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90" r:id="rId3"/>
    <p:sldId id="277" r:id="rId4"/>
    <p:sldId id="305" r:id="rId5"/>
    <p:sldId id="279" r:id="rId6"/>
    <p:sldId id="307" r:id="rId7"/>
    <p:sldId id="294" r:id="rId8"/>
    <p:sldId id="311" r:id="rId9"/>
    <p:sldId id="312" r:id="rId10"/>
    <p:sldId id="300" r:id="rId11"/>
    <p:sldId id="284" r:id="rId12"/>
    <p:sldId id="285" r:id="rId13"/>
    <p:sldId id="309" r:id="rId14"/>
    <p:sldId id="3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66" d="100"/>
          <a:sy n="66" d="100"/>
        </p:scale>
        <p:origin x="66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thosh Vedagiri" userId="ecf135d6ba9d683b" providerId="LiveId" clId="{E99B1F53-022E-4084-B436-854A5DD399B4}"/>
    <pc:docChg chg="modSld">
      <pc:chgData name="Shanthosh Vedagiri" userId="ecf135d6ba9d683b" providerId="LiveId" clId="{E99B1F53-022E-4084-B436-854A5DD399B4}" dt="2023-04-17T17:42:26.517" v="0" actId="1076"/>
      <pc:docMkLst>
        <pc:docMk/>
      </pc:docMkLst>
      <pc:sldChg chg="modSp mod">
        <pc:chgData name="Shanthosh Vedagiri" userId="ecf135d6ba9d683b" providerId="LiveId" clId="{E99B1F53-022E-4084-B436-854A5DD399B4}" dt="2023-04-17T17:42:26.517" v="0" actId="1076"/>
        <pc:sldMkLst>
          <pc:docMk/>
          <pc:sldMk cId="0" sldId="261"/>
        </pc:sldMkLst>
        <pc:spChg chg="mod">
          <ac:chgData name="Shanthosh Vedagiri" userId="ecf135d6ba9d683b" providerId="LiveId" clId="{E99B1F53-022E-4084-B436-854A5DD399B4}" dt="2023-04-17T17:42:26.517" v="0" actId="1076"/>
          <ac:spMkLst>
            <pc:docMk/>
            <pc:sldMk cId="0" sldId="261"/>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t>18-04-2023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t>‹#›</a:t>
            </a:fld>
            <a:endParaRPr lang="en-IN"/>
          </a:p>
        </p:txBody>
      </p:sp>
    </p:spTree>
    <p:extLst>
      <p:ext uri="{BB962C8B-B14F-4D97-AF65-F5344CB8AC3E}">
        <p14:creationId xmlns:p14="http://schemas.microsoft.com/office/powerpoint/2010/main"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8F6B-32C0-40BA-97E8-F36C280C0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C7BE42-52C4-448A-B4C2-EC2336ED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B95844-9E23-47F5-A62B-6F548E4D4C23}"/>
              </a:ext>
            </a:extLst>
          </p:cNvPr>
          <p:cNvSpPr>
            <a:spLocks noGrp="1"/>
          </p:cNvSpPr>
          <p:nvPr>
            <p:ph type="dt" sz="half" idx="10"/>
          </p:nvPr>
        </p:nvSpPr>
        <p:spPr/>
        <p:txBody>
          <a:bodyPr/>
          <a:lstStyle/>
          <a:p>
            <a:fld id="{55A7C03C-2152-4298-97EA-BB5F60E13193}" type="datetimeFigureOut">
              <a:rPr lang="en-IN" smtClean="0"/>
              <a:t>18-04-2023</a:t>
            </a:fld>
            <a:endParaRPr lang="en-IN"/>
          </a:p>
        </p:txBody>
      </p:sp>
      <p:sp>
        <p:nvSpPr>
          <p:cNvPr id="5" name="Footer Placeholder 4">
            <a:extLst>
              <a:ext uri="{FF2B5EF4-FFF2-40B4-BE49-F238E27FC236}">
                <a16:creationId xmlns:a16="http://schemas.microsoft.com/office/drawing/2014/main" id="{10E8EADC-E441-46F1-8306-401751161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C8DE6-89B8-4D53-B51D-738C8BD6D424}"/>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0185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F995-F0D5-4A30-B2CF-DEE8452B8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34A67-3269-4453-AB77-FC69EAC9F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2AAD9-1634-4AD2-9E12-7DE270733DEF}"/>
              </a:ext>
            </a:extLst>
          </p:cNvPr>
          <p:cNvSpPr>
            <a:spLocks noGrp="1"/>
          </p:cNvSpPr>
          <p:nvPr>
            <p:ph type="dt" sz="half" idx="10"/>
          </p:nvPr>
        </p:nvSpPr>
        <p:spPr/>
        <p:txBody>
          <a:bodyPr/>
          <a:lstStyle/>
          <a:p>
            <a:fld id="{55A7C03C-2152-4298-97EA-BB5F60E13193}" type="datetimeFigureOut">
              <a:rPr lang="en-IN" smtClean="0"/>
              <a:t>18-04-2023</a:t>
            </a:fld>
            <a:endParaRPr lang="en-IN"/>
          </a:p>
        </p:txBody>
      </p:sp>
      <p:sp>
        <p:nvSpPr>
          <p:cNvPr id="5" name="Footer Placeholder 4">
            <a:extLst>
              <a:ext uri="{FF2B5EF4-FFF2-40B4-BE49-F238E27FC236}">
                <a16:creationId xmlns:a16="http://schemas.microsoft.com/office/drawing/2014/main" id="{35FF9CAE-ABCD-4FC1-93F9-D7C63B604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C8BF4-1BFC-41EC-A369-40730A10F942}"/>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69259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11E6C-07F2-4DD1-B365-765A9D11C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FF40F-3A9D-4A42-A9AF-C3E20A349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3F512-34DD-4910-9A10-AF62A081A12A}"/>
              </a:ext>
            </a:extLst>
          </p:cNvPr>
          <p:cNvSpPr>
            <a:spLocks noGrp="1"/>
          </p:cNvSpPr>
          <p:nvPr>
            <p:ph type="dt" sz="half" idx="10"/>
          </p:nvPr>
        </p:nvSpPr>
        <p:spPr/>
        <p:txBody>
          <a:bodyPr/>
          <a:lstStyle/>
          <a:p>
            <a:fld id="{55A7C03C-2152-4298-97EA-BB5F60E13193}" type="datetimeFigureOut">
              <a:rPr lang="en-IN" smtClean="0"/>
              <a:t>18-04-2023</a:t>
            </a:fld>
            <a:endParaRPr lang="en-IN"/>
          </a:p>
        </p:txBody>
      </p:sp>
      <p:sp>
        <p:nvSpPr>
          <p:cNvPr id="5" name="Footer Placeholder 4">
            <a:extLst>
              <a:ext uri="{FF2B5EF4-FFF2-40B4-BE49-F238E27FC236}">
                <a16:creationId xmlns:a16="http://schemas.microsoft.com/office/drawing/2014/main" id="{D023ACA7-394B-4C78-9419-9F9F25A50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133FB-5090-4E4E-9810-803515527FD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14239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FFEE-D9A2-414A-9B37-F26E4CBA7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F8FC3-FB49-4139-9566-20C1DB23D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AA8F9-1C83-48C9-BB49-B5720FB628C7}"/>
              </a:ext>
            </a:extLst>
          </p:cNvPr>
          <p:cNvSpPr>
            <a:spLocks noGrp="1"/>
          </p:cNvSpPr>
          <p:nvPr>
            <p:ph type="dt" sz="half" idx="10"/>
          </p:nvPr>
        </p:nvSpPr>
        <p:spPr/>
        <p:txBody>
          <a:bodyPr/>
          <a:lstStyle/>
          <a:p>
            <a:fld id="{55A7C03C-2152-4298-97EA-BB5F60E13193}" type="datetimeFigureOut">
              <a:rPr lang="en-IN" smtClean="0"/>
              <a:t>18-04-2023</a:t>
            </a:fld>
            <a:endParaRPr lang="en-IN"/>
          </a:p>
        </p:txBody>
      </p:sp>
      <p:sp>
        <p:nvSpPr>
          <p:cNvPr id="5" name="Footer Placeholder 4">
            <a:extLst>
              <a:ext uri="{FF2B5EF4-FFF2-40B4-BE49-F238E27FC236}">
                <a16:creationId xmlns:a16="http://schemas.microsoft.com/office/drawing/2014/main" id="{85896379-9C07-4BE5-975B-386C59AA0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70957-0962-4290-86AA-9EDF10B8438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17086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0602-89BD-46BA-99B5-686198EF0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75C7C1-EE7F-4E41-9422-C398028E8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EA0D5-B1B9-42EA-BBF9-FF228D2A065E}"/>
              </a:ext>
            </a:extLst>
          </p:cNvPr>
          <p:cNvSpPr>
            <a:spLocks noGrp="1"/>
          </p:cNvSpPr>
          <p:nvPr>
            <p:ph type="dt" sz="half" idx="10"/>
          </p:nvPr>
        </p:nvSpPr>
        <p:spPr/>
        <p:txBody>
          <a:bodyPr/>
          <a:lstStyle/>
          <a:p>
            <a:fld id="{55A7C03C-2152-4298-97EA-BB5F60E13193}" type="datetimeFigureOut">
              <a:rPr lang="en-IN" smtClean="0"/>
              <a:t>18-04-2023</a:t>
            </a:fld>
            <a:endParaRPr lang="en-IN"/>
          </a:p>
        </p:txBody>
      </p:sp>
      <p:sp>
        <p:nvSpPr>
          <p:cNvPr id="5" name="Footer Placeholder 4">
            <a:extLst>
              <a:ext uri="{FF2B5EF4-FFF2-40B4-BE49-F238E27FC236}">
                <a16:creationId xmlns:a16="http://schemas.microsoft.com/office/drawing/2014/main" id="{3949C4D8-A5B8-4B3C-BF3E-B4DB4C8AE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53AE3-B933-41FD-90E1-A39C3CC8084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52273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F223-F705-4CB2-8FC3-30AEBE5B8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1B3BE-CA12-444E-976B-F056E122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EFAEF1-5BF6-4726-A771-60909280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E453C2-97AC-4AF0-94FD-2C153CE2A99B}"/>
              </a:ext>
            </a:extLst>
          </p:cNvPr>
          <p:cNvSpPr>
            <a:spLocks noGrp="1"/>
          </p:cNvSpPr>
          <p:nvPr>
            <p:ph type="dt" sz="half" idx="10"/>
          </p:nvPr>
        </p:nvSpPr>
        <p:spPr/>
        <p:txBody>
          <a:bodyPr/>
          <a:lstStyle/>
          <a:p>
            <a:fld id="{55A7C03C-2152-4298-97EA-BB5F60E13193}" type="datetimeFigureOut">
              <a:rPr lang="en-IN" smtClean="0"/>
              <a:t>18-04-2023</a:t>
            </a:fld>
            <a:endParaRPr lang="en-IN"/>
          </a:p>
        </p:txBody>
      </p:sp>
      <p:sp>
        <p:nvSpPr>
          <p:cNvPr id="6" name="Footer Placeholder 5">
            <a:extLst>
              <a:ext uri="{FF2B5EF4-FFF2-40B4-BE49-F238E27FC236}">
                <a16:creationId xmlns:a16="http://schemas.microsoft.com/office/drawing/2014/main" id="{611669D2-07B9-42BE-B351-ECFBA83A2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C9A197-2D56-4A6F-AD5E-A34AD8D597D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47026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7A8E-3D85-41E4-A434-C67E699977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579E6-91F2-4873-A271-385216268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F7067-79FA-4197-90F7-DE78ADA08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777E08-50F4-4468-B05A-C284C576D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ED1A5-C4FF-4990-AA26-39D8B8851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78E9C2-3BA4-492C-8411-B5851F5114E8}"/>
              </a:ext>
            </a:extLst>
          </p:cNvPr>
          <p:cNvSpPr>
            <a:spLocks noGrp="1"/>
          </p:cNvSpPr>
          <p:nvPr>
            <p:ph type="dt" sz="half" idx="10"/>
          </p:nvPr>
        </p:nvSpPr>
        <p:spPr/>
        <p:txBody>
          <a:bodyPr/>
          <a:lstStyle/>
          <a:p>
            <a:fld id="{55A7C03C-2152-4298-97EA-BB5F60E13193}" type="datetimeFigureOut">
              <a:rPr lang="en-IN" smtClean="0"/>
              <a:t>18-04-2023</a:t>
            </a:fld>
            <a:endParaRPr lang="en-IN"/>
          </a:p>
        </p:txBody>
      </p:sp>
      <p:sp>
        <p:nvSpPr>
          <p:cNvPr id="8" name="Footer Placeholder 7">
            <a:extLst>
              <a:ext uri="{FF2B5EF4-FFF2-40B4-BE49-F238E27FC236}">
                <a16:creationId xmlns:a16="http://schemas.microsoft.com/office/drawing/2014/main" id="{0E5BCA47-7D0E-48AB-A714-270F296F24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C02129-CFDD-4ADE-96B4-CDA29FA7AA0C}"/>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0817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9E85-5B91-4DA7-824C-04686D6DB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F89B52-8549-4C74-9E45-373491AC03AF}"/>
              </a:ext>
            </a:extLst>
          </p:cNvPr>
          <p:cNvSpPr>
            <a:spLocks noGrp="1"/>
          </p:cNvSpPr>
          <p:nvPr>
            <p:ph type="dt" sz="half" idx="10"/>
          </p:nvPr>
        </p:nvSpPr>
        <p:spPr/>
        <p:txBody>
          <a:bodyPr/>
          <a:lstStyle/>
          <a:p>
            <a:fld id="{55A7C03C-2152-4298-97EA-BB5F60E13193}" type="datetimeFigureOut">
              <a:rPr lang="en-IN" smtClean="0"/>
              <a:t>18-04-2023</a:t>
            </a:fld>
            <a:endParaRPr lang="en-IN"/>
          </a:p>
        </p:txBody>
      </p:sp>
      <p:sp>
        <p:nvSpPr>
          <p:cNvPr id="4" name="Footer Placeholder 3">
            <a:extLst>
              <a:ext uri="{FF2B5EF4-FFF2-40B4-BE49-F238E27FC236}">
                <a16:creationId xmlns:a16="http://schemas.microsoft.com/office/drawing/2014/main" id="{BFBA7DEB-1884-428E-8D72-0C777717D2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778002-3309-4B2E-98D8-4548B1269331}"/>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9075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73197-CA40-41D7-9F27-6BD32B81B17F}"/>
              </a:ext>
            </a:extLst>
          </p:cNvPr>
          <p:cNvSpPr>
            <a:spLocks noGrp="1"/>
          </p:cNvSpPr>
          <p:nvPr>
            <p:ph type="dt" sz="half" idx="10"/>
          </p:nvPr>
        </p:nvSpPr>
        <p:spPr/>
        <p:txBody>
          <a:bodyPr/>
          <a:lstStyle/>
          <a:p>
            <a:fld id="{55A7C03C-2152-4298-97EA-BB5F60E13193}" type="datetimeFigureOut">
              <a:rPr lang="en-IN" smtClean="0"/>
              <a:t>18-04-2023</a:t>
            </a:fld>
            <a:endParaRPr lang="en-IN"/>
          </a:p>
        </p:txBody>
      </p:sp>
      <p:sp>
        <p:nvSpPr>
          <p:cNvPr id="3" name="Footer Placeholder 2">
            <a:extLst>
              <a:ext uri="{FF2B5EF4-FFF2-40B4-BE49-F238E27FC236}">
                <a16:creationId xmlns:a16="http://schemas.microsoft.com/office/drawing/2014/main" id="{EE013A52-C66B-4374-A502-6081D67DF2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D62C36-7926-4C58-AF31-B3F368F55BB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8341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EFE4-9095-4981-ACDF-E4BAA94FB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8EFFA1-7404-4070-B26A-5689CD527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A1ACB5-DA26-4CC3-A4C3-4FC3F5C16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8FCF7-74EF-412F-9F87-7EA4467AA532}"/>
              </a:ext>
            </a:extLst>
          </p:cNvPr>
          <p:cNvSpPr>
            <a:spLocks noGrp="1"/>
          </p:cNvSpPr>
          <p:nvPr>
            <p:ph type="dt" sz="half" idx="10"/>
          </p:nvPr>
        </p:nvSpPr>
        <p:spPr/>
        <p:txBody>
          <a:bodyPr/>
          <a:lstStyle/>
          <a:p>
            <a:fld id="{55A7C03C-2152-4298-97EA-BB5F60E13193}" type="datetimeFigureOut">
              <a:rPr lang="en-IN" smtClean="0"/>
              <a:t>18-04-2023</a:t>
            </a:fld>
            <a:endParaRPr lang="en-IN"/>
          </a:p>
        </p:txBody>
      </p:sp>
      <p:sp>
        <p:nvSpPr>
          <p:cNvPr id="6" name="Footer Placeholder 5">
            <a:extLst>
              <a:ext uri="{FF2B5EF4-FFF2-40B4-BE49-F238E27FC236}">
                <a16:creationId xmlns:a16="http://schemas.microsoft.com/office/drawing/2014/main" id="{34BE3F70-B0A5-449D-8AB4-32BE9C925A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07221-F948-48A6-93D3-75366902BEB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56428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7394-E72E-43D3-BC5B-8D27DC910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E34770-0B5C-4793-8F8E-2D72B543B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5868D-C110-4546-9766-B2DBE68B7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13DB4-4DC9-457D-9E3C-9A605267B142}"/>
              </a:ext>
            </a:extLst>
          </p:cNvPr>
          <p:cNvSpPr>
            <a:spLocks noGrp="1"/>
          </p:cNvSpPr>
          <p:nvPr>
            <p:ph type="dt" sz="half" idx="10"/>
          </p:nvPr>
        </p:nvSpPr>
        <p:spPr/>
        <p:txBody>
          <a:bodyPr/>
          <a:lstStyle/>
          <a:p>
            <a:fld id="{55A7C03C-2152-4298-97EA-BB5F60E13193}" type="datetimeFigureOut">
              <a:rPr lang="en-IN" smtClean="0"/>
              <a:t>18-04-2023</a:t>
            </a:fld>
            <a:endParaRPr lang="en-IN"/>
          </a:p>
        </p:txBody>
      </p:sp>
      <p:sp>
        <p:nvSpPr>
          <p:cNvPr id="6" name="Footer Placeholder 5">
            <a:extLst>
              <a:ext uri="{FF2B5EF4-FFF2-40B4-BE49-F238E27FC236}">
                <a16:creationId xmlns:a16="http://schemas.microsoft.com/office/drawing/2014/main" id="{FB4A8A04-55B8-454D-8E09-81C769A09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1FA8A6-AB0E-4FBA-A2B1-81F77089185F}"/>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3585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05323A-8CC0-4DC0-9E30-9D2FAB6DB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C7328-4DD9-4795-9EB0-A91CBBE82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EDFB9-5410-4AFF-A64F-E94AF0D8C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7C03C-2152-4298-97EA-BB5F60E13193}" type="datetimeFigureOut">
              <a:rPr lang="en-IN" smtClean="0"/>
              <a:t>18-04-2023</a:t>
            </a:fld>
            <a:endParaRPr lang="en-IN"/>
          </a:p>
        </p:txBody>
      </p:sp>
      <p:sp>
        <p:nvSpPr>
          <p:cNvPr id="5" name="Footer Placeholder 4">
            <a:extLst>
              <a:ext uri="{FF2B5EF4-FFF2-40B4-BE49-F238E27FC236}">
                <a16:creationId xmlns:a16="http://schemas.microsoft.com/office/drawing/2014/main" id="{36074E17-D9BD-48E3-B342-86BEA14C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3D3665-24EB-4C6E-9E8C-F72F770A9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t>‹#›</a:t>
            </a:fld>
            <a:endParaRPr lang="en-IN"/>
          </a:p>
        </p:txBody>
      </p:sp>
    </p:spTree>
    <p:extLst>
      <p:ext uri="{BB962C8B-B14F-4D97-AF65-F5344CB8AC3E}">
        <p14:creationId xmlns:p14="http://schemas.microsoft.com/office/powerpoint/2010/main" val="37736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osmi/mental-health-in-tech-surve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1"/>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a:pPr/>
              <a:t>18 April 2023</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2595283" y="1859340"/>
            <a:ext cx="6518845" cy="1569660"/>
          </a:xfrm>
          <a:prstGeom prst="rect">
            <a:avLst/>
          </a:prstGeom>
        </p:spPr>
        <p:txBody>
          <a:bodyPr wrap="square">
            <a:spAutoFit/>
          </a:bodyPr>
          <a:lstStyle/>
          <a:p>
            <a:pPr algn="ctr"/>
            <a:r>
              <a:rPr lang="en-US" sz="3200" dirty="0">
                <a:latin typeface="Arial" panose="020B0604020202020204" pitchFamily="34" charset="0"/>
                <a:cs typeface="Arial" panose="020B0604020202020204" pitchFamily="34" charset="0"/>
              </a:rPr>
              <a:t>Predicting Mental Health Illness of Working Professionals Using Machine Learning</a:t>
            </a:r>
            <a:endParaRPr lang="en-US" sz="3200" dirty="0"/>
          </a:p>
        </p:txBody>
      </p:sp>
      <p:sp>
        <p:nvSpPr>
          <p:cNvPr id="8" name="Rectangle 7"/>
          <p:cNvSpPr/>
          <p:nvPr/>
        </p:nvSpPr>
        <p:spPr>
          <a:xfrm>
            <a:off x="2133600" y="3737190"/>
            <a:ext cx="8328213" cy="1520609"/>
          </a:xfrm>
          <a:prstGeom prst="rect">
            <a:avLst/>
          </a:prstGeom>
        </p:spPr>
        <p:txBody>
          <a:bodyPr wrap="square">
            <a:spAutoFit/>
          </a:bodyPr>
          <a:lstStyle/>
          <a:p>
            <a:r>
              <a:rPr lang="en-US" sz="2800" dirty="0">
                <a:latin typeface="Arial" pitchFamily="34" charset="0"/>
                <a:cs typeface="Arial" pitchFamily="34" charset="0"/>
              </a:rPr>
              <a:t>Project Supervisor: 	Dr.C.Hemalatha</a:t>
            </a:r>
          </a:p>
          <a:p>
            <a:r>
              <a:rPr lang="en-US" sz="2800" dirty="0">
                <a:latin typeface="Arial" pitchFamily="34" charset="0"/>
                <a:cs typeface="Arial" pitchFamily="34" charset="0"/>
              </a:rPr>
              <a:t>Name of the Student: 	R.GEETHESHWAR</a:t>
            </a:r>
          </a:p>
          <a:p>
            <a:pPr>
              <a:lnSpc>
                <a:spcPct val="150000"/>
              </a:lnSpc>
            </a:pPr>
            <a:r>
              <a:rPr lang="en-US" sz="2800" dirty="0">
                <a:latin typeface="Arial" pitchFamily="34" charset="0"/>
                <a:cs typeface="Arial" pitchFamily="34" charset="0"/>
              </a:rPr>
              <a:t>Register Number: 	40110376</a:t>
            </a:r>
          </a:p>
        </p:txBody>
      </p:sp>
      <p:pic>
        <p:nvPicPr>
          <p:cNvPr id="9" name="Picture 8" descr="new letter head July30_2020.png"/>
          <p:cNvPicPr/>
          <p:nvPr/>
        </p:nvPicPr>
        <p:blipFill>
          <a:blip r:embed="rId2" cstate="print"/>
          <a:stretch>
            <a:fillRect/>
          </a:stretch>
        </p:blipFill>
        <p:spPr>
          <a:xfrm>
            <a:off x="1752600" y="-36492"/>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693" y="395206"/>
            <a:ext cx="8229600" cy="2092271"/>
          </a:xfrm>
        </p:spPr>
        <p:txBody>
          <a:bodyPr>
            <a:normAutofit fontScale="90000"/>
          </a:bodyPr>
          <a:lstStyle/>
          <a:p>
            <a:pPr algn="l"/>
            <a:r>
              <a:rPr lang="en-US" dirty="0">
                <a:solidFill>
                  <a:srgbClr val="C00000"/>
                </a:solidFill>
                <a:latin typeface="Arial" pitchFamily="34" charset="0"/>
                <a:cs typeface="Arial" pitchFamily="34" charset="0"/>
              </a:rPr>
              <a:t>Sample Snapshot</a:t>
            </a:r>
            <a:br>
              <a:rPr lang="en-US" dirty="0">
                <a:solidFill>
                  <a:srgbClr val="C00000"/>
                </a:solidFill>
                <a:latin typeface="Arial" pitchFamily="34" charset="0"/>
                <a:cs typeface="Arial" pitchFamily="34" charset="0"/>
              </a:rPr>
            </a:br>
            <a:br>
              <a:rPr lang="en-US" dirty="0">
                <a:solidFill>
                  <a:srgbClr val="C00000"/>
                </a:solidFill>
                <a:latin typeface="Arial" pitchFamily="34" charset="0"/>
                <a:cs typeface="Arial" pitchFamily="34" charset="0"/>
              </a:rPr>
            </a:br>
            <a:br>
              <a:rPr lang="en-US" dirty="0">
                <a:solidFill>
                  <a:srgbClr val="C00000"/>
                </a:solidFill>
                <a:latin typeface="Arial" pitchFamily="34" charset="0"/>
                <a:cs typeface="Arial" pitchFamily="34" charset="0"/>
              </a:rPr>
            </a:br>
            <a:endParaRPr lang="en-IN" dirty="0">
              <a:solidFill>
                <a:schemeClr val="tx1">
                  <a:lumMod val="85000"/>
                  <a:lumOff val="15000"/>
                </a:schemeClr>
              </a:solidFill>
              <a:latin typeface="Algerian" panose="04020705040A02060702" pitchFamily="82"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pic>
        <p:nvPicPr>
          <p:cNvPr id="11" name="Picture 10">
            <a:extLst>
              <a:ext uri="{FF2B5EF4-FFF2-40B4-BE49-F238E27FC236}">
                <a16:creationId xmlns:a16="http://schemas.microsoft.com/office/drawing/2014/main" id="{5CFCA961-C78B-92DF-37AD-ECBC415F8FD2}"/>
              </a:ext>
            </a:extLst>
          </p:cNvPr>
          <p:cNvPicPr>
            <a:picLocks noChangeAspect="1"/>
          </p:cNvPicPr>
          <p:nvPr/>
        </p:nvPicPr>
        <p:blipFill>
          <a:blip r:embed="rId2"/>
          <a:stretch>
            <a:fillRect/>
          </a:stretch>
        </p:blipFill>
        <p:spPr>
          <a:xfrm>
            <a:off x="2209800" y="1295423"/>
            <a:ext cx="7163421" cy="4625741"/>
          </a:xfrm>
          <a:prstGeom prst="rect">
            <a:avLst/>
          </a:prstGeom>
        </p:spPr>
      </p:pic>
    </p:spTree>
    <p:extLst>
      <p:ext uri="{BB962C8B-B14F-4D97-AF65-F5344CB8AC3E}">
        <p14:creationId xmlns:p14="http://schemas.microsoft.com/office/powerpoint/2010/main" val="158092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1905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pic>
        <p:nvPicPr>
          <p:cNvPr id="8" name="Content Placeholder 7">
            <a:extLst>
              <a:ext uri="{FF2B5EF4-FFF2-40B4-BE49-F238E27FC236}">
                <a16:creationId xmlns:a16="http://schemas.microsoft.com/office/drawing/2014/main" id="{04BEB820-ADAC-061D-9A3D-00198D4DBFA2}"/>
              </a:ext>
            </a:extLst>
          </p:cNvPr>
          <p:cNvPicPr>
            <a:picLocks noGrp="1" noChangeAspect="1"/>
          </p:cNvPicPr>
          <p:nvPr>
            <p:ph idx="1"/>
          </p:nvPr>
        </p:nvPicPr>
        <p:blipFill>
          <a:blip r:embed="rId2"/>
          <a:stretch>
            <a:fillRect/>
          </a:stretch>
        </p:blipFill>
        <p:spPr>
          <a:xfrm>
            <a:off x="3581400" y="2472766"/>
            <a:ext cx="3581710" cy="1066892"/>
          </a:xfrm>
        </p:spPr>
      </p:pic>
      <p:sp>
        <p:nvSpPr>
          <p:cNvPr id="10" name="TextBox 9">
            <a:extLst>
              <a:ext uri="{FF2B5EF4-FFF2-40B4-BE49-F238E27FC236}">
                <a16:creationId xmlns:a16="http://schemas.microsoft.com/office/drawing/2014/main" id="{761A6814-462F-9527-6E90-165B28837C90}"/>
              </a:ext>
            </a:extLst>
          </p:cNvPr>
          <p:cNvSpPr txBox="1"/>
          <p:nvPr/>
        </p:nvSpPr>
        <p:spPr>
          <a:xfrm>
            <a:off x="1398494" y="3952545"/>
            <a:ext cx="9170894" cy="646331"/>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Output 1 represents this person requires mental health treatment based on the inputs provided by them. </a:t>
            </a:r>
          </a:p>
        </p:txBody>
      </p:sp>
    </p:spTree>
    <p:extLst>
      <p:ext uri="{BB962C8B-B14F-4D97-AF65-F5344CB8AC3E}">
        <p14:creationId xmlns:p14="http://schemas.microsoft.com/office/powerpoint/2010/main" val="22586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2057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2" name="Content Placeholder 1"/>
          <p:cNvSpPr>
            <a:spLocks noGrp="1"/>
          </p:cNvSpPr>
          <p:nvPr>
            <p:ph idx="1"/>
          </p:nvPr>
        </p:nvSpPr>
        <p:spPr/>
        <p:txBody>
          <a:bodyPr/>
          <a:lstStyle/>
          <a:p>
            <a:endParaRPr lang="en-IN" dirty="0"/>
          </a:p>
        </p:txBody>
      </p:sp>
    </p:spTree>
    <p:extLst>
      <p:ext uri="{BB962C8B-B14F-4D97-AF65-F5344CB8AC3E}">
        <p14:creationId xmlns:p14="http://schemas.microsoft.com/office/powerpoint/2010/main" val="542845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40" y="228600"/>
            <a:ext cx="8229600" cy="2286000"/>
          </a:xfrm>
        </p:spPr>
        <p:txBody>
          <a:bodyPr>
            <a:normAutofit/>
          </a:bodyPr>
          <a:lstStyle/>
          <a:p>
            <a:pPr algn="l"/>
            <a:r>
              <a:rPr lang="en-US" dirty="0">
                <a:solidFill>
                  <a:srgbClr val="C00000"/>
                </a:solidFill>
                <a:latin typeface="Arial" pitchFamily="34" charset="0"/>
                <a:cs typeface="Arial" pitchFamily="34" charset="0"/>
              </a:rPr>
              <a:t>References</a:t>
            </a:r>
            <a:br>
              <a:rPr lang="en-US" dirty="0">
                <a:latin typeface="Arial" pitchFamily="34" charset="0"/>
                <a:cs typeface="Arial" pitchFamily="34" charset="0"/>
              </a:rPr>
            </a:br>
            <a:br>
              <a:rPr lang="en-US" dirty="0">
                <a:latin typeface="Arial" pitchFamily="34" charset="0"/>
                <a:cs typeface="Arial" pitchFamily="34" charset="0"/>
              </a:rPr>
            </a:b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Content Placeholder 6"/>
          <p:cNvSpPr>
            <a:spLocks noGrp="1"/>
          </p:cNvSpPr>
          <p:nvPr>
            <p:ph idx="1"/>
          </p:nvPr>
        </p:nvSpPr>
        <p:spPr/>
        <p:txBody>
          <a:bodyPr/>
          <a:lstStyle/>
          <a:p>
            <a:r>
              <a:rPr lang="en-IN" sz="1800" kern="0" dirty="0">
                <a:effectLst/>
                <a:latin typeface="Montserrat" panose="00000500000000000000" pitchFamily="2" charset="0"/>
                <a:ea typeface="Times New Roman" panose="02020603050405020304" pitchFamily="18" charset="0"/>
                <a:cs typeface="Times New Roman" panose="02020603050405020304" pitchFamily="18" charset="0"/>
              </a:rPr>
              <a:t>Survey on Mental Health in the Tech Workplace in 2014</a:t>
            </a:r>
            <a:endParaRPr lang="en-IN" dirty="0"/>
          </a:p>
          <a:p>
            <a:r>
              <a:rPr lang="en-IN" dirty="0">
                <a:hlinkClick r:id="rId2"/>
              </a:rPr>
              <a:t>https://www.kaggle.com/datasets/osmi/mental-health-in-tech-survey</a:t>
            </a:r>
            <a:endParaRPr lang="en-IN" sz="1800" u="sng" kern="0" dirty="0">
              <a:solidFill>
                <a:srgbClr val="3C8DBC"/>
              </a:solidFill>
              <a:latin typeface="Montserrat" panose="00000500000000000000" pitchFamily="2"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632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2940" y="228600"/>
            <a:ext cx="8692660" cy="6781800"/>
          </a:xfrm>
        </p:spPr>
        <p:txBody>
          <a:bodyPr>
            <a:normAutofit/>
          </a:bodyPr>
          <a:lstStyle/>
          <a:p>
            <a:r>
              <a:rPr lang="en-US" sz="7200" dirty="0">
                <a:solidFill>
                  <a:srgbClr val="C00000"/>
                </a:solidFill>
              </a:rPr>
              <a:t>THANK</a:t>
            </a:r>
            <a:r>
              <a:rPr lang="en-US" sz="7200" dirty="0"/>
              <a:t> </a:t>
            </a:r>
            <a:r>
              <a:rPr lang="en-US" sz="7200" dirty="0">
                <a:solidFill>
                  <a:srgbClr val="C00000"/>
                </a:solidFill>
              </a:rPr>
              <a:t>YOU</a:t>
            </a:r>
            <a:endParaRPr lang="en-IN" sz="7200" dirty="0">
              <a:solidFill>
                <a:srgbClr val="C00000"/>
              </a:solidFill>
            </a:endParaRPr>
          </a:p>
        </p:txBody>
      </p:sp>
      <p:sp>
        <p:nvSpPr>
          <p:cNvPr id="2" name="Date Placeholder 1"/>
          <p:cNvSpPr>
            <a:spLocks noGrp="1"/>
          </p:cNvSpPr>
          <p:nvPr>
            <p:ph type="dt" sz="half" idx="10"/>
          </p:nvPr>
        </p:nvSpPr>
        <p:spPr/>
        <p:txBody>
          <a:bodyPr/>
          <a:lstStyle/>
          <a:p>
            <a:fld id="{9828E112-8377-45A9-BD19-18629BBD0547}" type="datetime3">
              <a:rPr lang="en-US" smtClean="0"/>
              <a:pPr/>
              <a:t>18 April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388785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2133600" y="1600201"/>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18 April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783729-38DE-4FE4-BDA3-D0EC00A599AF}"/>
              </a:ext>
            </a:extLst>
          </p:cNvPr>
          <p:cNvSpPr txBox="1"/>
          <p:nvPr/>
        </p:nvSpPr>
        <p:spPr>
          <a:xfrm>
            <a:off x="1084729" y="384593"/>
            <a:ext cx="7449671" cy="584775"/>
          </a:xfrm>
          <a:prstGeom prst="rect">
            <a:avLst/>
          </a:prstGeom>
          <a:noFill/>
        </p:spPr>
        <p:txBody>
          <a:bodyPr wrap="square">
            <a:spAutoFit/>
          </a:bodyPr>
          <a:lstStyle/>
          <a:p>
            <a:pPr algn="l"/>
            <a:r>
              <a:rPr lang="en-US" sz="3200" dirty="0">
                <a:solidFill>
                  <a:srgbClr val="C00000"/>
                </a:solidFill>
                <a:latin typeface="Arial" pitchFamily="34" charset="0"/>
                <a:cs typeface="Arial" pitchFamily="34" charset="0"/>
              </a:rPr>
              <a:t>Course Certificate</a:t>
            </a:r>
          </a:p>
        </p:txBody>
      </p:sp>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40" y="228600"/>
            <a:ext cx="8229600" cy="1828800"/>
          </a:xfrm>
        </p:spPr>
        <p:txBody>
          <a:bodyPr>
            <a:normAutofit/>
          </a:bodyPr>
          <a:lstStyle/>
          <a:p>
            <a:pPr algn="l"/>
            <a:r>
              <a:rPr lang="en-US" dirty="0">
                <a:solidFill>
                  <a:srgbClr val="C00000"/>
                </a:solidFill>
                <a:latin typeface="Arial" pitchFamily="34" charset="0"/>
                <a:cs typeface="Arial" pitchFamily="34" charset="0"/>
              </a:rPr>
              <a:t>Introduction</a:t>
            </a:r>
            <a:br>
              <a:rPr lang="en-US" dirty="0">
                <a:solidFill>
                  <a:srgbClr val="C00000"/>
                </a:solidFill>
                <a:latin typeface="Arial" pitchFamily="34" charset="0"/>
                <a:cs typeface="Arial" pitchFamily="34" charset="0"/>
              </a:rPr>
            </a:br>
            <a:endParaRPr lang="en-IN" dirty="0"/>
          </a:p>
        </p:txBody>
      </p:sp>
      <p:sp>
        <p:nvSpPr>
          <p:cNvPr id="3" name="Content Placeholder 2"/>
          <p:cNvSpPr>
            <a:spLocks noGrp="1"/>
          </p:cNvSpPr>
          <p:nvPr>
            <p:ph idx="1"/>
          </p:nvPr>
        </p:nvSpPr>
        <p:spPr/>
        <p:txBody>
          <a:bodyPr>
            <a:normAutofit fontScale="92500" lnSpcReduction="20000"/>
          </a:bodyPr>
          <a:lstStyle/>
          <a:p>
            <a:r>
              <a:rPr lang="en-US" sz="2200" dirty="0">
                <a:latin typeface="Arial" panose="020B0604020202020204" pitchFamily="34" charset="0"/>
                <a:cs typeface="Arial" panose="020B0604020202020204" pitchFamily="34" charset="0"/>
              </a:rPr>
              <a:t>Mental Health First Aid teaches participants how to notice and support an individual who may be experiencing a mental health or substance use concern or crisis and connect them with the appropriate employee resources</a:t>
            </a:r>
            <a:r>
              <a:rPr lang="en-IN"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Employers can offer robust benefits packages to support employees who go through mental health issues. That includes Employee Assistance Programs, Wellness programs that focus on mental and physical health, Health and Disability Insurance, or flexible working schedules or time off policies. Organizations that incorporate mental health awareness help to create a healthy and productive work environment that reduces the stigma associated with mental illness, increases the organizations' mental health literacy, and teaches the skills to safely and responsibly respond to a co-worker's mental health concern.</a:t>
            </a:r>
            <a:endParaRPr lang="en-IN"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main purpose of the Mental Health Prediction system is to predict whether a person needs to seek Mental health treatment or not based on inputs provided by them</a:t>
            </a:r>
            <a:r>
              <a:rPr lang="en-IN"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We will be using classification algorithms such as Logistic Regression, KNN, Decision tree, Random Forest, AdaBoost, </a:t>
            </a:r>
            <a:r>
              <a:rPr lang="en-US" sz="2200" dirty="0" err="1">
                <a:latin typeface="Arial" panose="020B0604020202020204" pitchFamily="34" charset="0"/>
                <a:cs typeface="Arial" panose="020B0604020202020204" pitchFamily="34" charset="0"/>
              </a:rPr>
              <a:t>GradientBoost</a:t>
            </a:r>
            <a:r>
              <a:rPr lang="en-US" sz="2200" dirty="0">
                <a:latin typeface="Arial" panose="020B0604020202020204" pitchFamily="34" charset="0"/>
                <a:cs typeface="Arial" panose="020B0604020202020204" pitchFamily="34" charset="0"/>
              </a:rPr>
              <a:t>, and </a:t>
            </a:r>
            <a:r>
              <a:rPr lang="en-US" sz="2200" dirty="0" err="1">
                <a:latin typeface="Arial" panose="020B0604020202020204" pitchFamily="34" charset="0"/>
                <a:cs typeface="Arial" panose="020B0604020202020204" pitchFamily="34" charset="0"/>
              </a:rPr>
              <a:t>XGBoost</a:t>
            </a:r>
            <a:r>
              <a:rPr lang="en-US" sz="2200" dirty="0">
                <a:latin typeface="Arial" panose="020B0604020202020204" pitchFamily="34" charset="0"/>
                <a:cs typeface="Arial" panose="020B0604020202020204" pitchFamily="34" charset="0"/>
              </a:rPr>
              <a:t>. We will train and test the data with these algorithms. From this, the best model is selected and saved in </a:t>
            </a:r>
            <a:r>
              <a:rPr lang="en-US" sz="2200" dirty="0" err="1">
                <a:latin typeface="Arial" panose="020B0604020202020204" pitchFamily="34" charset="0"/>
                <a:cs typeface="Arial" panose="020B0604020202020204" pitchFamily="34" charset="0"/>
              </a:rPr>
              <a:t>pkl</a:t>
            </a:r>
            <a:r>
              <a:rPr lang="en-US" sz="2200" dirty="0">
                <a:latin typeface="Arial" panose="020B0604020202020204" pitchFamily="34" charset="0"/>
                <a:cs typeface="Arial" panose="020B0604020202020204" pitchFamily="34" charset="0"/>
              </a:rPr>
              <a:t> format. We will also be deploying our model locally using Flask.</a:t>
            </a:r>
            <a:endParaRPr lang="en-IN" sz="2200" dirty="0">
              <a:latin typeface="Arial" panose="020B0604020202020204" pitchFamily="34" charset="0"/>
              <a:cs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51308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18 April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2057400" y="304800"/>
            <a:ext cx="8229600" cy="655638"/>
          </a:xfrm>
        </p:spPr>
        <p:txBody>
          <a:bodyPr>
            <a:normAutofit fontScale="90000"/>
          </a:bodyPr>
          <a:lstStyle/>
          <a:p>
            <a:pPr algn="l"/>
            <a:r>
              <a:rPr lang="en-US" dirty="0">
                <a:solidFill>
                  <a:srgbClr val="D74027"/>
                </a:solidFill>
              </a:rPr>
              <a:t>Objectives</a:t>
            </a:r>
            <a:endParaRPr lang="en-US" dirty="0">
              <a:solidFill>
                <a:srgbClr val="D74027"/>
              </a:solidFill>
              <a:latin typeface="Arial" pitchFamily="34" charset="0"/>
              <a:cs typeface="Arial" pitchFamily="34" charset="0"/>
            </a:endParaRPr>
          </a:p>
        </p:txBody>
      </p:sp>
      <p:sp>
        <p:nvSpPr>
          <p:cNvPr id="11" name="Content Placeholder 2"/>
          <p:cNvSpPr>
            <a:spLocks noGrp="1"/>
          </p:cNvSpPr>
          <p:nvPr>
            <p:ph idx="1"/>
          </p:nvPr>
        </p:nvSpPr>
        <p:spPr>
          <a:xfrm>
            <a:off x="2057400" y="1524000"/>
            <a:ext cx="8153400" cy="4724400"/>
          </a:xfrm>
        </p:spPr>
        <p:txBody>
          <a:bodyPr>
            <a:normAutofit/>
          </a:bodyPr>
          <a:lstStyle/>
          <a:p>
            <a:pPr marL="0" indent="0" algn="just">
              <a:lnSpc>
                <a:spcPct val="80000"/>
              </a:lnSpc>
              <a:buNone/>
            </a:pPr>
            <a:r>
              <a:rPr lang="en-US" sz="2000" dirty="0">
                <a:latin typeface="Arial" panose="020B0604020202020204" pitchFamily="34" charset="0"/>
                <a:cs typeface="Arial" panose="020B0604020202020204" pitchFamily="34" charset="0"/>
              </a:rPr>
              <a:t>Project objectives are - </a:t>
            </a:r>
          </a:p>
          <a:p>
            <a:pPr marL="0" indent="0" algn="just">
              <a:lnSpc>
                <a:spcPct val="80000"/>
              </a:lnSpc>
              <a:buNone/>
            </a:pPr>
            <a:endParaRPr lang="en-US" sz="2000"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Know fundamental concepts and techniques used for machine learning.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Gain a broad understanding of data.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Have knowledge of pre-processing the data/ transformation techniques and some visualization concepts before building the model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Learn how to build a machine learning model and tune it for better performance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Know how to evaluate the model and deploy it using flask</a:t>
            </a:r>
            <a:endParaRPr kumimoji="0" lang="en-IN" sz="2000" b="0" i="0" u="none" strike="noStrike" kern="1200" cap="none" spc="0" normalizeH="0" baseline="0" noProof="0" dirty="0">
              <a:ln>
                <a:noFill/>
              </a:ln>
              <a:solidFill>
                <a:srgbClr val="D64787">
                  <a:lumMod val="75000"/>
                </a:srgbClr>
              </a:solidFill>
              <a:effectLst/>
              <a:uLnTx/>
              <a:uFillTx/>
              <a:latin typeface="Arial" panose="020B0604020202020204" pitchFamily="34" charset="0"/>
              <a:cs typeface="Arial" panose="020B0604020202020204" pitchFamily="34" charset="0"/>
            </a:endParaRPr>
          </a:p>
          <a:p>
            <a:pPr algn="just"/>
            <a:endParaRPr lang="en-US" sz="2000" dirty="0"/>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1B17-1547-466A-AF55-27AD20A3E6D7}"/>
              </a:ext>
            </a:extLst>
          </p:cNvPr>
          <p:cNvSpPr>
            <a:spLocks noGrp="1"/>
          </p:cNvSpPr>
          <p:nvPr>
            <p:ph type="title"/>
          </p:nvPr>
        </p:nvSpPr>
        <p:spPr>
          <a:xfrm>
            <a:off x="2026919" y="288457"/>
            <a:ext cx="7886700" cy="1546880"/>
          </a:xfrm>
        </p:spPr>
        <p:txBody>
          <a:bodyPr>
            <a:normAutofit/>
          </a:bodyPr>
          <a:lstStyle/>
          <a:p>
            <a:pPr algn="l"/>
            <a:r>
              <a:rPr lang="en-US" sz="4000" dirty="0">
                <a:solidFill>
                  <a:srgbClr val="C00000"/>
                </a:solidFill>
                <a:latin typeface="+mn-lt"/>
                <a:cs typeface="Arial" panose="020B0604020202020204" pitchFamily="34" charset="0"/>
              </a:rPr>
              <a:t>System Architecture/ Ideation Map</a:t>
            </a:r>
            <a:br>
              <a:rPr lang="en-US" dirty="0"/>
            </a:br>
            <a:endParaRPr lang="en-IN" dirty="0"/>
          </a:p>
        </p:txBody>
      </p:sp>
      <p:sp>
        <p:nvSpPr>
          <p:cNvPr id="4" name="Date Placeholder 3">
            <a:extLst>
              <a:ext uri="{FF2B5EF4-FFF2-40B4-BE49-F238E27FC236}">
                <a16:creationId xmlns:a16="http://schemas.microsoft.com/office/drawing/2014/main" id="{2FF5702B-C066-449A-A2E2-319540402B8D}"/>
              </a:ext>
            </a:extLst>
          </p:cNvPr>
          <p:cNvSpPr>
            <a:spLocks noGrp="1"/>
          </p:cNvSpPr>
          <p:nvPr>
            <p:ph type="dt" sz="half" idx="10"/>
          </p:nvPr>
        </p:nvSpPr>
        <p:spPr/>
        <p:txBody>
          <a:bodyPr/>
          <a:lstStyle/>
          <a:p>
            <a:fld id="{A2414E9F-A237-4082-B37B-D926ADB268EE}" type="datetime3">
              <a:rPr lang="en-US" smtClean="0"/>
              <a:pPr/>
              <a:t>18 April 2023</a:t>
            </a:fld>
            <a:endParaRPr lang="en-US"/>
          </a:p>
        </p:txBody>
      </p:sp>
      <p:sp>
        <p:nvSpPr>
          <p:cNvPr id="5" name="Footer Placeholder 4">
            <a:extLst>
              <a:ext uri="{FF2B5EF4-FFF2-40B4-BE49-F238E27FC236}">
                <a16:creationId xmlns:a16="http://schemas.microsoft.com/office/drawing/2014/main"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5C376F6-CA8A-42BB-9178-52529FD96770}"/>
              </a:ext>
            </a:extLst>
          </p:cNvPr>
          <p:cNvSpPr>
            <a:spLocks noGrp="1"/>
          </p:cNvSpPr>
          <p:nvPr>
            <p:ph type="sldNum" sz="quarter" idx="12"/>
          </p:nvPr>
        </p:nvSpPr>
        <p:spPr/>
        <p:txBody>
          <a:bodyPr/>
          <a:lstStyle/>
          <a:p>
            <a:fld id="{7B28076C-CE04-4A00-BFAA-A90EA8355859}" type="slidenum">
              <a:rPr lang="en-US" smtClean="0"/>
              <a:pPr/>
              <a:t>6</a:t>
            </a:fld>
            <a:endParaRPr lang="en-US"/>
          </a:p>
        </p:txBody>
      </p:sp>
      <p:sp>
        <p:nvSpPr>
          <p:cNvPr id="9" name="Footer Placeholder 4">
            <a:extLst>
              <a:ext uri="{FF2B5EF4-FFF2-40B4-BE49-F238E27FC236}">
                <a16:creationId xmlns:a16="http://schemas.microsoft.com/office/drawing/2014/main" id="{F6694106-DC02-4509-B62C-5EFEFB52A185}"/>
              </a:ext>
            </a:extLst>
          </p:cNvPr>
          <p:cNvSpPr txBox="1"/>
          <p:nvPr/>
        </p:nvSpPr>
        <p:spPr>
          <a:xfrm>
            <a:off x="4693921" y="6400414"/>
            <a:ext cx="280416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0" name="Slide Number Placeholder 5">
            <a:extLst>
              <a:ext uri="{FF2B5EF4-FFF2-40B4-BE49-F238E27FC236}">
                <a16:creationId xmlns:a16="http://schemas.microsoft.com/office/drawing/2014/main" id="{7CECA8B7-6403-4762-AEA7-FC003D1BF13E}"/>
              </a:ext>
            </a:extLst>
          </p:cNvPr>
          <p:cNvSpPr txBox="1">
            <a:spLocks/>
          </p:cNvSpPr>
          <p:nvPr/>
        </p:nvSpPr>
        <p:spPr>
          <a:xfrm>
            <a:off x="10029418" y="6414761"/>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IN"/>
              <a:pPr/>
              <a:t>6</a:t>
            </a:fld>
            <a:endParaRPr lang="en-IN"/>
          </a:p>
        </p:txBody>
      </p:sp>
      <p:sp>
        <p:nvSpPr>
          <p:cNvPr id="38" name="Date Placeholder 3">
            <a:extLst>
              <a:ext uri="{FF2B5EF4-FFF2-40B4-BE49-F238E27FC236}">
                <a16:creationId xmlns:a16="http://schemas.microsoft.com/office/drawing/2014/main" id="{F96EEE91-27E0-4520-A861-166E990FD5A3}"/>
              </a:ext>
            </a:extLst>
          </p:cNvPr>
          <p:cNvSpPr txBox="1"/>
          <p:nvPr/>
        </p:nvSpPr>
        <p:spPr>
          <a:xfrm>
            <a:off x="2026919" y="6400414"/>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rPr lang="en-US" dirty="0"/>
              <a:t>11</a:t>
            </a:r>
            <a:r>
              <a:rPr dirty="0"/>
              <a:t> November 2021</a:t>
            </a:r>
          </a:p>
        </p:txBody>
      </p:sp>
      <p:sp>
        <p:nvSpPr>
          <p:cNvPr id="39" name="Title 1">
            <a:extLst>
              <a:ext uri="{FF2B5EF4-FFF2-40B4-BE49-F238E27FC236}">
                <a16:creationId xmlns:a16="http://schemas.microsoft.com/office/drawing/2014/main" id="{49D028D8-9020-4673-AD87-6F141FE54C0E}"/>
              </a:ext>
            </a:extLst>
          </p:cNvPr>
          <p:cNvSpPr txBox="1"/>
          <p:nvPr/>
        </p:nvSpPr>
        <p:spPr>
          <a:xfrm>
            <a:off x="2185170" y="348923"/>
            <a:ext cx="8531258" cy="1061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4000">
                <a:solidFill>
                  <a:srgbClr val="C00000"/>
                </a:solidFill>
                <a:latin typeface="Arial"/>
                <a:ea typeface="Arial"/>
                <a:cs typeface="Arial"/>
                <a:sym typeface="Arial"/>
              </a:defRPr>
            </a:lvl1pPr>
          </a:lstStyle>
          <a:p>
            <a:endParaRPr lang="en-US" dirty="0"/>
          </a:p>
        </p:txBody>
      </p:sp>
      <p:pic>
        <p:nvPicPr>
          <p:cNvPr id="3" name="Picture 2">
            <a:extLst>
              <a:ext uri="{FF2B5EF4-FFF2-40B4-BE49-F238E27FC236}">
                <a16:creationId xmlns:a16="http://schemas.microsoft.com/office/drawing/2014/main" id="{A3201CB4-F6C4-B1AD-9E5F-C8BE8533CBD8}"/>
              </a:ext>
            </a:extLst>
          </p:cNvPr>
          <p:cNvPicPr>
            <a:picLocks noChangeAspect="1"/>
          </p:cNvPicPr>
          <p:nvPr/>
        </p:nvPicPr>
        <p:blipFill>
          <a:blip r:embed="rId2"/>
          <a:stretch>
            <a:fillRect/>
          </a:stretch>
        </p:blipFill>
        <p:spPr>
          <a:xfrm>
            <a:off x="2026919" y="1900285"/>
            <a:ext cx="7682752" cy="3596774"/>
          </a:xfrm>
          <a:prstGeom prst="rect">
            <a:avLst/>
          </a:prstGeom>
        </p:spPr>
      </p:pic>
    </p:spTree>
    <p:extLst>
      <p:ext uri="{BB962C8B-B14F-4D97-AF65-F5344CB8AC3E}">
        <p14:creationId xmlns:p14="http://schemas.microsoft.com/office/powerpoint/2010/main" val="83631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Content Placeholder 6"/>
          <p:cNvSpPr>
            <a:spLocks noGrp="1"/>
          </p:cNvSpPr>
          <p:nvPr>
            <p:ph idx="1"/>
          </p:nvPr>
        </p:nvSpPr>
        <p:spPr>
          <a:xfrm>
            <a:off x="838200" y="1825625"/>
            <a:ext cx="10515600" cy="3938681"/>
          </a:xfrm>
        </p:spPr>
        <p:txBody>
          <a:bodyPr>
            <a:normAutofit fontScale="77500" lnSpcReduction="20000"/>
          </a:bodyPr>
          <a:lstStyle/>
          <a:p>
            <a:pPr marL="342900" lvl="0" indent="-342900" fontAlgn="base">
              <a:lnSpc>
                <a:spcPct val="107000"/>
              </a:lnSpc>
              <a:spcBef>
                <a:spcPts val="110"/>
              </a:spcBef>
              <a:spcAft>
                <a:spcPts val="800"/>
              </a:spcAft>
              <a:buSzPts val="1000"/>
              <a:buFont typeface="Symbol" panose="05050102010706020507" pitchFamily="18" charset="2"/>
              <a:buChar char=""/>
              <a:tabLst>
                <a:tab pos="457200" algn="l"/>
              </a:tabLst>
            </a:pPr>
            <a:r>
              <a:rPr lang="en-US" sz="26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The user interacts with the UI to enter the input.</a:t>
            </a:r>
          </a:p>
          <a:p>
            <a:pPr marL="342900" lvl="0" indent="-342900" fontAlgn="base">
              <a:lnSpc>
                <a:spcPct val="107000"/>
              </a:lnSpc>
              <a:spcBef>
                <a:spcPts val="110"/>
              </a:spcBef>
              <a:spcAft>
                <a:spcPts val="800"/>
              </a:spcAft>
              <a:buSzPts val="1000"/>
              <a:buFont typeface="Symbol" panose="05050102010706020507" pitchFamily="18" charset="2"/>
              <a:buChar char=""/>
              <a:tabLst>
                <a:tab pos="457200" algn="l"/>
              </a:tabLst>
            </a:pPr>
            <a:r>
              <a:rPr lang="en-US" sz="26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Entered input is analyzed by the model which is integrated.</a:t>
            </a:r>
          </a:p>
          <a:p>
            <a:pPr marL="342900" lvl="0" indent="-342900" fontAlgn="base">
              <a:lnSpc>
                <a:spcPct val="107000"/>
              </a:lnSpc>
              <a:spcBef>
                <a:spcPts val="110"/>
              </a:spcBef>
              <a:spcAft>
                <a:spcPts val="800"/>
              </a:spcAft>
              <a:buSzPts val="1000"/>
              <a:buFont typeface="Symbol" panose="05050102010706020507" pitchFamily="18" charset="2"/>
              <a:buChar char=""/>
              <a:tabLst>
                <a:tab pos="457200" algn="l"/>
              </a:tabLst>
            </a:pPr>
            <a:r>
              <a:rPr lang="en-US" sz="26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The predictions made by the model are showcased on the UI</a:t>
            </a:r>
          </a:p>
          <a:p>
            <a:pPr marL="0" lvl="0" indent="0" fontAlgn="base">
              <a:lnSpc>
                <a:spcPct val="107000"/>
              </a:lnSpc>
              <a:spcBef>
                <a:spcPts val="110"/>
              </a:spcBef>
              <a:spcAft>
                <a:spcPts val="800"/>
              </a:spcAft>
              <a:buSzPts val="1000"/>
              <a:buNone/>
              <a:tabLst>
                <a:tab pos="457200" algn="l"/>
              </a:tabLst>
            </a:pPr>
            <a:endParaRPr lang="en-IN" sz="29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endParaRPr>
          </a:p>
          <a:p>
            <a:pPr marL="0" lvl="0" indent="0" fontAlgn="base">
              <a:lnSpc>
                <a:spcPct val="107000"/>
              </a:lnSpc>
              <a:spcBef>
                <a:spcPts val="110"/>
              </a:spcBef>
              <a:spcAft>
                <a:spcPts val="800"/>
              </a:spcAft>
              <a:buSzPts val="1000"/>
              <a:buNone/>
              <a:tabLst>
                <a:tab pos="457200" algn="l"/>
              </a:tabLst>
            </a:pPr>
            <a:r>
              <a:rPr lang="en-US" sz="26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To accomplish this, we have to complete all the activities listed below</a:t>
            </a:r>
            <a:endParaRPr lang="en-IN" sz="26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lnSpc>
                <a:spcPct val="107000"/>
              </a:lnSpc>
              <a:spcBef>
                <a:spcPts val="110"/>
              </a:spcBef>
              <a:spcAft>
                <a:spcPts val="800"/>
              </a:spcAft>
              <a:buSzPts val="1000"/>
              <a:buFont typeface="Symbol" panose="05050102010706020507" pitchFamily="18" charset="2"/>
              <a:buChar char=""/>
              <a:tabLst>
                <a:tab pos="457200" algn="l"/>
              </a:tabLst>
            </a:pPr>
            <a:r>
              <a:rPr lang="en-IN" sz="26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Data collection</a:t>
            </a:r>
            <a:endParaRPr lang="en-IN" sz="26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fontAlgn="base">
              <a:lnSpc>
                <a:spcPct val="107000"/>
              </a:lnSpc>
              <a:spcBef>
                <a:spcPts val="110"/>
              </a:spcBef>
              <a:spcAft>
                <a:spcPts val="800"/>
              </a:spcAft>
              <a:buSzPts val="1000"/>
              <a:buFont typeface="Courier New" panose="02070309020205020404" pitchFamily="49" charset="0"/>
              <a:buChar char="o"/>
              <a:tabLst>
                <a:tab pos="914400" algn="l"/>
              </a:tabLst>
            </a:pPr>
            <a:r>
              <a:rPr lang="en-IN" sz="26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Collect the dataset or create the dataset</a:t>
            </a:r>
            <a:endParaRPr lang="en-IN" sz="26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fontAlgn="base">
              <a:lnSpc>
                <a:spcPct val="107000"/>
              </a:lnSpc>
              <a:spcBef>
                <a:spcPts val="110"/>
              </a:spcBef>
              <a:spcAft>
                <a:spcPts val="800"/>
              </a:spcAft>
              <a:buSzPts val="1000"/>
              <a:buFont typeface="Symbol" panose="05050102010706020507" pitchFamily="18" charset="2"/>
              <a:buChar char=""/>
              <a:tabLst>
                <a:tab pos="457200" algn="l"/>
              </a:tabLst>
            </a:pPr>
            <a:r>
              <a:rPr lang="en-IN" sz="26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Data pre-processing</a:t>
            </a:r>
            <a:endParaRPr lang="en-IN" sz="26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fontAlgn="base">
              <a:lnSpc>
                <a:spcPct val="107000"/>
              </a:lnSpc>
              <a:spcBef>
                <a:spcPts val="110"/>
              </a:spcBef>
              <a:spcAft>
                <a:spcPts val="800"/>
              </a:spcAft>
              <a:buSzPts val="1000"/>
              <a:buFont typeface="Courier New" panose="02070309020205020404" pitchFamily="49" charset="0"/>
              <a:buChar char="o"/>
              <a:tabLst>
                <a:tab pos="914400" algn="l"/>
              </a:tabLst>
            </a:pPr>
            <a:r>
              <a:rPr lang="en-IN" sz="26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Removing unnecessary columns</a:t>
            </a:r>
            <a:endParaRPr lang="en-IN" sz="26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fontAlgn="base">
              <a:lnSpc>
                <a:spcPct val="107000"/>
              </a:lnSpc>
              <a:spcBef>
                <a:spcPts val="110"/>
              </a:spcBef>
              <a:spcAft>
                <a:spcPts val="800"/>
              </a:spcAft>
              <a:buSzPts val="1000"/>
              <a:buFont typeface="Courier New" panose="02070309020205020404" pitchFamily="49" charset="0"/>
              <a:buChar char="o"/>
              <a:tabLst>
                <a:tab pos="914400" algn="l"/>
              </a:tabLst>
            </a:pPr>
            <a:r>
              <a:rPr lang="en-IN" sz="26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Checking for null values</a:t>
            </a:r>
            <a:endParaRPr lang="en-IN" sz="26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7261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 contd..</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Content Placeholder 6"/>
          <p:cNvSpPr>
            <a:spLocks noGrp="1"/>
          </p:cNvSpPr>
          <p:nvPr>
            <p:ph idx="1"/>
          </p:nvPr>
        </p:nvSpPr>
        <p:spPr>
          <a:xfrm>
            <a:off x="838200" y="1622612"/>
            <a:ext cx="10515600" cy="4554351"/>
          </a:xfrm>
        </p:spPr>
        <p:txBody>
          <a:bodyPr>
            <a:normAutofit fontScale="25000" lnSpcReduction="20000"/>
          </a:bodyPr>
          <a:lstStyle/>
          <a:p>
            <a:pPr marL="342900" lvl="0" indent="-342900" fontAlgn="base">
              <a:lnSpc>
                <a:spcPct val="107000"/>
              </a:lnSpc>
              <a:spcBef>
                <a:spcPts val="110"/>
              </a:spcBef>
              <a:spcAft>
                <a:spcPts val="800"/>
              </a:spcAft>
              <a:buSzPts val="1000"/>
              <a:buFont typeface="Symbol" panose="05050102010706020507" pitchFamily="18" charset="2"/>
              <a:buChar char=""/>
              <a:tabLst>
                <a:tab pos="457200" algn="l"/>
              </a:tabLst>
            </a:pPr>
            <a:r>
              <a:rPr lang="en-IN" sz="8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Visualizing and </a:t>
            </a:r>
            <a:r>
              <a:rPr lang="en-IN" sz="8000" kern="0" dirty="0" err="1">
                <a:solidFill>
                  <a:srgbClr val="35475C"/>
                </a:solidFill>
                <a:effectLst/>
                <a:latin typeface="Arial" panose="020B0604020202020204" pitchFamily="34" charset="0"/>
                <a:ea typeface="Times New Roman" panose="02020603050405020304" pitchFamily="18" charset="0"/>
                <a:cs typeface="Arial" panose="020B0604020202020204" pitchFamily="34" charset="0"/>
              </a:rPr>
              <a:t>analyzing</a:t>
            </a:r>
            <a:r>
              <a:rPr lang="en-IN" sz="8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 data</a:t>
            </a:r>
            <a:endParaRPr lang="en-IN" sz="80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800100" lvl="1" indent="-342900" fontAlgn="base">
              <a:lnSpc>
                <a:spcPct val="107000"/>
              </a:lnSpc>
              <a:spcBef>
                <a:spcPts val="110"/>
              </a:spcBef>
              <a:spcAft>
                <a:spcPts val="800"/>
              </a:spcAft>
              <a:buSzPts val="1000"/>
              <a:buFont typeface="Symbol" panose="05050102010706020507" pitchFamily="18" charset="2"/>
              <a:buChar char=""/>
              <a:tabLst>
                <a:tab pos="457200" algn="l"/>
              </a:tabLst>
            </a:pPr>
            <a:r>
              <a:rPr lang="en-IN" sz="8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Univariate analysis</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fontAlgn="base">
              <a:lnSpc>
                <a:spcPct val="107000"/>
              </a:lnSpc>
              <a:spcBef>
                <a:spcPts val="110"/>
              </a:spcBef>
              <a:spcAft>
                <a:spcPts val="800"/>
              </a:spcAft>
              <a:buSzPts val="1000"/>
              <a:buFont typeface="Symbol" panose="05050102010706020507" pitchFamily="18" charset="2"/>
              <a:buChar char=""/>
              <a:tabLst>
                <a:tab pos="457200" algn="l"/>
              </a:tabLst>
            </a:pPr>
            <a:r>
              <a:rPr lang="en-IN" sz="8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Bivariate analysis</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fontAlgn="base">
              <a:lnSpc>
                <a:spcPct val="107000"/>
              </a:lnSpc>
              <a:spcBef>
                <a:spcPts val="110"/>
              </a:spcBef>
              <a:spcAft>
                <a:spcPts val="800"/>
              </a:spcAft>
              <a:buSzPts val="1000"/>
              <a:buFont typeface="Symbol" panose="05050102010706020507" pitchFamily="18" charset="2"/>
              <a:buChar char=""/>
              <a:tabLst>
                <a:tab pos="457200" algn="l"/>
              </a:tabLst>
            </a:pPr>
            <a:r>
              <a:rPr lang="en-IN" sz="8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Descriptive analysis</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fontAlgn="base">
              <a:lnSpc>
                <a:spcPct val="107000"/>
              </a:lnSpc>
              <a:spcBef>
                <a:spcPts val="110"/>
              </a:spcBef>
              <a:spcAft>
                <a:spcPts val="800"/>
              </a:spcAft>
              <a:buSzPts val="1000"/>
              <a:buFont typeface="Symbol" panose="05050102010706020507" pitchFamily="18" charset="2"/>
              <a:buChar char=""/>
              <a:tabLst>
                <a:tab pos="457200" algn="l"/>
              </a:tabLst>
            </a:pPr>
            <a:r>
              <a:rPr lang="en-IN" sz="8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Model building</a:t>
            </a:r>
            <a:endParaRPr lang="en-IN" sz="80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fontAlgn="base">
              <a:lnSpc>
                <a:spcPct val="107000"/>
              </a:lnSpc>
              <a:spcBef>
                <a:spcPts val="110"/>
              </a:spcBef>
              <a:spcAft>
                <a:spcPts val="800"/>
              </a:spcAft>
              <a:buSzPts val="1000"/>
              <a:buFont typeface="Courier New" panose="02070309020205020404" pitchFamily="49" charset="0"/>
              <a:buChar char="o"/>
              <a:tabLst>
                <a:tab pos="914400" algn="l"/>
              </a:tabLst>
            </a:pPr>
            <a:r>
              <a:rPr lang="en-IN" sz="8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Handling categorical values</a:t>
            </a:r>
            <a:endParaRPr lang="en-IN" sz="80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fontAlgn="base">
              <a:lnSpc>
                <a:spcPct val="107000"/>
              </a:lnSpc>
              <a:spcBef>
                <a:spcPts val="110"/>
              </a:spcBef>
              <a:spcAft>
                <a:spcPts val="800"/>
              </a:spcAft>
              <a:buSzPts val="1000"/>
              <a:buFont typeface="Courier New" panose="02070309020205020404" pitchFamily="49" charset="0"/>
              <a:buChar char="o"/>
              <a:tabLst>
                <a:tab pos="914400" algn="l"/>
              </a:tabLst>
            </a:pPr>
            <a:r>
              <a:rPr lang="en-IN" sz="8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Dividing data into train and test sets</a:t>
            </a:r>
            <a:endParaRPr lang="en-IN" sz="80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fontAlgn="base">
              <a:lnSpc>
                <a:spcPct val="107000"/>
              </a:lnSpc>
              <a:spcBef>
                <a:spcPts val="110"/>
              </a:spcBef>
              <a:spcAft>
                <a:spcPts val="800"/>
              </a:spcAft>
              <a:buSzPts val="1000"/>
              <a:buFont typeface="Courier New" panose="02070309020205020404" pitchFamily="49" charset="0"/>
              <a:buChar char="o"/>
              <a:tabLst>
                <a:tab pos="914400" algn="l"/>
              </a:tabLst>
            </a:pPr>
            <a:r>
              <a:rPr lang="en-IN" sz="8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Import the model building libraries</a:t>
            </a:r>
            <a:endParaRPr lang="en-IN" sz="80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fontAlgn="base">
              <a:lnSpc>
                <a:spcPct val="107000"/>
              </a:lnSpc>
              <a:spcBef>
                <a:spcPts val="110"/>
              </a:spcBef>
              <a:spcAft>
                <a:spcPts val="800"/>
              </a:spcAft>
              <a:buSzPts val="1000"/>
              <a:buFont typeface="Courier New" panose="02070309020205020404" pitchFamily="49" charset="0"/>
              <a:buChar char="o"/>
              <a:tabLst>
                <a:tab pos="914400" algn="l"/>
              </a:tabLst>
            </a:pPr>
            <a:r>
              <a:rPr lang="en-IN" sz="8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Comparing the accuracy of various models</a:t>
            </a:r>
            <a:endParaRPr lang="en-IN" sz="80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fontAlgn="base">
              <a:lnSpc>
                <a:spcPct val="107000"/>
              </a:lnSpc>
              <a:spcBef>
                <a:spcPts val="110"/>
              </a:spcBef>
              <a:spcAft>
                <a:spcPts val="800"/>
              </a:spcAft>
              <a:buSzPts val="1000"/>
              <a:buFont typeface="Courier New" panose="02070309020205020404" pitchFamily="49" charset="0"/>
              <a:buChar char="o"/>
              <a:tabLst>
                <a:tab pos="914400" algn="l"/>
              </a:tabLst>
            </a:pPr>
            <a:r>
              <a:rPr lang="en-IN" sz="8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Hyperparameter tuning of the selected model</a:t>
            </a:r>
            <a:endParaRPr lang="en-IN" sz="80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fontAlgn="base">
              <a:lnSpc>
                <a:spcPct val="107000"/>
              </a:lnSpc>
              <a:spcBef>
                <a:spcPts val="110"/>
              </a:spcBef>
              <a:spcAft>
                <a:spcPts val="800"/>
              </a:spcAft>
              <a:buSzPts val="1000"/>
              <a:buFont typeface="Courier New" panose="02070309020205020404" pitchFamily="49" charset="0"/>
              <a:buChar char="o"/>
              <a:tabLst>
                <a:tab pos="914400" algn="l"/>
              </a:tabLst>
            </a:pPr>
            <a:r>
              <a:rPr lang="en-IN" sz="8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Evaluating the performance of models</a:t>
            </a:r>
            <a:endParaRPr lang="en-IN" sz="80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fontAlgn="base">
              <a:lnSpc>
                <a:spcPct val="107000"/>
              </a:lnSpc>
              <a:spcBef>
                <a:spcPts val="110"/>
              </a:spcBef>
              <a:spcAft>
                <a:spcPts val="800"/>
              </a:spcAft>
              <a:buSzPts val="1000"/>
              <a:buFont typeface="Courier New" panose="02070309020205020404" pitchFamily="49" charset="0"/>
              <a:buChar char="o"/>
              <a:tabLst>
                <a:tab pos="914400" algn="l"/>
              </a:tabLst>
            </a:pPr>
            <a:r>
              <a:rPr lang="en-IN" sz="8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Save the model</a:t>
            </a:r>
            <a:endParaRPr lang="en-IN" sz="80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35735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 contd..</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Content Placeholder 6"/>
          <p:cNvSpPr>
            <a:spLocks noGrp="1"/>
          </p:cNvSpPr>
          <p:nvPr>
            <p:ph idx="1"/>
          </p:nvPr>
        </p:nvSpPr>
        <p:spPr/>
        <p:txBody>
          <a:bodyPr>
            <a:normAutofit/>
          </a:bodyPr>
          <a:lstStyle/>
          <a:p>
            <a:pPr marL="342900" lvl="0" indent="-342900" fontAlgn="base">
              <a:lnSpc>
                <a:spcPct val="107000"/>
              </a:lnSpc>
              <a:spcBef>
                <a:spcPts val="110"/>
              </a:spcBef>
              <a:spcAft>
                <a:spcPts val="800"/>
              </a:spcAft>
              <a:buSzPts val="1000"/>
              <a:buFont typeface="Symbol" panose="05050102010706020507" pitchFamily="18" charset="2"/>
              <a:buChar char=""/>
              <a:tabLst>
                <a:tab pos="457200" algn="l"/>
              </a:tabLst>
            </a:pPr>
            <a:r>
              <a:rPr lang="en-IN" sz="2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Application Building</a:t>
            </a:r>
            <a:endParaRPr lang="en-IN" sz="20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fontAlgn="base">
              <a:lnSpc>
                <a:spcPct val="107000"/>
              </a:lnSpc>
              <a:spcBef>
                <a:spcPts val="110"/>
              </a:spcBef>
              <a:spcAft>
                <a:spcPts val="800"/>
              </a:spcAft>
              <a:buSzPts val="1000"/>
              <a:buFont typeface="Courier New" panose="02070309020205020404" pitchFamily="49" charset="0"/>
              <a:buChar char="o"/>
              <a:tabLst>
                <a:tab pos="914400" algn="l"/>
              </a:tabLst>
            </a:pPr>
            <a:r>
              <a:rPr lang="en-IN" sz="2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Create an HTML file</a:t>
            </a:r>
            <a:endParaRPr lang="en-IN" sz="2000" kern="100" dirty="0">
              <a:solidFill>
                <a:srgbClr val="35475C"/>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fontAlgn="base">
              <a:lnSpc>
                <a:spcPct val="107000"/>
              </a:lnSpc>
              <a:spcBef>
                <a:spcPts val="110"/>
              </a:spcBef>
              <a:spcAft>
                <a:spcPts val="800"/>
              </a:spcAft>
              <a:buSzPts val="1000"/>
              <a:buFont typeface="Courier New" panose="02070309020205020404" pitchFamily="49" charset="0"/>
              <a:buChar char="o"/>
              <a:tabLst>
                <a:tab pos="914400" algn="l"/>
              </a:tabLst>
            </a:pPr>
            <a:r>
              <a:rPr lang="en-IN" sz="2000" kern="0" dirty="0">
                <a:solidFill>
                  <a:srgbClr val="35475C"/>
                </a:solidFill>
                <a:effectLst/>
                <a:latin typeface="Arial" panose="020B0604020202020204" pitchFamily="34" charset="0"/>
                <a:ea typeface="Times New Roman" panose="02020603050405020304" pitchFamily="18" charset="0"/>
                <a:cs typeface="Arial" panose="020B0604020202020204" pitchFamily="34" charset="0"/>
              </a:rPr>
              <a:t>Build python code</a:t>
            </a:r>
            <a:endParaRPr lang="en-IN" sz="2000" dirty="0">
              <a:solidFill>
                <a:schemeClr val="accent5">
                  <a:lumMod val="75000"/>
                </a:schemeClr>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4963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621</Words>
  <Application>Microsoft Office PowerPoint</Application>
  <PresentationFormat>Widescreen</PresentationFormat>
  <Paragraphs>109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Calibri Light</vt:lpstr>
      <vt:lpstr>Courier New</vt:lpstr>
      <vt:lpstr>Montserrat</vt:lpstr>
      <vt:lpstr>Symbol</vt:lpstr>
      <vt:lpstr>Office Theme</vt:lpstr>
      <vt:lpstr> </vt:lpstr>
      <vt:lpstr>Presentation Outline</vt:lpstr>
      <vt:lpstr>PowerPoint Presentation</vt:lpstr>
      <vt:lpstr>Introduction </vt:lpstr>
      <vt:lpstr>Objectives</vt:lpstr>
      <vt:lpstr>System Architecture/ Ideation Map </vt:lpstr>
      <vt:lpstr>Project Implementation</vt:lpstr>
      <vt:lpstr>Project Implementation contd..</vt:lpstr>
      <vt:lpstr>Project Implementation contd..</vt:lpstr>
      <vt:lpstr>Sample Snapshot   </vt:lpstr>
      <vt:lpstr>Results and Discussion</vt:lpstr>
      <vt:lpstr> 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geetheshr0601@outlook.com</cp:lastModifiedBy>
  <cp:revision>4</cp:revision>
  <dcterms:created xsi:type="dcterms:W3CDTF">2022-04-12T15:53:51Z</dcterms:created>
  <dcterms:modified xsi:type="dcterms:W3CDTF">2023-04-18T08:46:42Z</dcterms:modified>
</cp:coreProperties>
</file>