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62" r:id="rId5"/>
    <p:sldId id="259" r:id="rId6"/>
    <p:sldId id="260" r:id="rId7"/>
    <p:sldId id="263"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0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E0CB49-89E5-4EB3-A0C8-8E79627A7E34}"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0CB49-89E5-4EB3-A0C8-8E79627A7E34}"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0CB49-89E5-4EB3-A0C8-8E79627A7E34}"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0CB49-89E5-4EB3-A0C8-8E79627A7E34}"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0CB49-89E5-4EB3-A0C8-8E79627A7E34}"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E0CB49-89E5-4EB3-A0C8-8E79627A7E34}"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E0CB49-89E5-4EB3-A0C8-8E79627A7E34}"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81061C-7146-474F-B6E6-CFEF2B1D839A}"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E0CB49-89E5-4EB3-A0C8-8E79627A7E34}"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0CB49-89E5-4EB3-A0C8-8E79627A7E34}"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0CB49-89E5-4EB3-A0C8-8E79627A7E34}"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1061C-7146-474F-B6E6-CFEF2B1D839A}"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0CB49-89E5-4EB3-A0C8-8E79627A7E34}"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7E0CB49-89E5-4EB3-A0C8-8E79627A7E34}" type="datetimeFigureOut">
              <a:rPr lang="en-IN" smtClean="0"/>
              <a:t>30-07-2021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D81061C-7146-474F-B6E6-CFEF2B1D839A}"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0501" y="3501008"/>
            <a:ext cx="6633226" cy="2650982"/>
          </a:xfrm>
          <a:prstGeom prst="rect">
            <a:avLst/>
          </a:prstGeom>
        </p:spPr>
        <p:txBody>
          <a:bodyPr wrap="none">
            <a:spAutoFit/>
          </a:bodyPr>
          <a:lstStyle/>
          <a:p>
            <a:pPr marR="13970" algn="ctr">
              <a:lnSpc>
                <a:spcPct val="100000"/>
              </a:lnSpc>
              <a:spcBef>
                <a:spcPts val="130"/>
              </a:spcBef>
            </a:pPr>
            <a:r>
              <a:rPr lang="en-IN" sz="2000" b="1" spc="15" dirty="0" smtClean="0">
                <a:solidFill>
                  <a:srgbClr val="2D2828"/>
                </a:solidFill>
                <a:latin typeface="Arial"/>
                <a:cs typeface="Arial"/>
              </a:rPr>
              <a:t>Guided</a:t>
            </a:r>
            <a:r>
              <a:rPr lang="en-IN" sz="2000" b="1" spc="-25" dirty="0" smtClean="0">
                <a:solidFill>
                  <a:srgbClr val="2D2828"/>
                </a:solidFill>
                <a:latin typeface="Arial"/>
                <a:cs typeface="Arial"/>
              </a:rPr>
              <a:t> </a:t>
            </a:r>
            <a:r>
              <a:rPr lang="en-IN" sz="2000" b="1" spc="10" dirty="0" smtClean="0">
                <a:solidFill>
                  <a:srgbClr val="2D2828"/>
                </a:solidFill>
                <a:latin typeface="Arial"/>
                <a:cs typeface="Arial"/>
              </a:rPr>
              <a:t>Project</a:t>
            </a:r>
            <a:endParaRPr lang="en-IN" sz="2000" dirty="0" smtClean="0">
              <a:latin typeface="Arial"/>
              <a:cs typeface="Arial"/>
            </a:endParaRPr>
          </a:p>
          <a:p>
            <a:pPr marR="97790" algn="ctr">
              <a:lnSpc>
                <a:spcPct val="100000"/>
              </a:lnSpc>
              <a:spcBef>
                <a:spcPts val="100"/>
              </a:spcBef>
            </a:pPr>
            <a:r>
              <a:rPr lang="en-IN" sz="2000" spc="15" dirty="0" smtClean="0">
                <a:solidFill>
                  <a:srgbClr val="2D2828"/>
                </a:solidFill>
                <a:latin typeface="Arial MT"/>
                <a:cs typeface="Arial MT"/>
              </a:rPr>
              <a:t>By</a:t>
            </a:r>
            <a:endParaRPr lang="en-IN" sz="2000" dirty="0" smtClean="0">
              <a:latin typeface="Arial MT"/>
              <a:cs typeface="Arial MT"/>
            </a:endParaRPr>
          </a:p>
          <a:p>
            <a:pPr marL="795020" marR="787400">
              <a:lnSpc>
                <a:spcPct val="127000"/>
              </a:lnSpc>
            </a:pPr>
            <a:r>
              <a:rPr lang="en-IN" sz="2000" spc="15" dirty="0" err="1" smtClean="0">
                <a:solidFill>
                  <a:schemeClr val="accent1"/>
                </a:solidFill>
                <a:latin typeface="Hobo Std" pitchFamily="34" charset="0"/>
                <a:cs typeface="Arial MT"/>
              </a:rPr>
              <a:t>Lokesh</a:t>
            </a:r>
            <a:r>
              <a:rPr lang="en-IN" sz="2000" spc="-15" dirty="0" smtClean="0">
                <a:solidFill>
                  <a:schemeClr val="accent1"/>
                </a:solidFill>
                <a:latin typeface="Hobo Std" pitchFamily="34" charset="0"/>
                <a:cs typeface="Arial MT"/>
              </a:rPr>
              <a:t> </a:t>
            </a:r>
            <a:r>
              <a:rPr lang="en-IN" sz="2000" spc="-5" dirty="0" err="1" smtClean="0">
                <a:solidFill>
                  <a:schemeClr val="accent1"/>
                </a:solidFill>
                <a:latin typeface="Hobo Std" pitchFamily="34" charset="0"/>
                <a:cs typeface="Arial MT"/>
              </a:rPr>
              <a:t>kumar</a:t>
            </a:r>
            <a:r>
              <a:rPr lang="en-IN" sz="2000" spc="-5" dirty="0" smtClean="0">
                <a:solidFill>
                  <a:schemeClr val="accent1"/>
                </a:solidFill>
                <a:latin typeface="Hobo Std" pitchFamily="34" charset="0"/>
                <a:cs typeface="Arial MT"/>
              </a:rPr>
              <a:t>.</a:t>
            </a:r>
            <a:r>
              <a:rPr lang="en-IN" sz="2000" spc="-10" dirty="0" smtClean="0">
                <a:solidFill>
                  <a:schemeClr val="accent1"/>
                </a:solidFill>
                <a:latin typeface="Hobo Std" pitchFamily="34" charset="0"/>
                <a:cs typeface="Arial MT"/>
              </a:rPr>
              <a:t> </a:t>
            </a:r>
            <a:r>
              <a:rPr lang="en-IN" sz="2000" spc="20" dirty="0" smtClean="0">
                <a:solidFill>
                  <a:schemeClr val="accent1"/>
                </a:solidFill>
                <a:latin typeface="Hobo Std" pitchFamily="34" charset="0"/>
                <a:cs typeface="Arial MT"/>
              </a:rPr>
              <a:t>P</a:t>
            </a:r>
            <a:r>
              <a:rPr lang="en-IN" spc="20" dirty="0" smtClean="0">
                <a:latin typeface="Arial MT"/>
                <a:cs typeface="Arial MT"/>
              </a:rPr>
              <a:t>                 </a:t>
            </a:r>
            <a:r>
              <a:rPr lang="en-IN" spc="-45" dirty="0" smtClean="0">
                <a:latin typeface="Arial MT"/>
                <a:cs typeface="Arial MT"/>
              </a:rPr>
              <a:t>     </a:t>
            </a:r>
            <a:r>
              <a:rPr lang="en-IN" spc="15" dirty="0" smtClean="0">
                <a:latin typeface="Arial MT"/>
                <a:cs typeface="Arial MT"/>
              </a:rPr>
              <a:t>-</a:t>
            </a:r>
            <a:r>
              <a:rPr lang="en-IN" b="1" spc="15" dirty="0" smtClean="0">
                <a:latin typeface="Arial"/>
                <a:cs typeface="Arial"/>
              </a:rPr>
              <a:t>18MIS0194 </a:t>
            </a:r>
          </a:p>
          <a:p>
            <a:pPr marL="795020" marR="787400">
              <a:lnSpc>
                <a:spcPct val="127000"/>
              </a:lnSpc>
            </a:pPr>
            <a:r>
              <a:rPr lang="en-IN" sz="2000" spc="15" dirty="0" err="1" smtClean="0">
                <a:solidFill>
                  <a:schemeClr val="accent1"/>
                </a:solidFill>
                <a:latin typeface="Hobo Std" pitchFamily="34" charset="0"/>
                <a:cs typeface="Arial MT"/>
              </a:rPr>
              <a:t>Rohit</a:t>
            </a:r>
            <a:r>
              <a:rPr lang="en-IN" sz="2000" spc="15" dirty="0" smtClean="0">
                <a:solidFill>
                  <a:schemeClr val="accent1"/>
                </a:solidFill>
                <a:latin typeface="Hobo Std" pitchFamily="34" charset="0"/>
                <a:cs typeface="Arial MT"/>
              </a:rPr>
              <a:t> </a:t>
            </a:r>
            <a:r>
              <a:rPr lang="en-IN" sz="2000" spc="15" dirty="0" err="1">
                <a:solidFill>
                  <a:schemeClr val="accent1"/>
                </a:solidFill>
                <a:latin typeface="Hobo Std" pitchFamily="34" charset="0"/>
                <a:cs typeface="Arial MT"/>
              </a:rPr>
              <a:t>kumar.KA</a:t>
            </a:r>
            <a:r>
              <a:rPr lang="en-IN" sz="2000" spc="15" dirty="0">
                <a:solidFill>
                  <a:schemeClr val="accent1"/>
                </a:solidFill>
                <a:latin typeface="Hobo Std" pitchFamily="34" charset="0"/>
                <a:cs typeface="Arial MT"/>
              </a:rPr>
              <a:t>                    </a:t>
            </a:r>
            <a:r>
              <a:rPr lang="en-IN" spc="10" dirty="0" smtClean="0">
                <a:latin typeface="Arial MT"/>
                <a:cs typeface="Arial MT"/>
              </a:rPr>
              <a:t>-</a:t>
            </a:r>
            <a:r>
              <a:rPr lang="en-IN" b="1" spc="10" dirty="0" smtClean="0">
                <a:latin typeface="Arial"/>
                <a:cs typeface="Arial"/>
              </a:rPr>
              <a:t>18MIS0166 </a:t>
            </a:r>
          </a:p>
          <a:p>
            <a:pPr marL="795020" marR="787400">
              <a:lnSpc>
                <a:spcPct val="127000"/>
              </a:lnSpc>
            </a:pPr>
            <a:r>
              <a:rPr lang="en-IN" sz="2000" spc="15" dirty="0" err="1">
                <a:solidFill>
                  <a:schemeClr val="accent1"/>
                </a:solidFill>
                <a:latin typeface="Hobo Std" pitchFamily="34" charset="0"/>
                <a:cs typeface="Arial MT"/>
              </a:rPr>
              <a:t>Mugunthan.B</a:t>
            </a:r>
            <a:r>
              <a:rPr lang="en-IN" sz="2000" spc="15" dirty="0">
                <a:solidFill>
                  <a:schemeClr val="accent1"/>
                </a:solidFill>
                <a:latin typeface="Hobo Std" pitchFamily="34" charset="0"/>
                <a:cs typeface="Arial MT"/>
              </a:rPr>
              <a:t> </a:t>
            </a:r>
            <a:r>
              <a:rPr lang="en-IN" spc="15" dirty="0" smtClean="0">
                <a:latin typeface="Arial MT"/>
                <a:cs typeface="Arial MT"/>
              </a:rPr>
              <a:t>                          -</a:t>
            </a:r>
            <a:r>
              <a:rPr lang="en-IN" b="1" spc="15" dirty="0" smtClean="0">
                <a:latin typeface="Arial"/>
                <a:cs typeface="Arial"/>
              </a:rPr>
              <a:t>18MIS0173</a:t>
            </a:r>
            <a:endParaRPr lang="en-IN" dirty="0">
              <a:latin typeface="Arial"/>
              <a:cs typeface="Arial"/>
            </a:endParaRPr>
          </a:p>
          <a:p>
            <a:pPr marL="795020" marR="787400">
              <a:lnSpc>
                <a:spcPct val="127000"/>
              </a:lnSpc>
            </a:pPr>
            <a:r>
              <a:rPr lang="en-IN" sz="2000" spc="15" dirty="0" err="1">
                <a:solidFill>
                  <a:schemeClr val="accent1"/>
                </a:solidFill>
                <a:latin typeface="Hobo Std" pitchFamily="34" charset="0"/>
                <a:cs typeface="Arial MT"/>
              </a:rPr>
              <a:t>Munagala</a:t>
            </a:r>
            <a:r>
              <a:rPr lang="en-IN" sz="2000" spc="15" dirty="0">
                <a:solidFill>
                  <a:schemeClr val="accent1"/>
                </a:solidFill>
                <a:latin typeface="Hobo Std" pitchFamily="34" charset="0"/>
                <a:cs typeface="Arial MT"/>
              </a:rPr>
              <a:t> Lakshmi </a:t>
            </a:r>
            <a:r>
              <a:rPr lang="en-IN" sz="2000" spc="15" dirty="0" err="1">
                <a:solidFill>
                  <a:schemeClr val="accent1"/>
                </a:solidFill>
                <a:latin typeface="Hobo Std" pitchFamily="34" charset="0"/>
                <a:cs typeface="Arial MT"/>
              </a:rPr>
              <a:t>Srikanta</a:t>
            </a:r>
            <a:r>
              <a:rPr lang="en-IN" spc="5" dirty="0" smtClean="0">
                <a:latin typeface="Arial MT"/>
                <a:cs typeface="Arial MT"/>
              </a:rPr>
              <a:t>  </a:t>
            </a:r>
            <a:r>
              <a:rPr lang="en-IN" spc="10" dirty="0" smtClean="0">
                <a:latin typeface="Arial MT"/>
                <a:cs typeface="Arial MT"/>
              </a:rPr>
              <a:t>-</a:t>
            </a:r>
            <a:r>
              <a:rPr lang="en-IN" dirty="0" smtClean="0">
                <a:latin typeface="Arial MT"/>
                <a:cs typeface="Arial MT"/>
              </a:rPr>
              <a:t> </a:t>
            </a:r>
            <a:r>
              <a:rPr lang="en-IN" b="1" spc="20" dirty="0" smtClean="0">
                <a:latin typeface="Arial"/>
                <a:cs typeface="Arial"/>
              </a:rPr>
              <a:t>18BSW0022</a:t>
            </a:r>
            <a:endParaRPr lang="en-IN" dirty="0" smtClean="0">
              <a:latin typeface="Arial"/>
              <a:cs typeface="Arial"/>
            </a:endParaRPr>
          </a:p>
          <a:p>
            <a:pPr>
              <a:lnSpc>
                <a:spcPct val="100000"/>
              </a:lnSpc>
              <a:spcBef>
                <a:spcPts val="650"/>
              </a:spcBef>
            </a:pPr>
            <a:r>
              <a:rPr lang="en-IN" spc="-5" dirty="0" smtClean="0">
                <a:solidFill>
                  <a:srgbClr val="666666"/>
                </a:solidFill>
                <a:latin typeface="Arial MT"/>
                <a:cs typeface="Arial MT"/>
              </a:rPr>
              <a:t>                  </a:t>
            </a:r>
            <a:endParaRPr lang="en-IN" sz="1600" dirty="0">
              <a:latin typeface="Arial"/>
              <a:cs typeface="Arial"/>
            </a:endParaRPr>
          </a:p>
        </p:txBody>
      </p:sp>
      <p:sp>
        <p:nvSpPr>
          <p:cNvPr id="6" name="Rectangle 5"/>
          <p:cNvSpPr/>
          <p:nvPr/>
        </p:nvSpPr>
        <p:spPr>
          <a:xfrm>
            <a:off x="3543882" y="2636912"/>
            <a:ext cx="2044791" cy="369332"/>
          </a:xfrm>
          <a:prstGeom prst="rect">
            <a:avLst/>
          </a:prstGeom>
        </p:spPr>
        <p:txBody>
          <a:bodyPr wrap="none">
            <a:spAutoFit/>
          </a:bodyPr>
          <a:lstStyle/>
          <a:p>
            <a:pPr marL="12700">
              <a:lnSpc>
                <a:spcPct val="100000"/>
              </a:lnSpc>
              <a:spcBef>
                <a:spcPts val="130"/>
              </a:spcBef>
            </a:pPr>
            <a:r>
              <a:rPr lang="en-IN" b="1" u="heavy" spc="20" dirty="0" smtClean="0">
                <a:solidFill>
                  <a:srgbClr val="FFC000"/>
                </a:solidFill>
                <a:uFill>
                  <a:solidFill>
                    <a:srgbClr val="2D2828"/>
                  </a:solidFill>
                </a:uFill>
                <a:latin typeface="Arial"/>
                <a:cs typeface="Arial"/>
              </a:rPr>
              <a:t>SMAR</a:t>
            </a:r>
            <a:r>
              <a:rPr lang="en-IN" b="1" u="heavy" spc="5" dirty="0" smtClean="0">
                <a:solidFill>
                  <a:srgbClr val="FFC000"/>
                </a:solidFill>
                <a:uFill>
                  <a:solidFill>
                    <a:srgbClr val="2D2828"/>
                  </a:solidFill>
                </a:uFill>
                <a:latin typeface="Arial"/>
                <a:cs typeface="Arial"/>
              </a:rPr>
              <a:t>TI</a:t>
            </a:r>
            <a:r>
              <a:rPr lang="en-IN" b="1" u="heavy" spc="20" dirty="0" smtClean="0">
                <a:solidFill>
                  <a:srgbClr val="FFC000"/>
                </a:solidFill>
                <a:uFill>
                  <a:solidFill>
                    <a:srgbClr val="2D2828"/>
                  </a:solidFill>
                </a:uFill>
                <a:latin typeface="Arial"/>
                <a:cs typeface="Arial"/>
              </a:rPr>
              <a:t>N</a:t>
            </a:r>
            <a:r>
              <a:rPr lang="en-IN" b="1" u="heavy" spc="15" dirty="0" smtClean="0">
                <a:solidFill>
                  <a:srgbClr val="FFC000"/>
                </a:solidFill>
                <a:uFill>
                  <a:solidFill>
                    <a:srgbClr val="2D2828"/>
                  </a:solidFill>
                </a:uFill>
                <a:latin typeface="Arial"/>
                <a:cs typeface="Arial"/>
              </a:rPr>
              <a:t>T</a:t>
            </a:r>
            <a:r>
              <a:rPr lang="en-IN" b="1" u="heavy" spc="20" dirty="0" smtClean="0">
                <a:solidFill>
                  <a:srgbClr val="FFC000"/>
                </a:solidFill>
                <a:uFill>
                  <a:solidFill>
                    <a:srgbClr val="2D2828"/>
                  </a:solidFill>
                </a:uFill>
                <a:latin typeface="Arial"/>
                <a:cs typeface="Arial"/>
              </a:rPr>
              <a:t>ERNZ</a:t>
            </a:r>
            <a:endParaRPr lang="en-IN" dirty="0">
              <a:solidFill>
                <a:srgbClr val="FFC000"/>
              </a:solidFill>
              <a:latin typeface="Arial"/>
              <a:cs typeface="Arial"/>
            </a:endParaRPr>
          </a:p>
        </p:txBody>
      </p:sp>
      <p:sp>
        <p:nvSpPr>
          <p:cNvPr id="7" name="Rectangle 6"/>
          <p:cNvSpPr/>
          <p:nvPr/>
        </p:nvSpPr>
        <p:spPr>
          <a:xfrm>
            <a:off x="917689" y="45401"/>
            <a:ext cx="7265130" cy="2585323"/>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rPr>
              <a:t>Analysis Of Amazon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rPr>
              <a:t>Cell Phone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rPr>
              <a:t>Reviews Using IBM Cloud</a:t>
            </a:r>
            <a:endPar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474696"/>
            <a:ext cx="2329789" cy="247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42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984" y="1556792"/>
            <a:ext cx="8869504" cy="3170099"/>
          </a:xfrm>
          <a:prstGeom prst="rect">
            <a:avLst/>
          </a:prstGeom>
        </p:spPr>
        <p:txBody>
          <a:bodyPr wrap="square">
            <a:spAutoFit/>
          </a:bodyPr>
          <a:lstStyle/>
          <a:p>
            <a:pPr marL="12700" algn="just">
              <a:lnSpc>
                <a:spcPct val="100000"/>
              </a:lnSpc>
              <a:spcBef>
                <a:spcPts val="80"/>
              </a:spcBef>
            </a:pPr>
            <a:r>
              <a:rPr lang="en-US" sz="2000" dirty="0" smtClean="0">
                <a:solidFill>
                  <a:srgbClr val="111111"/>
                </a:solidFill>
                <a:latin typeface="Adobe Gothic Std B" pitchFamily="34" charset="-128"/>
                <a:ea typeface="Adobe Gothic Std B" pitchFamily="34" charset="-128"/>
                <a:cs typeface="Arial MT"/>
              </a:rPr>
              <a:t>Mobile</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phones</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have</a:t>
            </a:r>
            <a:r>
              <a:rPr lang="en-US" sz="2000" spc="185"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revolutionized</a:t>
            </a:r>
            <a:r>
              <a:rPr lang="en-US" sz="2000" spc="185"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the</a:t>
            </a:r>
            <a:r>
              <a:rPr lang="en-US" sz="2000" spc="190"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way</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we</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purchase</a:t>
            </a:r>
            <a:r>
              <a:rPr lang="en-US" sz="2000" spc="185" dirty="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products  </a:t>
            </a:r>
            <a:r>
              <a:rPr lang="en-US" sz="2000" dirty="0" smtClean="0">
                <a:solidFill>
                  <a:srgbClr val="111111"/>
                </a:solidFill>
                <a:latin typeface="Adobe Gothic Std B" pitchFamily="34" charset="-128"/>
                <a:ea typeface="Adobe Gothic Std B" pitchFamily="34" charset="-128"/>
                <a:cs typeface="Arial MT"/>
              </a:rPr>
              <a:t>online</a:t>
            </a:r>
            <a:r>
              <a:rPr lang="en-US" sz="2000" dirty="0" smtClean="0">
                <a:solidFill>
                  <a:srgbClr val="111111"/>
                </a:solidFill>
                <a:latin typeface="Adobe Gothic Std B" pitchFamily="34" charset="-128"/>
                <a:ea typeface="Adobe Gothic Std B" pitchFamily="34" charset="-128"/>
                <a:cs typeface="Arial MT"/>
              </a:rPr>
              <a:t>, making all </a:t>
            </a:r>
            <a:r>
              <a:rPr lang="en-US" sz="2000" spc="-5" dirty="0" smtClean="0">
                <a:solidFill>
                  <a:srgbClr val="111111"/>
                </a:solidFill>
                <a:latin typeface="Adobe Gothic Std B" pitchFamily="34" charset="-128"/>
                <a:ea typeface="Adobe Gothic Std B" pitchFamily="34" charset="-128"/>
                <a:cs typeface="Arial MT"/>
              </a:rPr>
              <a:t>the information </a:t>
            </a:r>
            <a:r>
              <a:rPr lang="en-US" sz="2000" dirty="0" smtClean="0">
                <a:solidFill>
                  <a:srgbClr val="111111"/>
                </a:solidFill>
                <a:latin typeface="Adobe Gothic Std B" pitchFamily="34" charset="-128"/>
                <a:ea typeface="Adobe Gothic Std B" pitchFamily="34" charset="-128"/>
                <a:cs typeface="Arial MT"/>
              </a:rPr>
              <a:t>available at our </a:t>
            </a:r>
            <a:r>
              <a:rPr lang="en-US" sz="2000" spc="-5" dirty="0" smtClean="0">
                <a:solidFill>
                  <a:srgbClr val="111111"/>
                </a:solidFill>
                <a:latin typeface="Adobe Gothic Std B" pitchFamily="34" charset="-128"/>
                <a:ea typeface="Adobe Gothic Std B" pitchFamily="34" charset="-128"/>
                <a:cs typeface="Arial MT"/>
              </a:rPr>
              <a:t>fingertips. </a:t>
            </a:r>
            <a:r>
              <a:rPr lang="en-US" sz="2000" dirty="0" smtClean="0">
                <a:solidFill>
                  <a:srgbClr val="111111"/>
                </a:solidFill>
                <a:latin typeface="Adobe Gothic Std B" pitchFamily="34" charset="-128"/>
                <a:ea typeface="Adobe Gothic Std B" pitchFamily="34" charset="-128"/>
                <a:cs typeface="Arial MT"/>
              </a:rPr>
              <a:t>As </a:t>
            </a:r>
            <a:r>
              <a:rPr lang="en-US" sz="2000" spc="-5" dirty="0" smtClean="0">
                <a:solidFill>
                  <a:srgbClr val="111111"/>
                </a:solidFill>
                <a:latin typeface="Adobe Gothic Std B" pitchFamily="34" charset="-128"/>
                <a:ea typeface="Adobe Gothic Std B" pitchFamily="34" charset="-128"/>
                <a:cs typeface="Arial MT"/>
              </a:rPr>
              <a:t>the </a:t>
            </a:r>
            <a:r>
              <a:rPr lang="en-US" sz="2000" dirty="0" smtClean="0">
                <a:solidFill>
                  <a:srgbClr val="111111"/>
                </a:solidFill>
                <a:latin typeface="Adobe Gothic Std B" pitchFamily="34" charset="-128"/>
                <a:ea typeface="Adobe Gothic Std B" pitchFamily="34" charset="-128"/>
                <a:cs typeface="Arial MT"/>
              </a:rPr>
              <a:t> access </a:t>
            </a:r>
            <a:r>
              <a:rPr lang="en-US" sz="2000" spc="-5" dirty="0" smtClean="0">
                <a:solidFill>
                  <a:srgbClr val="111111"/>
                </a:solidFill>
                <a:latin typeface="Adobe Gothic Std B" pitchFamily="34" charset="-128"/>
                <a:ea typeface="Adobe Gothic Std B" pitchFamily="34" charset="-128"/>
                <a:cs typeface="Arial MT"/>
              </a:rPr>
              <a:t>to information </a:t>
            </a:r>
            <a:r>
              <a:rPr lang="en-US" sz="2000" dirty="0" smtClean="0">
                <a:solidFill>
                  <a:srgbClr val="111111"/>
                </a:solidFill>
                <a:latin typeface="Adobe Gothic Std B" pitchFamily="34" charset="-128"/>
                <a:ea typeface="Adobe Gothic Std B" pitchFamily="34" charset="-128"/>
                <a:cs typeface="Arial MT"/>
              </a:rPr>
              <a:t>becomes </a:t>
            </a:r>
            <a:r>
              <a:rPr lang="en-US" sz="2000" spc="-15" dirty="0" smtClean="0">
                <a:solidFill>
                  <a:srgbClr val="111111"/>
                </a:solidFill>
                <a:latin typeface="Adobe Gothic Std B" pitchFamily="34" charset="-128"/>
                <a:ea typeface="Adobe Gothic Std B" pitchFamily="34" charset="-128"/>
                <a:cs typeface="Arial MT"/>
              </a:rPr>
              <a:t>easier, </a:t>
            </a:r>
            <a:r>
              <a:rPr lang="en-US" sz="2000" dirty="0" smtClean="0">
                <a:solidFill>
                  <a:srgbClr val="111111"/>
                </a:solidFill>
                <a:latin typeface="Adobe Gothic Std B" pitchFamily="34" charset="-128"/>
                <a:ea typeface="Adobe Gothic Std B" pitchFamily="34" charset="-128"/>
                <a:cs typeface="Arial MT"/>
              </a:rPr>
              <a:t>more and more consumers </a:t>
            </a:r>
            <a:r>
              <a:rPr lang="en-US" sz="2000" spc="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will seek product </a:t>
            </a:r>
            <a:r>
              <a:rPr lang="en-US" sz="2000" spc="-5" dirty="0" smtClean="0">
                <a:solidFill>
                  <a:srgbClr val="111111"/>
                </a:solidFill>
                <a:latin typeface="Adobe Gothic Std B" pitchFamily="34" charset="-128"/>
                <a:ea typeface="Adobe Gothic Std B" pitchFamily="34" charset="-128"/>
                <a:cs typeface="Arial MT"/>
              </a:rPr>
              <a:t>information from other </a:t>
            </a:r>
            <a:r>
              <a:rPr lang="en-US" sz="2000" dirty="0" smtClean="0">
                <a:solidFill>
                  <a:srgbClr val="111111"/>
                </a:solidFill>
                <a:latin typeface="Adobe Gothic Std B" pitchFamily="34" charset="-128"/>
                <a:ea typeface="Adobe Gothic Std B" pitchFamily="34" charset="-128"/>
                <a:cs typeface="Arial MT"/>
              </a:rPr>
              <a:t>consumers apart </a:t>
            </a:r>
            <a:r>
              <a:rPr lang="en-US" sz="2000" spc="-5" dirty="0" smtClean="0">
                <a:solidFill>
                  <a:srgbClr val="111111"/>
                </a:solidFill>
                <a:latin typeface="Adobe Gothic Std B" pitchFamily="34" charset="-128"/>
                <a:ea typeface="Adobe Gothic Std B" pitchFamily="34" charset="-128"/>
                <a:cs typeface="Arial MT"/>
              </a:rPr>
              <a:t>from the </a:t>
            </a:r>
            <a:r>
              <a:rPr lang="en-US" sz="2000"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information</a:t>
            </a:r>
            <a:r>
              <a:rPr lang="en-US" sz="2000" dirty="0" smtClean="0">
                <a:solidFill>
                  <a:srgbClr val="111111"/>
                </a:solidFill>
                <a:latin typeface="Adobe Gothic Std B" pitchFamily="34" charset="-128"/>
                <a:ea typeface="Adobe Gothic Std B" pitchFamily="34" charset="-128"/>
                <a:cs typeface="Arial MT"/>
              </a:rPr>
              <a:t> provided by </a:t>
            </a:r>
            <a:r>
              <a:rPr lang="en-US" sz="2000" spc="-5" dirty="0" smtClean="0">
                <a:solidFill>
                  <a:srgbClr val="111111"/>
                </a:solidFill>
                <a:latin typeface="Adobe Gothic Std B" pitchFamily="34" charset="-128"/>
                <a:ea typeface="Adobe Gothic Std B" pitchFamily="34" charset="-128"/>
                <a:cs typeface="Arial MT"/>
              </a:rPr>
              <a:t>the</a:t>
            </a:r>
            <a:r>
              <a:rPr lang="en-US" sz="2000" dirty="0" smtClean="0">
                <a:solidFill>
                  <a:srgbClr val="111111"/>
                </a:solidFill>
                <a:latin typeface="Adobe Gothic Std B" pitchFamily="34" charset="-128"/>
                <a:ea typeface="Adobe Gothic Std B" pitchFamily="34" charset="-128"/>
                <a:cs typeface="Arial MT"/>
              </a:rPr>
              <a:t> </a:t>
            </a:r>
            <a:r>
              <a:rPr lang="en-US" sz="2000" spc="-15" dirty="0" smtClean="0">
                <a:solidFill>
                  <a:srgbClr val="111111"/>
                </a:solidFill>
                <a:latin typeface="Adobe Gothic Std B" pitchFamily="34" charset="-128"/>
                <a:ea typeface="Adobe Gothic Std B" pitchFamily="34" charset="-128"/>
                <a:cs typeface="Arial MT"/>
              </a:rPr>
              <a:t>seller.</a:t>
            </a:r>
            <a:r>
              <a:rPr lang="en-US" sz="2000" spc="409"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Reviews and </a:t>
            </a:r>
            <a:r>
              <a:rPr lang="en-US" sz="2000" spc="-5" dirty="0" smtClean="0">
                <a:solidFill>
                  <a:srgbClr val="111111"/>
                </a:solidFill>
                <a:latin typeface="Adobe Gothic Std B" pitchFamily="34" charset="-128"/>
                <a:ea typeface="Adobe Gothic Std B" pitchFamily="34" charset="-128"/>
                <a:cs typeface="Arial MT"/>
              </a:rPr>
              <a:t>ratings</a:t>
            </a:r>
            <a:r>
              <a:rPr lang="en-US" sz="2000" spc="434"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submitted </a:t>
            </a:r>
            <a:r>
              <a:rPr lang="en-US" sz="2000" spc="-430"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by consumers are examples of such of </a:t>
            </a:r>
            <a:r>
              <a:rPr lang="en-US" sz="2000" spc="-5" dirty="0" smtClean="0">
                <a:solidFill>
                  <a:srgbClr val="111111"/>
                </a:solidFill>
                <a:latin typeface="Adobe Gothic Std B" pitchFamily="34" charset="-128"/>
                <a:ea typeface="Adobe Gothic Std B" pitchFamily="34" charset="-128"/>
                <a:cs typeface="Arial MT"/>
              </a:rPr>
              <a:t>type </a:t>
            </a:r>
            <a:r>
              <a:rPr lang="en-US" sz="2000" dirty="0" smtClean="0">
                <a:solidFill>
                  <a:srgbClr val="111111"/>
                </a:solidFill>
                <a:latin typeface="Adobe Gothic Std B" pitchFamily="34" charset="-128"/>
                <a:ea typeface="Adobe Gothic Std B" pitchFamily="34" charset="-128"/>
                <a:cs typeface="Arial MT"/>
              </a:rPr>
              <a:t>of </a:t>
            </a:r>
            <a:r>
              <a:rPr lang="en-US" sz="2000" spc="-5" dirty="0" smtClean="0">
                <a:solidFill>
                  <a:srgbClr val="111111"/>
                </a:solidFill>
                <a:latin typeface="Adobe Gothic Std B" pitchFamily="34" charset="-128"/>
                <a:ea typeface="Adobe Gothic Std B" pitchFamily="34" charset="-128"/>
                <a:cs typeface="Arial MT"/>
              </a:rPr>
              <a:t>information </a:t>
            </a:r>
            <a:r>
              <a:rPr lang="en-US" sz="2000" dirty="0" smtClean="0">
                <a:solidFill>
                  <a:srgbClr val="111111"/>
                </a:solidFill>
                <a:latin typeface="Adobe Gothic Std B" pitchFamily="34" charset="-128"/>
                <a:ea typeface="Adobe Gothic Std B" pitchFamily="34" charset="-128"/>
                <a:cs typeface="Arial MT"/>
              </a:rPr>
              <a:t>and </a:t>
            </a:r>
            <a:r>
              <a:rPr lang="en-US" sz="2000" spc="-5" dirty="0" smtClean="0">
                <a:solidFill>
                  <a:srgbClr val="111111"/>
                </a:solidFill>
                <a:latin typeface="Adobe Gothic Std B" pitchFamily="34" charset="-128"/>
                <a:ea typeface="Adobe Gothic Std B" pitchFamily="34" charset="-128"/>
                <a:cs typeface="Arial MT"/>
              </a:rPr>
              <a:t>they </a:t>
            </a:r>
            <a:r>
              <a:rPr lang="en-US" sz="2000" dirty="0" smtClean="0">
                <a:solidFill>
                  <a:srgbClr val="111111"/>
                </a:solidFill>
                <a:latin typeface="Adobe Gothic Std B" pitchFamily="34" charset="-128"/>
                <a:ea typeface="Adobe Gothic Std B" pitchFamily="34" charset="-128"/>
                <a:cs typeface="Arial MT"/>
              </a:rPr>
              <a:t> have already become an </a:t>
            </a:r>
            <a:r>
              <a:rPr lang="en-US" sz="2000" spc="-5" dirty="0" smtClean="0">
                <a:solidFill>
                  <a:srgbClr val="111111"/>
                </a:solidFill>
                <a:latin typeface="Adobe Gothic Std B" pitchFamily="34" charset="-128"/>
                <a:ea typeface="Adobe Gothic Std B" pitchFamily="34" charset="-128"/>
                <a:cs typeface="Arial MT"/>
              </a:rPr>
              <a:t>integral </a:t>
            </a:r>
            <a:r>
              <a:rPr lang="en-US" sz="2000" dirty="0" smtClean="0">
                <a:solidFill>
                  <a:srgbClr val="111111"/>
                </a:solidFill>
                <a:latin typeface="Adobe Gothic Std B" pitchFamily="34" charset="-128"/>
                <a:ea typeface="Adobe Gothic Std B" pitchFamily="34" charset="-128"/>
                <a:cs typeface="Arial MT"/>
              </a:rPr>
              <a:t>part of customer’s buying-decision </a:t>
            </a:r>
            <a:r>
              <a:rPr lang="en-US" sz="2000" spc="-430"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process. </a:t>
            </a:r>
            <a:r>
              <a:rPr lang="en-US" sz="2000" spc="-5" dirty="0" smtClean="0">
                <a:solidFill>
                  <a:srgbClr val="111111"/>
                </a:solidFill>
                <a:latin typeface="Adobe Gothic Std B" pitchFamily="34" charset="-128"/>
                <a:ea typeface="Adobe Gothic Std B" pitchFamily="34" charset="-128"/>
                <a:cs typeface="Arial MT"/>
              </a:rPr>
              <a:t>The </a:t>
            </a:r>
            <a:r>
              <a:rPr lang="en-US" sz="2000" dirty="0" smtClean="0">
                <a:solidFill>
                  <a:srgbClr val="111111"/>
                </a:solidFill>
                <a:latin typeface="Adobe Gothic Std B" pitchFamily="34" charset="-128"/>
                <a:ea typeface="Adobe Gothic Std B" pitchFamily="34" charset="-128"/>
                <a:cs typeface="Arial MT"/>
              </a:rPr>
              <a:t>review and </a:t>
            </a:r>
            <a:r>
              <a:rPr lang="en-US" sz="2000" spc="-5" dirty="0" smtClean="0">
                <a:solidFill>
                  <a:srgbClr val="111111"/>
                </a:solidFill>
                <a:latin typeface="Adobe Gothic Std B" pitchFamily="34" charset="-128"/>
                <a:ea typeface="Adobe Gothic Std B" pitchFamily="34" charset="-128"/>
                <a:cs typeface="Arial MT"/>
              </a:rPr>
              <a:t>ratings platform </a:t>
            </a:r>
            <a:r>
              <a:rPr lang="en-US" sz="2000" dirty="0" smtClean="0">
                <a:solidFill>
                  <a:srgbClr val="111111"/>
                </a:solidFill>
                <a:latin typeface="Adobe Gothic Std B" pitchFamily="34" charset="-128"/>
                <a:ea typeface="Adobe Gothic Std B" pitchFamily="34" charset="-128"/>
                <a:cs typeface="Arial MT"/>
              </a:rPr>
              <a:t>provided by </a:t>
            </a:r>
            <a:r>
              <a:rPr lang="en-US" sz="2000" dirty="0" smtClean="0">
                <a:solidFill>
                  <a:srgbClr val="111111"/>
                </a:solidFill>
                <a:latin typeface="Adobe Gothic Std B" pitchFamily="34" charset="-128"/>
                <a:ea typeface="Adobe Gothic Std B" pitchFamily="34" charset="-128"/>
                <a:cs typeface="Arial MT"/>
              </a:rPr>
              <a:t>e-Commerce </a:t>
            </a:r>
            <a:r>
              <a:rPr lang="en-US" sz="2000" spc="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players </a:t>
            </a:r>
            <a:r>
              <a:rPr lang="en-US" sz="2000" spc="-5" dirty="0" smtClean="0">
                <a:solidFill>
                  <a:srgbClr val="111111"/>
                </a:solidFill>
                <a:latin typeface="Adobe Gothic Std B" pitchFamily="34" charset="-128"/>
                <a:ea typeface="Adobe Gothic Std B" pitchFamily="34" charset="-128"/>
                <a:cs typeface="Arial MT"/>
              </a:rPr>
              <a:t>creates transparent system for </a:t>
            </a:r>
            <a:r>
              <a:rPr lang="en-US" sz="2000" dirty="0" smtClean="0">
                <a:solidFill>
                  <a:srgbClr val="111111"/>
                </a:solidFill>
                <a:latin typeface="Adobe Gothic Std B" pitchFamily="34" charset="-128"/>
                <a:ea typeface="Adobe Gothic Std B" pitchFamily="34" charset="-128"/>
                <a:cs typeface="Arial MT"/>
              </a:rPr>
              <a:t>consumers </a:t>
            </a:r>
            <a:r>
              <a:rPr lang="en-US" sz="2000" spc="-5" dirty="0" smtClean="0">
                <a:solidFill>
                  <a:srgbClr val="111111"/>
                </a:solidFill>
                <a:latin typeface="Adobe Gothic Std B" pitchFamily="34" charset="-128"/>
                <a:ea typeface="Adobe Gothic Std B" pitchFamily="34" charset="-128"/>
                <a:cs typeface="Arial MT"/>
              </a:rPr>
              <a:t>to take informed </a:t>
            </a:r>
            <a:r>
              <a:rPr lang="en-US" sz="2000" dirty="0" smtClean="0">
                <a:solidFill>
                  <a:srgbClr val="111111"/>
                </a:solidFill>
                <a:latin typeface="Adobe Gothic Std B" pitchFamily="34" charset="-128"/>
                <a:ea typeface="Adobe Gothic Std B" pitchFamily="34" charset="-128"/>
                <a:cs typeface="Arial MT"/>
              </a:rPr>
              <a:t> decision</a:t>
            </a:r>
            <a:r>
              <a:rPr lang="en-US" sz="2000" spc="-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and </a:t>
            </a:r>
            <a:r>
              <a:rPr lang="en-US" sz="2000" spc="-5" dirty="0" smtClean="0">
                <a:solidFill>
                  <a:srgbClr val="111111"/>
                </a:solidFill>
                <a:latin typeface="Adobe Gothic Std B" pitchFamily="34" charset="-128"/>
                <a:ea typeface="Adobe Gothic Std B" pitchFamily="34" charset="-128"/>
                <a:cs typeface="Arial MT"/>
              </a:rPr>
              <a:t>feel</a:t>
            </a:r>
            <a:r>
              <a:rPr lang="en-US" sz="2000"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confident </a:t>
            </a:r>
            <a:r>
              <a:rPr lang="en-US" sz="2000" dirty="0" smtClean="0">
                <a:solidFill>
                  <a:srgbClr val="111111"/>
                </a:solidFill>
                <a:latin typeface="Adobe Gothic Std B" pitchFamily="34" charset="-128"/>
                <a:ea typeface="Adobe Gothic Std B" pitchFamily="34" charset="-128"/>
                <a:cs typeface="Arial MT"/>
              </a:rPr>
              <a:t>about</a:t>
            </a:r>
            <a:r>
              <a:rPr lang="en-US" sz="2000" spc="-5" dirty="0" smtClean="0">
                <a:solidFill>
                  <a:srgbClr val="111111"/>
                </a:solidFill>
                <a:latin typeface="Adobe Gothic Std B" pitchFamily="34" charset="-128"/>
                <a:ea typeface="Adobe Gothic Std B" pitchFamily="34" charset="-128"/>
                <a:cs typeface="Arial MT"/>
              </a:rPr>
              <a:t> it.</a:t>
            </a:r>
            <a:endParaRPr lang="en-US" sz="2000" dirty="0">
              <a:latin typeface="Adobe Gothic Std B" pitchFamily="34" charset="-128"/>
              <a:ea typeface="Adobe Gothic Std B" pitchFamily="34" charset="-128"/>
              <a:cs typeface="Arial MT"/>
            </a:endParaRPr>
          </a:p>
        </p:txBody>
      </p:sp>
      <p:sp>
        <p:nvSpPr>
          <p:cNvPr id="2" name="Rectangle 1"/>
          <p:cNvSpPr/>
          <p:nvPr/>
        </p:nvSpPr>
        <p:spPr>
          <a:xfrm>
            <a:off x="251520" y="404664"/>
            <a:ext cx="810324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PROBLEM STATEMENT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280" y="4365103"/>
            <a:ext cx="4146720" cy="197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94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556792"/>
            <a:ext cx="8640960" cy="3485570"/>
          </a:xfrm>
          <a:prstGeom prst="rect">
            <a:avLst/>
          </a:prstGeom>
        </p:spPr>
        <p:txBody>
          <a:bodyPr wrap="square">
            <a:spAutoFit/>
          </a:bodyPr>
          <a:lstStyle/>
          <a:p>
            <a:pPr marL="12700" algn="just">
              <a:lnSpc>
                <a:spcPct val="100000"/>
              </a:lnSpc>
              <a:spcBef>
                <a:spcPts val="80"/>
              </a:spcBef>
            </a:pPr>
            <a:r>
              <a:rPr lang="en-US" dirty="0">
                <a:solidFill>
                  <a:srgbClr val="111111"/>
                </a:solidFill>
                <a:latin typeface="Adobe Gothic Std B" pitchFamily="34" charset="-128"/>
                <a:ea typeface="Adobe Gothic Std B" pitchFamily="34" charset="-128"/>
                <a:cs typeface="Arial MT"/>
              </a:rPr>
              <a:t>It is difficult to read all the feedback for a particular item especially</a:t>
            </a:r>
          </a:p>
          <a:p>
            <a:pPr marL="12700" marR="15875" algn="just">
              <a:lnSpc>
                <a:spcPct val="125000"/>
              </a:lnSpc>
            </a:pPr>
            <a:r>
              <a:rPr lang="en-US" dirty="0">
                <a:solidFill>
                  <a:srgbClr val="111111"/>
                </a:solidFill>
                <a:latin typeface="Adobe Gothic Std B" pitchFamily="34" charset="-128"/>
                <a:ea typeface="Adobe Gothic Std B" pitchFamily="34" charset="-128"/>
                <a:cs typeface="Arial MT"/>
              </a:rPr>
              <a:t>for the popular items with many comments. </a:t>
            </a:r>
            <a:r>
              <a:rPr lang="en-US" dirty="0">
                <a:solidFill>
                  <a:srgbClr val="111111"/>
                </a:solidFill>
                <a:latin typeface="Adobe Gothic Std B" pitchFamily="34" charset="-128"/>
                <a:ea typeface="Adobe Gothic Std B" pitchFamily="34" charset="-128"/>
                <a:cs typeface="Arial MT"/>
              </a:rPr>
              <a:t>In this project, we will  attempt to understand the factors that contribute to classifying  reviews as positive or </a:t>
            </a:r>
            <a:r>
              <a:rPr lang="en-US" dirty="0" smtClean="0">
                <a:solidFill>
                  <a:srgbClr val="111111"/>
                </a:solidFill>
                <a:latin typeface="Adobe Gothic Std B" pitchFamily="34" charset="-128"/>
                <a:ea typeface="Adobe Gothic Std B" pitchFamily="34" charset="-128"/>
                <a:cs typeface="Arial MT"/>
              </a:rPr>
              <a:t>negative.</a:t>
            </a:r>
            <a:endParaRPr lang="en-US" dirty="0">
              <a:solidFill>
                <a:srgbClr val="111111"/>
              </a:solidFill>
              <a:latin typeface="Adobe Gothic Std B" pitchFamily="34" charset="-128"/>
              <a:ea typeface="Adobe Gothic Std B" pitchFamily="34" charset="-128"/>
              <a:cs typeface="Arial MT"/>
            </a:endParaRPr>
          </a:p>
          <a:p>
            <a:pPr marL="12700" marR="5080" algn="just">
              <a:lnSpc>
                <a:spcPct val="125000"/>
              </a:lnSpc>
            </a:pPr>
            <a:r>
              <a:rPr lang="en-US" dirty="0">
                <a:solidFill>
                  <a:srgbClr val="111111"/>
                </a:solidFill>
                <a:latin typeface="Adobe Gothic Std B" pitchFamily="34" charset="-128"/>
                <a:ea typeface="Adobe Gothic Std B" pitchFamily="34" charset="-128"/>
                <a:cs typeface="Arial MT"/>
              </a:rPr>
              <a:t>We will be using Natural language processing to analyze the  sentiment (positive or a negative) of the given review</a:t>
            </a:r>
            <a:r>
              <a:rPr lang="en-US" dirty="0" smtClean="0">
                <a:solidFill>
                  <a:srgbClr val="111111"/>
                </a:solidFill>
                <a:latin typeface="Adobe Gothic Std B" pitchFamily="34" charset="-128"/>
                <a:ea typeface="Adobe Gothic Std B" pitchFamily="34" charset="-128"/>
                <a:cs typeface="Arial MT"/>
              </a:rPr>
              <a:t>. After </a:t>
            </a:r>
            <a:r>
              <a:rPr lang="en-US" dirty="0">
                <a:solidFill>
                  <a:srgbClr val="111111"/>
                </a:solidFill>
                <a:latin typeface="Adobe Gothic Std B" pitchFamily="34" charset="-128"/>
                <a:ea typeface="Adobe Gothic Std B" pitchFamily="34" charset="-128"/>
                <a:cs typeface="Arial MT"/>
              </a:rPr>
              <a:t>building  our model, we saved the model and bag of count vector file which  we will be loading it in flask to predict the output on the UI page. A  sample web application is integrated to the model built which is  called as flask</a:t>
            </a:r>
            <a:r>
              <a:rPr lang="en-US" dirty="0" smtClean="0">
                <a:solidFill>
                  <a:srgbClr val="111111"/>
                </a:solidFill>
                <a:latin typeface="Adobe Gothic Std B" pitchFamily="34" charset="-128"/>
                <a:ea typeface="Adobe Gothic Std B" pitchFamily="34" charset="-128"/>
                <a:cs typeface="Arial MT"/>
              </a:rPr>
              <a:t>. Flask </a:t>
            </a:r>
            <a:r>
              <a:rPr lang="en-US" dirty="0">
                <a:solidFill>
                  <a:srgbClr val="111111"/>
                </a:solidFill>
                <a:latin typeface="Adobe Gothic Std B" pitchFamily="34" charset="-128"/>
                <a:ea typeface="Adobe Gothic Std B" pitchFamily="34" charset="-128"/>
                <a:cs typeface="Arial MT"/>
              </a:rPr>
              <a:t>is an API of Python that allows us to build up  web-applications. </a:t>
            </a:r>
            <a:endParaRPr lang="en-IN" dirty="0">
              <a:solidFill>
                <a:srgbClr val="111111"/>
              </a:solidFill>
              <a:latin typeface="Adobe Gothic Std B" pitchFamily="34" charset="-128"/>
              <a:ea typeface="Adobe Gothic Std B" pitchFamily="34" charset="-128"/>
              <a:cs typeface="Arial MT"/>
            </a:endParaRPr>
          </a:p>
        </p:txBody>
      </p:sp>
      <p:sp>
        <p:nvSpPr>
          <p:cNvPr id="5" name="Rectangle 4"/>
          <p:cNvSpPr/>
          <p:nvPr/>
        </p:nvSpPr>
        <p:spPr>
          <a:xfrm>
            <a:off x="2627784" y="417438"/>
            <a:ext cx="3672408"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dobe Gothic Std B" pitchFamily="34" charset="-128"/>
                <a:ea typeface="Adobe Gothic Std B" pitchFamily="34" charset="-128"/>
                <a:cs typeface="Arial MT"/>
              </a:rPr>
              <a:t>SOLUTION</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1134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760" y="1111970"/>
            <a:ext cx="6552728" cy="5170646"/>
          </a:xfrm>
          <a:prstGeom prst="rect">
            <a:avLst/>
          </a:prstGeom>
        </p:spPr>
        <p:txBody>
          <a:bodyPr wrap="square">
            <a:spAutoFit/>
          </a:bodyPr>
          <a:lstStyle/>
          <a:p>
            <a:pPr lvl="0"/>
            <a:r>
              <a:rPr lang="en-IN" sz="1500" dirty="0" smtClean="0">
                <a:latin typeface="Adobe Gothic Std B" pitchFamily="34" charset="-128"/>
                <a:ea typeface="Adobe Gothic Std B" pitchFamily="34" charset="-128"/>
              </a:rPr>
              <a:t>Data </a:t>
            </a:r>
            <a:r>
              <a:rPr lang="en-IN" sz="1500" dirty="0">
                <a:latin typeface="Adobe Gothic Std B" pitchFamily="34" charset="-128"/>
                <a:ea typeface="Adobe Gothic Std B" pitchFamily="34" charset="-128"/>
              </a:rPr>
              <a:t>Collection.</a:t>
            </a:r>
          </a:p>
          <a:p>
            <a:pPr lvl="1"/>
            <a:r>
              <a:rPr lang="en-IN" sz="1500" dirty="0">
                <a:latin typeface="Adobe Gothic Std B" pitchFamily="34" charset="-128"/>
                <a:ea typeface="Adobe Gothic Std B" pitchFamily="34" charset="-128"/>
              </a:rPr>
              <a:t>Collect the dataset or Create the dataset</a:t>
            </a:r>
          </a:p>
          <a:p>
            <a:pPr lvl="0"/>
            <a:r>
              <a:rPr lang="en-IN" sz="1500" dirty="0">
                <a:latin typeface="Adobe Gothic Std B" pitchFamily="34" charset="-128"/>
                <a:ea typeface="Adobe Gothic Std B" pitchFamily="34" charset="-128"/>
              </a:rPr>
              <a:t>Text </a:t>
            </a:r>
            <a:r>
              <a:rPr lang="en-IN" sz="1500" dirty="0" err="1">
                <a:latin typeface="Adobe Gothic Std B" pitchFamily="34" charset="-128"/>
                <a:ea typeface="Adobe Gothic Std B" pitchFamily="34" charset="-128"/>
              </a:rPr>
              <a:t>Preprocessing</a:t>
            </a:r>
            <a:r>
              <a:rPr lang="en-IN" sz="1500" dirty="0">
                <a:latin typeface="Adobe Gothic Std B" pitchFamily="34" charset="-128"/>
                <a:ea typeface="Adobe Gothic Std B" pitchFamily="34" charset="-128"/>
              </a:rPr>
              <a:t>.</a:t>
            </a:r>
          </a:p>
          <a:p>
            <a:pPr lvl="1"/>
            <a:r>
              <a:rPr lang="en-IN" sz="1500" dirty="0">
                <a:latin typeface="Adobe Gothic Std B" pitchFamily="34" charset="-128"/>
                <a:ea typeface="Adobe Gothic Std B" pitchFamily="34" charset="-128"/>
              </a:rPr>
              <a:t>Import the Libraries.</a:t>
            </a:r>
          </a:p>
          <a:p>
            <a:pPr lvl="1"/>
            <a:r>
              <a:rPr lang="en-IN" sz="1500" dirty="0">
                <a:latin typeface="Adobe Gothic Std B" pitchFamily="34" charset="-128"/>
                <a:ea typeface="Adobe Gothic Std B" pitchFamily="34" charset="-128"/>
              </a:rPr>
              <a:t>Importing the dataset.</a:t>
            </a:r>
          </a:p>
          <a:p>
            <a:pPr lvl="1"/>
            <a:r>
              <a:rPr lang="en-IN" sz="1500" dirty="0">
                <a:latin typeface="Adobe Gothic Std B" pitchFamily="34" charset="-128"/>
                <a:ea typeface="Adobe Gothic Std B" pitchFamily="34" charset="-128"/>
              </a:rPr>
              <a:t>Remove Punctuations</a:t>
            </a:r>
          </a:p>
          <a:p>
            <a:pPr lvl="1"/>
            <a:r>
              <a:rPr lang="en-IN" sz="1500" dirty="0">
                <a:latin typeface="Adobe Gothic Std B" pitchFamily="34" charset="-128"/>
                <a:ea typeface="Adobe Gothic Std B" pitchFamily="34" charset="-128"/>
              </a:rPr>
              <a:t>Convert each word into a lower case.</a:t>
            </a:r>
          </a:p>
          <a:p>
            <a:pPr lvl="1"/>
            <a:r>
              <a:rPr lang="en-IN" sz="1500" dirty="0">
                <a:latin typeface="Adobe Gothic Std B" pitchFamily="34" charset="-128"/>
                <a:ea typeface="Adobe Gothic Std B" pitchFamily="34" charset="-128"/>
              </a:rPr>
              <a:t>Stemming.</a:t>
            </a:r>
          </a:p>
          <a:p>
            <a:pPr lvl="1"/>
            <a:r>
              <a:rPr lang="en-IN" sz="1500" dirty="0">
                <a:latin typeface="Adobe Gothic Std B" pitchFamily="34" charset="-128"/>
                <a:ea typeface="Adobe Gothic Std B" pitchFamily="34" charset="-128"/>
              </a:rPr>
              <a:t>Splitting Data into Train and Test.</a:t>
            </a:r>
          </a:p>
          <a:p>
            <a:pPr lvl="0"/>
            <a:r>
              <a:rPr lang="en-IN" sz="1500" dirty="0">
                <a:latin typeface="Adobe Gothic Std B" pitchFamily="34" charset="-128"/>
                <a:ea typeface="Adobe Gothic Std B" pitchFamily="34" charset="-128"/>
              </a:rPr>
              <a:t> Model Building</a:t>
            </a:r>
          </a:p>
          <a:p>
            <a:pPr lvl="1"/>
            <a:r>
              <a:rPr lang="en-IN" sz="1500" dirty="0">
                <a:latin typeface="Adobe Gothic Std B" pitchFamily="34" charset="-128"/>
                <a:ea typeface="Adobe Gothic Std B" pitchFamily="34" charset="-128"/>
              </a:rPr>
              <a:t>Import the model building Libraries</a:t>
            </a:r>
          </a:p>
          <a:p>
            <a:pPr lvl="1"/>
            <a:r>
              <a:rPr lang="en-IN" sz="1500" dirty="0">
                <a:latin typeface="Adobe Gothic Std B" pitchFamily="34" charset="-128"/>
                <a:ea typeface="Adobe Gothic Std B" pitchFamily="34" charset="-128"/>
              </a:rPr>
              <a:t>Initializing the model</a:t>
            </a:r>
          </a:p>
          <a:p>
            <a:pPr lvl="1"/>
            <a:r>
              <a:rPr lang="en-IN" sz="1500" dirty="0">
                <a:latin typeface="Adobe Gothic Std B" pitchFamily="34" charset="-128"/>
                <a:ea typeface="Adobe Gothic Std B" pitchFamily="34" charset="-128"/>
              </a:rPr>
              <a:t>Adding Input Layer</a:t>
            </a:r>
          </a:p>
          <a:p>
            <a:pPr lvl="1"/>
            <a:r>
              <a:rPr lang="en-IN" sz="1500" dirty="0">
                <a:latin typeface="Adobe Gothic Std B" pitchFamily="34" charset="-128"/>
                <a:ea typeface="Adobe Gothic Std B" pitchFamily="34" charset="-128"/>
              </a:rPr>
              <a:t>Adding Hidden Layer</a:t>
            </a:r>
          </a:p>
          <a:p>
            <a:pPr lvl="1"/>
            <a:r>
              <a:rPr lang="en-IN" sz="1500" dirty="0">
                <a:latin typeface="Adobe Gothic Std B" pitchFamily="34" charset="-128"/>
                <a:ea typeface="Adobe Gothic Std B" pitchFamily="34" charset="-128"/>
              </a:rPr>
              <a:t>Adding Output Layer</a:t>
            </a:r>
          </a:p>
          <a:p>
            <a:pPr lvl="1"/>
            <a:r>
              <a:rPr lang="en-IN" sz="1500" dirty="0">
                <a:latin typeface="Adobe Gothic Std B" pitchFamily="34" charset="-128"/>
                <a:ea typeface="Adobe Gothic Std B" pitchFamily="34" charset="-128"/>
              </a:rPr>
              <a:t>Configure the Learning Process</a:t>
            </a:r>
          </a:p>
          <a:p>
            <a:pPr lvl="1"/>
            <a:r>
              <a:rPr lang="en-IN" sz="1500" dirty="0">
                <a:latin typeface="Adobe Gothic Std B" pitchFamily="34" charset="-128"/>
                <a:ea typeface="Adobe Gothic Std B" pitchFamily="34" charset="-128"/>
              </a:rPr>
              <a:t>Training and testing the model</a:t>
            </a:r>
          </a:p>
          <a:p>
            <a:pPr lvl="1"/>
            <a:r>
              <a:rPr lang="en-IN" sz="1500" dirty="0">
                <a:latin typeface="Adobe Gothic Std B" pitchFamily="34" charset="-128"/>
                <a:ea typeface="Adobe Gothic Std B" pitchFamily="34" charset="-128"/>
              </a:rPr>
              <a:t>Optimize the Model</a:t>
            </a:r>
          </a:p>
          <a:p>
            <a:pPr lvl="1"/>
            <a:r>
              <a:rPr lang="en-IN" sz="1500" dirty="0">
                <a:latin typeface="Adobe Gothic Std B" pitchFamily="34" charset="-128"/>
                <a:ea typeface="Adobe Gothic Std B" pitchFamily="34" charset="-128"/>
              </a:rPr>
              <a:t> Save the Model</a:t>
            </a:r>
          </a:p>
          <a:p>
            <a:pPr lvl="0"/>
            <a:r>
              <a:rPr lang="en-IN" sz="1500" dirty="0">
                <a:latin typeface="Adobe Gothic Std B" pitchFamily="34" charset="-128"/>
                <a:ea typeface="Adobe Gothic Std B" pitchFamily="34" charset="-128"/>
              </a:rPr>
              <a:t>Application Building</a:t>
            </a:r>
          </a:p>
          <a:p>
            <a:pPr lvl="0"/>
            <a:r>
              <a:rPr lang="en-IN" sz="1500" dirty="0">
                <a:latin typeface="Adobe Gothic Std B" pitchFamily="34" charset="-128"/>
                <a:ea typeface="Adobe Gothic Std B" pitchFamily="34" charset="-128"/>
              </a:rPr>
              <a:t>Create an HTML file</a:t>
            </a:r>
          </a:p>
          <a:p>
            <a:pPr lvl="0"/>
            <a:r>
              <a:rPr lang="en-IN" sz="1500" dirty="0">
                <a:latin typeface="Adobe Gothic Std B" pitchFamily="34" charset="-128"/>
                <a:ea typeface="Adobe Gothic Std B" pitchFamily="34" charset="-128"/>
              </a:rPr>
              <a:t>Build a Python Code</a:t>
            </a:r>
          </a:p>
        </p:txBody>
      </p:sp>
      <p:sp>
        <p:nvSpPr>
          <p:cNvPr id="5" name="Rectangle 4"/>
          <p:cNvSpPr/>
          <p:nvPr/>
        </p:nvSpPr>
        <p:spPr>
          <a:xfrm>
            <a:off x="1967120" y="188640"/>
            <a:ext cx="566693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PROCESS FLOW</a:t>
            </a:r>
          </a:p>
        </p:txBody>
      </p:sp>
    </p:spTree>
    <p:extLst>
      <p:ext uri="{BB962C8B-B14F-4D97-AF65-F5344CB8AC3E}">
        <p14:creationId xmlns:p14="http://schemas.microsoft.com/office/powerpoint/2010/main" val="347480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p:cNvPicPr/>
          <p:nvPr/>
        </p:nvPicPr>
        <p:blipFill>
          <a:blip r:embed="rId2"/>
          <a:srcRect/>
          <a:stretch>
            <a:fillRect/>
          </a:stretch>
        </p:blipFill>
        <p:spPr>
          <a:xfrm>
            <a:off x="2704240" y="1124745"/>
            <a:ext cx="3728641" cy="5040559"/>
          </a:xfrm>
          <a:prstGeom prst="rect">
            <a:avLst/>
          </a:prstGeom>
          <a:ln/>
        </p:spPr>
      </p:pic>
      <p:sp>
        <p:nvSpPr>
          <p:cNvPr id="5" name="Rectangle 4"/>
          <p:cNvSpPr/>
          <p:nvPr/>
        </p:nvSpPr>
        <p:spPr>
          <a:xfrm>
            <a:off x="1979712" y="404664"/>
            <a:ext cx="4980764"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FLOWCHART</a:t>
            </a:r>
          </a:p>
        </p:txBody>
      </p:sp>
    </p:spTree>
    <p:extLst>
      <p:ext uri="{BB962C8B-B14F-4D97-AF65-F5344CB8AC3E}">
        <p14:creationId xmlns:p14="http://schemas.microsoft.com/office/powerpoint/2010/main" val="169453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912" y="2412471"/>
            <a:ext cx="8136904" cy="2956387"/>
          </a:xfrm>
          <a:prstGeom prst="rect">
            <a:avLst/>
          </a:prstGeom>
        </p:spPr>
        <p:txBody>
          <a:bodyPr wrap="square">
            <a:spAutoFit/>
          </a:bodyPr>
          <a:lstStyle/>
          <a:p>
            <a:pPr marL="12700" marR="5080" algn="just">
              <a:lnSpc>
                <a:spcPct val="115999"/>
              </a:lnSpc>
              <a:spcBef>
                <a:spcPts val="2745"/>
              </a:spcBef>
            </a:pPr>
            <a:r>
              <a:rPr lang="en-US" dirty="0">
                <a:solidFill>
                  <a:srgbClr val="111111"/>
                </a:solidFill>
                <a:latin typeface="Adobe Gothic Std B" pitchFamily="34" charset="-128"/>
                <a:ea typeface="Adobe Gothic Std B" pitchFamily="34" charset="-128"/>
                <a:cs typeface="Arial MT"/>
              </a:rPr>
              <a:t>In </a:t>
            </a:r>
            <a:r>
              <a:rPr lang="en-US" dirty="0">
                <a:solidFill>
                  <a:srgbClr val="111111"/>
                </a:solidFill>
                <a:latin typeface="Adobe Gothic Std B" pitchFamily="34" charset="-128"/>
                <a:ea typeface="Adobe Gothic Std B" pitchFamily="34" charset="-128"/>
                <a:cs typeface="Arial MT"/>
              </a:rPr>
              <a:t>this study, we implemented four types of algorithms  with a variety of feature extraction. Some algorithms that  remain to be applied in future work include LSTM, KNN,  and Maximum entropy. Then, we will compare the result to  the result we performed in this project. Our research has  some limitations: NLP is relatively a new topic, and highly  advanced; hence, it needs a lot of research to understand  the field and how it works. Furthermore, we faced some  problems with computer memory causing experiments to  be highly time consuming. We also used Google </a:t>
            </a:r>
            <a:r>
              <a:rPr lang="en-US" dirty="0" err="1">
                <a:solidFill>
                  <a:srgbClr val="111111"/>
                </a:solidFill>
                <a:latin typeface="Adobe Gothic Std B" pitchFamily="34" charset="-128"/>
                <a:ea typeface="Adobe Gothic Std B" pitchFamily="34" charset="-128"/>
                <a:cs typeface="Arial MT"/>
              </a:rPr>
              <a:t>Colab</a:t>
            </a:r>
            <a:r>
              <a:rPr lang="en-US" dirty="0">
                <a:solidFill>
                  <a:srgbClr val="111111"/>
                </a:solidFill>
                <a:latin typeface="Adobe Gothic Std B" pitchFamily="34" charset="-128"/>
                <a:ea typeface="Adobe Gothic Std B" pitchFamily="34" charset="-128"/>
                <a:cs typeface="Arial MT"/>
              </a:rPr>
              <a:t> to  increase the performance, but it did not give us the  expected speed</a:t>
            </a:r>
            <a:r>
              <a:rPr lang="en-US" spc="5" dirty="0">
                <a:solidFill>
                  <a:srgbClr val="404040"/>
                </a:solidFill>
                <a:latin typeface="Arial MT"/>
                <a:cs typeface="Arial MT"/>
              </a:rPr>
              <a:t>.</a:t>
            </a:r>
            <a:endParaRPr lang="en-US" dirty="0">
              <a:latin typeface="Arial MT"/>
              <a:cs typeface="Arial MT"/>
            </a:endParaRPr>
          </a:p>
        </p:txBody>
      </p:sp>
      <p:sp>
        <p:nvSpPr>
          <p:cNvPr id="6" name="Rectangle 5"/>
          <p:cNvSpPr/>
          <p:nvPr/>
        </p:nvSpPr>
        <p:spPr>
          <a:xfrm>
            <a:off x="1497250" y="404664"/>
            <a:ext cx="6365524" cy="1754326"/>
          </a:xfrm>
          <a:prstGeom prst="rect">
            <a:avLst/>
          </a:prstGeom>
        </p:spPr>
        <p:txBody>
          <a:bodyPr wrap="none">
            <a:spAutoFit/>
          </a:bodyPr>
          <a:lstStyle/>
          <a:p>
            <a:pPr lvl="0" algn="ctr"/>
            <a:r>
              <a:rPr lang="en-US" sz="5400" b="1" cap="all" dirty="0" smtClean="0">
                <a:ln w="0"/>
                <a:gradFill flip="none">
                  <a:gsLst>
                    <a:gs pos="0">
                      <a:srgbClr val="AD0101">
                        <a:tint val="75000"/>
                        <a:shade val="75000"/>
                        <a:satMod val="170000"/>
                      </a:srgbClr>
                    </a:gs>
                    <a:gs pos="49000">
                      <a:srgbClr val="AD0101">
                        <a:tint val="88000"/>
                        <a:shade val="65000"/>
                        <a:satMod val="172000"/>
                      </a:srgbClr>
                    </a:gs>
                    <a:gs pos="50000">
                      <a:srgbClr val="AD0101">
                        <a:shade val="65000"/>
                        <a:satMod val="130000"/>
                      </a:srgbClr>
                    </a:gs>
                    <a:gs pos="92000">
                      <a:srgbClr val="AD0101">
                        <a:shade val="50000"/>
                        <a:satMod val="120000"/>
                      </a:srgbClr>
                    </a:gs>
                    <a:gs pos="100000">
                      <a:srgbClr val="AD0101">
                        <a:shade val="48000"/>
                        <a:satMod val="120000"/>
                      </a:srgbClr>
                    </a:gs>
                  </a:gsLst>
                  <a:lin ang="5400000"/>
                </a:gradFill>
                <a:effectLst>
                  <a:reflection blurRad="12700" stA="50000" endPos="50000" dist="5000" dir="5400000" sy="-100000" rotWithShape="0"/>
                </a:effectLst>
                <a:latin typeface="Arial MT"/>
              </a:rPr>
              <a:t>LIMITATIONS AND </a:t>
            </a:r>
          </a:p>
          <a:p>
            <a:pPr lvl="0" algn="ctr"/>
            <a:r>
              <a:rPr lang="en-US" sz="5400" b="1" cap="all" dirty="0" smtClean="0">
                <a:ln w="0"/>
                <a:gradFill flip="none">
                  <a:gsLst>
                    <a:gs pos="0">
                      <a:srgbClr val="AD0101">
                        <a:tint val="75000"/>
                        <a:shade val="75000"/>
                        <a:satMod val="170000"/>
                      </a:srgbClr>
                    </a:gs>
                    <a:gs pos="49000">
                      <a:srgbClr val="AD0101">
                        <a:tint val="88000"/>
                        <a:shade val="65000"/>
                        <a:satMod val="172000"/>
                      </a:srgbClr>
                    </a:gs>
                    <a:gs pos="50000">
                      <a:srgbClr val="AD0101">
                        <a:shade val="65000"/>
                        <a:satMod val="130000"/>
                      </a:srgbClr>
                    </a:gs>
                    <a:gs pos="92000">
                      <a:srgbClr val="AD0101">
                        <a:shade val="50000"/>
                        <a:satMod val="120000"/>
                      </a:srgbClr>
                    </a:gs>
                    <a:gs pos="100000">
                      <a:srgbClr val="AD0101">
                        <a:shade val="48000"/>
                        <a:satMod val="120000"/>
                      </a:srgbClr>
                    </a:gs>
                  </a:gsLst>
                  <a:lin ang="5400000"/>
                </a:gradFill>
                <a:effectLst>
                  <a:reflection blurRad="12700" stA="50000" endPos="50000" dist="5000" dir="5400000" sy="-100000" rotWithShape="0"/>
                </a:effectLst>
                <a:latin typeface="Arial MT"/>
              </a:rPr>
              <a:t>FUTURESCOPE</a:t>
            </a:r>
            <a:endParaRPr lang="en-IN" sz="5400" b="1" cap="all" dirty="0">
              <a:ln w="0"/>
              <a:gradFill flip="none">
                <a:gsLst>
                  <a:gs pos="0">
                    <a:srgbClr val="AD0101">
                      <a:tint val="75000"/>
                      <a:shade val="75000"/>
                      <a:satMod val="170000"/>
                    </a:srgbClr>
                  </a:gs>
                  <a:gs pos="49000">
                    <a:srgbClr val="AD0101">
                      <a:tint val="88000"/>
                      <a:shade val="65000"/>
                      <a:satMod val="172000"/>
                    </a:srgbClr>
                  </a:gs>
                  <a:gs pos="50000">
                    <a:srgbClr val="AD0101">
                      <a:shade val="65000"/>
                      <a:satMod val="130000"/>
                    </a:srgbClr>
                  </a:gs>
                  <a:gs pos="92000">
                    <a:srgbClr val="AD0101">
                      <a:shade val="50000"/>
                      <a:satMod val="120000"/>
                    </a:srgbClr>
                  </a:gs>
                  <a:gs pos="100000">
                    <a:srgbClr val="AD0101">
                      <a:shade val="48000"/>
                      <a:satMod val="120000"/>
                    </a:srgb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93353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5062" y="610709"/>
            <a:ext cx="474360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UI DESIGNED</a:t>
            </a:r>
          </a:p>
        </p:txBody>
      </p:sp>
    </p:spTree>
    <p:extLst>
      <p:ext uri="{BB962C8B-B14F-4D97-AF65-F5344CB8AC3E}">
        <p14:creationId xmlns:p14="http://schemas.microsoft.com/office/powerpoint/2010/main" val="185324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2924944"/>
            <a:ext cx="7697107" cy="156966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9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9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113087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408</TotalTime>
  <Words>479</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cp:revision>
  <dcterms:created xsi:type="dcterms:W3CDTF">2021-07-30T09:10:15Z</dcterms:created>
  <dcterms:modified xsi:type="dcterms:W3CDTF">2021-07-30T16:07:26Z</dcterms:modified>
</cp:coreProperties>
</file>