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8" r:id="rId3"/>
    <p:sldId id="259" r:id="rId4"/>
    <p:sldId id="257" r:id="rId5"/>
    <p:sldId id="260" r:id="rId6"/>
    <p:sldId id="261" r:id="rId7"/>
    <p:sldId id="262" r:id="rId8"/>
    <p:sldId id="263" r:id="rId9"/>
    <p:sldId id="264" r:id="rId10"/>
    <p:sldId id="266" r:id="rId11"/>
    <p:sldId id="270" r:id="rId12"/>
    <p:sldId id="271" r:id="rId13"/>
    <p:sldId id="272" r:id="rId14"/>
    <p:sldId id="273" r:id="rId15"/>
    <p:sldId id="274" r:id="rId16"/>
    <p:sldId id="280" r:id="rId17"/>
    <p:sldId id="281"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DAF8-55A0-3442-A4B5-D188581FA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DD4DC5-58C0-3F33-7EF2-0AFF22BB8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F3BAB7-8CA9-DB84-24FE-A30F2F5A1FC5}"/>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7717D58C-05F5-0A09-5EB3-2107DAD70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7A883-DD72-0C02-BA08-AAFF09560229}"/>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254574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3871-F5E6-1F40-3DE3-3656C879C8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3D7AD6-D916-05B9-4684-44F0638F1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4CF98-5D29-BA9B-E354-258EC2241F39}"/>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AD588433-EB16-A535-B3EF-64EC6E50E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27DEB-9366-0E72-D6FD-D5C3EC0B26D7}"/>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7281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749D3-0241-3334-D227-5F42287FFB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3D577E-8102-8174-DD3C-C4BE2B58C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3640A-E3C5-6CBB-3AEA-EE9D32A3C090}"/>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C27DF600-D62C-F5D3-1DC3-78C896DCB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AB0F2-3493-ED65-1242-65124E67878F}"/>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176971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9ADD-9C5B-1BCA-F6CB-00454F18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75633F-EC6F-5919-BBF0-08E841021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5D81D-04C5-438F-D682-DA2B6E86B929}"/>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C03F5B6D-9CAB-E148-75E1-E50C21245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C65A9-7115-9004-5559-E55939D4C77F}"/>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148578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9A9D-68CD-5114-0684-B65C5B04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B1CD14-CE0B-71E2-0360-07FA283A0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24A33-C8BD-864F-0F52-063B8FE296C1}"/>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C5C14AB0-E350-B35F-E8C1-FFAE485EC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DC937-C287-CA66-1DBE-7147DCF2851A}"/>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380232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8820-597B-5FFD-F86B-5D9FD5895A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FDF4F-CF92-8532-6D76-72A06F75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A79636-EB34-1E93-267F-BF6C5D8CD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D34EBF-A15B-2012-4539-24C4FE091D79}"/>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6" name="Footer Placeholder 5">
            <a:extLst>
              <a:ext uri="{FF2B5EF4-FFF2-40B4-BE49-F238E27FC236}">
                <a16:creationId xmlns:a16="http://schemas.microsoft.com/office/drawing/2014/main" id="{B8899535-6656-55CB-3899-D7B912CDA9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15BE5-1EA9-BFF7-B44F-7D37ED8A4EFC}"/>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404686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4BCF-2B0A-20E1-20F7-C2F0DFE23A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60CF6-6FE0-0DDD-DF1C-DF4F744D31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6A615-6B2B-6193-C6A7-0824CE2140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3A0524-8AE9-7C97-409B-FF566F3D9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BFE28-5AF8-4C2E-629A-FAE736758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411D9-D13C-260C-4110-2F72CF996B85}"/>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8" name="Footer Placeholder 7">
            <a:extLst>
              <a:ext uri="{FF2B5EF4-FFF2-40B4-BE49-F238E27FC236}">
                <a16:creationId xmlns:a16="http://schemas.microsoft.com/office/drawing/2014/main" id="{022AA803-F4C2-6F75-B15F-E0D9AFF58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B6D6A-56C8-6F02-35A3-6EA4E14C8EAE}"/>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388506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DA7-2D69-A58B-122B-BDE0A2E8C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347051-7E69-7F0A-85E5-45D560391BC4}"/>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4" name="Footer Placeholder 3">
            <a:extLst>
              <a:ext uri="{FF2B5EF4-FFF2-40B4-BE49-F238E27FC236}">
                <a16:creationId xmlns:a16="http://schemas.microsoft.com/office/drawing/2014/main" id="{C9F4F0F0-2804-6365-8D23-7724743FB6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6ED755-F8DA-2C67-4429-7883AF81E3AF}"/>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210206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1B1DF-B745-E1FD-91CD-00C2693151E4}"/>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3" name="Footer Placeholder 2">
            <a:extLst>
              <a:ext uri="{FF2B5EF4-FFF2-40B4-BE49-F238E27FC236}">
                <a16:creationId xmlns:a16="http://schemas.microsoft.com/office/drawing/2014/main" id="{2A7573F5-AE6E-6C01-4AFD-05FFFD5CFF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9E2370-1FEC-EE0D-EDA8-C9CC4791C97F}"/>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340194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BA3C-CBD8-67DC-192C-FA2760BAF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07F895-0DD5-2B73-8599-43FF351B0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723310-0492-C3AD-CDF6-412852363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F39E7-E692-2950-45BE-9134D7EA1CC6}"/>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6" name="Footer Placeholder 5">
            <a:extLst>
              <a:ext uri="{FF2B5EF4-FFF2-40B4-BE49-F238E27FC236}">
                <a16:creationId xmlns:a16="http://schemas.microsoft.com/office/drawing/2014/main" id="{75420F5D-540C-ADE8-8504-A230AE0B1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1F7D5-AE1A-1707-F22A-4716616E1486}"/>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43276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0B83-61D0-F147-379E-479651650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B1BD3-A0D6-97DE-9758-9C8AEC19C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2BFAEE-15CB-8F2F-7C6A-E02D17490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76FC9-328C-E669-4E01-73B2B537A150}"/>
              </a:ext>
            </a:extLst>
          </p:cNvPr>
          <p:cNvSpPr>
            <a:spLocks noGrp="1"/>
          </p:cNvSpPr>
          <p:nvPr>
            <p:ph type="dt" sz="half" idx="10"/>
          </p:nvPr>
        </p:nvSpPr>
        <p:spPr/>
        <p:txBody>
          <a:bodyPr/>
          <a:lstStyle/>
          <a:p>
            <a:fld id="{49E4DE32-E316-43A1-BE6A-D8A227DDAA82}" type="datetimeFigureOut">
              <a:rPr lang="en-IN" smtClean="0"/>
              <a:t>25-04-2023</a:t>
            </a:fld>
            <a:endParaRPr lang="en-IN"/>
          </a:p>
        </p:txBody>
      </p:sp>
      <p:sp>
        <p:nvSpPr>
          <p:cNvPr id="6" name="Footer Placeholder 5">
            <a:extLst>
              <a:ext uri="{FF2B5EF4-FFF2-40B4-BE49-F238E27FC236}">
                <a16:creationId xmlns:a16="http://schemas.microsoft.com/office/drawing/2014/main" id="{10B0B4AC-FA5F-F08A-8F72-9328A8889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E8E0A1-7A9C-718B-4CC7-F1607CB249EF}"/>
              </a:ext>
            </a:extLst>
          </p:cNvPr>
          <p:cNvSpPr>
            <a:spLocks noGrp="1"/>
          </p:cNvSpPr>
          <p:nvPr>
            <p:ph type="sldNum" sz="quarter" idx="12"/>
          </p:nvPr>
        </p:nvSpPr>
        <p:spPr/>
        <p:txBody>
          <a:bodyPr/>
          <a:lstStyle/>
          <a:p>
            <a:fld id="{F304F1B2-659B-49B6-9CE3-E3D71DFEA980}" type="slidenum">
              <a:rPr lang="en-IN" smtClean="0"/>
              <a:t>‹#›</a:t>
            </a:fld>
            <a:endParaRPr lang="en-IN"/>
          </a:p>
        </p:txBody>
      </p:sp>
    </p:spTree>
    <p:extLst>
      <p:ext uri="{BB962C8B-B14F-4D97-AF65-F5344CB8AC3E}">
        <p14:creationId xmlns:p14="http://schemas.microsoft.com/office/powerpoint/2010/main" val="13493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FFE77-A748-3361-1962-106BFCCC5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D8F42-FEAB-12F3-641E-43FAB9E4A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B0041-3DA4-8A2C-DD0D-D92B108BA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4DE32-E316-43A1-BE6A-D8A227DDAA82}" type="datetimeFigureOut">
              <a:rPr lang="en-IN" smtClean="0"/>
              <a:t>25-04-2023</a:t>
            </a:fld>
            <a:endParaRPr lang="en-IN"/>
          </a:p>
        </p:txBody>
      </p:sp>
      <p:sp>
        <p:nvSpPr>
          <p:cNvPr id="5" name="Footer Placeholder 4">
            <a:extLst>
              <a:ext uri="{FF2B5EF4-FFF2-40B4-BE49-F238E27FC236}">
                <a16:creationId xmlns:a16="http://schemas.microsoft.com/office/drawing/2014/main" id="{3AA52A0B-54A7-3259-E855-5C959E968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877B04-197E-7DCE-3609-447131391C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F1B2-659B-49B6-9CE3-E3D71DFEA980}" type="slidenum">
              <a:rPr lang="en-IN" smtClean="0"/>
              <a:t>‹#›</a:t>
            </a:fld>
            <a:endParaRPr lang="en-IN"/>
          </a:p>
        </p:txBody>
      </p:sp>
    </p:spTree>
    <p:extLst>
      <p:ext uri="{BB962C8B-B14F-4D97-AF65-F5344CB8AC3E}">
        <p14:creationId xmlns:p14="http://schemas.microsoft.com/office/powerpoint/2010/main" val="67886471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3216-7CA9-F783-0F54-6A02B0208219}"/>
              </a:ext>
            </a:extLst>
          </p:cNvPr>
          <p:cNvSpPr>
            <a:spLocks noGrp="1"/>
          </p:cNvSpPr>
          <p:nvPr>
            <p:ph type="ctrTitle"/>
          </p:nvPr>
        </p:nvSpPr>
        <p:spPr>
          <a:xfrm>
            <a:off x="1524000" y="1716108"/>
            <a:ext cx="9144000" cy="4052680"/>
          </a:xfrm>
        </p:spPr>
        <p:txBody>
          <a:bodyPr>
            <a:normAutofit/>
          </a:bodyPr>
          <a:lstStyle/>
          <a:p>
            <a:pPr algn="l">
              <a:lnSpc>
                <a:spcPct val="200000"/>
              </a:lnSpc>
            </a:pPr>
            <a:r>
              <a:rPr lang="en-IN" sz="2800" b="1" dirty="0">
                <a:latin typeface="Arial" panose="020B0604020202020204" pitchFamily="34" charset="0"/>
                <a:cs typeface="Arial" panose="020B0604020202020204" pitchFamily="34" charset="0"/>
              </a:rPr>
              <a:t>Project supervisor: </a:t>
            </a:r>
            <a:r>
              <a:rPr lang="en-IN" sz="2800" b="1" dirty="0">
                <a:solidFill>
                  <a:schemeClr val="tx1"/>
                </a:solidFill>
                <a:latin typeface="Times New Roman" panose="02020603050405020304" pitchFamily="18" charset="0"/>
                <a:cs typeface="Times New Roman" panose="02020603050405020304" pitchFamily="18" charset="0"/>
              </a:rPr>
              <a:t>Dr . Veena K</a:t>
            </a:r>
            <a:br>
              <a:rPr lang="en-IN" sz="2800" b="1" dirty="0">
                <a:latin typeface="Arial" panose="020B0604020202020204" pitchFamily="34" charset="0"/>
                <a:cs typeface="Arial" panose="020B0604020202020204" pitchFamily="34" charset="0"/>
              </a:rPr>
            </a:br>
            <a:r>
              <a:rPr lang="en-IN" sz="2800" b="1" dirty="0">
                <a:latin typeface="Arial" panose="020B0604020202020204" pitchFamily="34" charset="0"/>
                <a:cs typeface="Arial" panose="020B0604020202020204" pitchFamily="34" charset="0"/>
              </a:rPr>
              <a:t>Name of the student: </a:t>
            </a:r>
            <a:r>
              <a:rPr lang="en-IN" sz="2800" b="1" dirty="0">
                <a:solidFill>
                  <a:schemeClr val="tx1"/>
                </a:solidFill>
                <a:latin typeface="Times New Roman" panose="02020603050405020304" pitchFamily="18" charset="0"/>
                <a:cs typeface="Times New Roman" panose="02020603050405020304" pitchFamily="18" charset="0"/>
              </a:rPr>
              <a:t>VUNDAMATLA PRASANTHI</a:t>
            </a:r>
            <a:br>
              <a:rPr lang="en-IN" sz="2800" b="1" dirty="0">
                <a:latin typeface="Arial" panose="020B0604020202020204" pitchFamily="34" charset="0"/>
                <a:cs typeface="Arial" panose="020B0604020202020204" pitchFamily="34" charset="0"/>
              </a:rPr>
            </a:br>
            <a:r>
              <a:rPr lang="en-IN" sz="2800" b="1" dirty="0">
                <a:latin typeface="Arial" panose="020B0604020202020204" pitchFamily="34" charset="0"/>
                <a:cs typeface="Arial" panose="020B0604020202020204" pitchFamily="34" charset="0"/>
              </a:rPr>
              <a:t>Register no: </a:t>
            </a:r>
            <a:r>
              <a:rPr lang="en-IN" sz="2800" b="1" dirty="0">
                <a:solidFill>
                  <a:schemeClr val="tx1"/>
                </a:solidFill>
                <a:latin typeface="Times New Roman" panose="02020603050405020304" pitchFamily="18" charset="0"/>
                <a:cs typeface="Times New Roman" panose="02020603050405020304" pitchFamily="18" charset="0"/>
              </a:rPr>
              <a:t>40731128</a:t>
            </a:r>
          </a:p>
        </p:txBody>
      </p:sp>
      <p:pic>
        <p:nvPicPr>
          <p:cNvPr id="4" name="Picture 3" descr="new letter head July30_2020.png">
            <a:extLst>
              <a:ext uri="{FF2B5EF4-FFF2-40B4-BE49-F238E27FC236}">
                <a16:creationId xmlns:a16="http://schemas.microsoft.com/office/drawing/2014/main" id="{5DD0BC3A-0ABB-0398-7585-449125FED982}"/>
              </a:ext>
            </a:extLst>
          </p:cNvPr>
          <p:cNvPicPr/>
          <p:nvPr/>
        </p:nvPicPr>
        <p:blipFill>
          <a:blip r:embed="rId2" cstate="print"/>
          <a:stretch>
            <a:fillRect/>
          </a:stretch>
        </p:blipFill>
        <p:spPr>
          <a:xfrm>
            <a:off x="1449355" y="-26894"/>
            <a:ext cx="8686800" cy="2026023"/>
          </a:xfrm>
          <a:prstGeom prst="rect">
            <a:avLst/>
          </a:prstGeom>
        </p:spPr>
      </p:pic>
      <p:sp>
        <p:nvSpPr>
          <p:cNvPr id="5" name="TextBox 4">
            <a:extLst>
              <a:ext uri="{FF2B5EF4-FFF2-40B4-BE49-F238E27FC236}">
                <a16:creationId xmlns:a16="http://schemas.microsoft.com/office/drawing/2014/main" id="{CC7DC5BC-7BC9-9488-E567-4A6D0EF7204B}"/>
              </a:ext>
            </a:extLst>
          </p:cNvPr>
          <p:cNvSpPr txBox="1"/>
          <p:nvPr/>
        </p:nvSpPr>
        <p:spPr>
          <a:xfrm>
            <a:off x="861892" y="2384246"/>
            <a:ext cx="9583270" cy="523220"/>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GARBAGE CLASSIFICATION USING IBM CLOUD</a:t>
            </a:r>
          </a:p>
        </p:txBody>
      </p:sp>
    </p:spTree>
    <p:extLst>
      <p:ext uri="{BB962C8B-B14F-4D97-AF65-F5344CB8AC3E}">
        <p14:creationId xmlns:p14="http://schemas.microsoft.com/office/powerpoint/2010/main" val="119799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B87B-214E-D25F-8E79-14DD4CA20DB6}"/>
              </a:ext>
            </a:extLst>
          </p:cNvPr>
          <p:cNvSpPr>
            <a:spLocks noGrp="1"/>
          </p:cNvSpPr>
          <p:nvPr>
            <p:ph type="title"/>
          </p:nvPr>
        </p:nvSpPr>
        <p:spPr>
          <a:xfrm>
            <a:off x="646109" y="151382"/>
            <a:ext cx="9404723" cy="1400530"/>
          </a:xfrm>
        </p:spPr>
        <p:txBody>
          <a:bodyPr>
            <a:normAutofit/>
          </a:bodyPr>
          <a:lstStyle/>
          <a:p>
            <a:r>
              <a:rPr lang="en-IN" sz="2400" b="1" dirty="0">
                <a:latin typeface="Arial" panose="020B0604020202020204" pitchFamily="34" charset="0"/>
                <a:cs typeface="Arial" panose="020B0604020202020204" pitchFamily="34" charset="0"/>
              </a:rPr>
              <a:t>PROJECT FLOW</a:t>
            </a:r>
          </a:p>
        </p:txBody>
      </p:sp>
      <p:sp>
        <p:nvSpPr>
          <p:cNvPr id="3" name="Content Placeholder 2">
            <a:extLst>
              <a:ext uri="{FF2B5EF4-FFF2-40B4-BE49-F238E27FC236}">
                <a16:creationId xmlns:a16="http://schemas.microsoft.com/office/drawing/2014/main" id="{DC3A959C-9712-45CD-6350-9CC24802DF52}"/>
              </a:ext>
            </a:extLst>
          </p:cNvPr>
          <p:cNvSpPr>
            <a:spLocks noGrp="1"/>
          </p:cNvSpPr>
          <p:nvPr>
            <p:ph idx="1"/>
          </p:nvPr>
        </p:nvSpPr>
        <p:spPr>
          <a:xfrm>
            <a:off x="646110" y="851647"/>
            <a:ext cx="9404723" cy="5154706"/>
          </a:xfrm>
        </p:spPr>
        <p:txBody>
          <a:bodyPr>
            <a:noAutofit/>
          </a:bodyPr>
          <a:lstStyle/>
          <a:p>
            <a:pPr marL="0" indent="0">
              <a:lnSpc>
                <a:spcPct val="150000"/>
              </a:lnSpc>
              <a:buNone/>
            </a:pP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User interacts with a user interface to upload the image. </a:t>
            </a:r>
          </a:p>
          <a:p>
            <a:pPr marL="0" indent="0">
              <a:lnSpc>
                <a:spcPct val="150000"/>
              </a:lnSpc>
              <a:buNone/>
            </a:pPr>
            <a:r>
              <a:rPr lang="en-US" sz="1800" dirty="0">
                <a:latin typeface="Arial" panose="020B0604020202020204" pitchFamily="34" charset="0"/>
                <a:cs typeface="Arial" panose="020B0604020202020204" pitchFamily="34" charset="0"/>
              </a:rPr>
              <a:t>• The uploaded image is analyzed by the model which is integrated. </a:t>
            </a:r>
          </a:p>
          <a:p>
            <a:pPr marL="0" indent="0">
              <a:lnSpc>
                <a:spcPct val="150000"/>
              </a:lnSpc>
              <a:buNone/>
            </a:pPr>
            <a:r>
              <a:rPr lang="en-US" sz="1800" dirty="0">
                <a:latin typeface="Arial" panose="020B0604020202020204" pitchFamily="34" charset="0"/>
                <a:cs typeface="Arial" panose="020B0604020202020204" pitchFamily="34" charset="0"/>
              </a:rPr>
              <a:t>• Once the model analyses the uploaded image, the prediction is showcased on the UI.</a:t>
            </a:r>
          </a:p>
          <a:p>
            <a:pPr marL="0" indent="0">
              <a:lnSpc>
                <a:spcPct val="150000"/>
              </a:lnSpc>
              <a:buNone/>
            </a:pPr>
            <a:r>
              <a:rPr lang="en-US" sz="1800" dirty="0">
                <a:latin typeface="Arial" panose="020B0604020202020204" pitchFamily="34" charset="0"/>
                <a:cs typeface="Arial" panose="020B0604020202020204" pitchFamily="34" charset="0"/>
              </a:rPr>
              <a:t>To accomplish this, we have to complete all the activities and tasks listed below:</a:t>
            </a:r>
          </a:p>
          <a:p>
            <a:pPr marL="0" indent="0">
              <a:lnSpc>
                <a:spcPct val="150000"/>
              </a:lnSpc>
              <a:buNone/>
            </a:pPr>
            <a:r>
              <a:rPr lang="en-IN" sz="1800" dirty="0">
                <a:latin typeface="Arial" panose="020B0604020202020204" pitchFamily="34" charset="0"/>
                <a:cs typeface="Arial" panose="020B0604020202020204" pitchFamily="34" charset="0"/>
              </a:rPr>
              <a:t>• Data Collection</a:t>
            </a:r>
          </a:p>
          <a:p>
            <a:pPr marL="0" indent="0">
              <a:lnSpc>
                <a:spcPct val="150000"/>
              </a:lnSpc>
              <a:buNone/>
            </a:pPr>
            <a:r>
              <a:rPr lang="en-IN" sz="1800" dirty="0">
                <a:latin typeface="Arial" panose="020B0604020202020204" pitchFamily="34" charset="0"/>
                <a:cs typeface="Arial" panose="020B0604020202020204" pitchFamily="34" charset="0"/>
              </a:rPr>
              <a:t>• Data Pre-processing</a:t>
            </a:r>
          </a:p>
          <a:p>
            <a:pPr marL="0" indent="0">
              <a:lnSpc>
                <a:spcPct val="150000"/>
              </a:lnSpc>
              <a:buNone/>
            </a:pPr>
            <a:r>
              <a:rPr lang="en-IN" sz="1800" dirty="0">
                <a:latin typeface="Arial" panose="020B0604020202020204" pitchFamily="34" charset="0"/>
                <a:cs typeface="Arial" panose="020B0604020202020204" pitchFamily="34" charset="0"/>
              </a:rPr>
              <a:t>• Model Building</a:t>
            </a:r>
          </a:p>
          <a:p>
            <a:pPr marL="0" indent="0">
              <a:lnSpc>
                <a:spcPct val="150000"/>
              </a:lnSpc>
              <a:buNone/>
            </a:pPr>
            <a:r>
              <a:rPr lang="en-IN" sz="1800" dirty="0">
                <a:latin typeface="Arial" panose="020B0604020202020204" pitchFamily="34" charset="0"/>
                <a:cs typeface="Arial" panose="020B0604020202020204" pitchFamily="34" charset="0"/>
              </a:rPr>
              <a:t>• Application Building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829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EB0A-EDC9-D479-D459-73C7CF9546C7}"/>
              </a:ext>
            </a:extLst>
          </p:cNvPr>
          <p:cNvSpPr>
            <a:spLocks noGrp="1"/>
          </p:cNvSpPr>
          <p:nvPr>
            <p:ph type="title"/>
          </p:nvPr>
        </p:nvSpPr>
        <p:spPr/>
        <p:txBody>
          <a:bodyPr/>
          <a:lstStyle/>
          <a:p>
            <a:r>
              <a:rPr lang="en-IN" dirty="0"/>
              <a:t> </a:t>
            </a:r>
            <a:r>
              <a:rPr lang="en-IN" sz="2400" b="1" dirty="0">
                <a:latin typeface="Arial" panose="020B0604020202020204" pitchFamily="34" charset="0"/>
                <a:cs typeface="Arial" panose="020B0604020202020204" pitchFamily="34" charset="0"/>
              </a:rPr>
              <a:t>EXPERIMENTAL INVESTIGATIONS</a:t>
            </a:r>
          </a:p>
        </p:txBody>
      </p:sp>
      <p:sp>
        <p:nvSpPr>
          <p:cNvPr id="3" name="Content Placeholder 2">
            <a:extLst>
              <a:ext uri="{FF2B5EF4-FFF2-40B4-BE49-F238E27FC236}">
                <a16:creationId xmlns:a16="http://schemas.microsoft.com/office/drawing/2014/main" id="{1F013E5B-D23B-50B5-ADE9-A75AFCC7CB13}"/>
              </a:ext>
            </a:extLst>
          </p:cNvPr>
          <p:cNvSpPr>
            <a:spLocks noGrp="1"/>
          </p:cNvSpPr>
          <p:nvPr>
            <p:ph idx="1"/>
          </p:nvPr>
        </p:nvSpPr>
        <p:spPr>
          <a:xfrm>
            <a:off x="1104293" y="1331259"/>
            <a:ext cx="8946541" cy="4195481"/>
          </a:xfrm>
        </p:spPr>
        <p:txBody>
          <a:bodyPr/>
          <a:lstStyle/>
          <a:p>
            <a:pPr marL="0" indent="0" algn="just">
              <a:lnSpc>
                <a:spcPct val="150000"/>
              </a:lnSpc>
              <a:buNone/>
            </a:pPr>
            <a:r>
              <a:rPr lang="en-US" sz="1800" dirty="0">
                <a:latin typeface="Arial" panose="020B0604020202020204" pitchFamily="34" charset="0"/>
                <a:cs typeface="Arial" panose="020B0604020202020204" pitchFamily="34" charset="0"/>
              </a:rPr>
              <a:t>One should have knowledge of the following Concepts:</a:t>
            </a:r>
          </a:p>
          <a:p>
            <a:pPr marL="0" indent="0" algn="just">
              <a:lnSpc>
                <a:spcPct val="150000"/>
              </a:lnSpc>
              <a:buNone/>
            </a:pPr>
            <a:r>
              <a:rPr lang="en-US" sz="1800" dirty="0">
                <a:latin typeface="Arial" panose="020B0604020202020204" pitchFamily="34" charset="0"/>
                <a:cs typeface="Arial" panose="020B0604020202020204" pitchFamily="34" charset="0"/>
              </a:rPr>
              <a:t> • Supervised and unsupervised learning.</a:t>
            </a:r>
          </a:p>
          <a:p>
            <a:pPr marL="0" indent="0" algn="just">
              <a:lnSpc>
                <a:spcPct val="150000"/>
              </a:lnSpc>
              <a:buNone/>
            </a:pPr>
            <a:r>
              <a:rPr lang="en-US" sz="1800" dirty="0">
                <a:latin typeface="Arial" panose="020B0604020202020204" pitchFamily="34" charset="0"/>
                <a:cs typeface="Arial" panose="020B0604020202020204" pitchFamily="34" charset="0"/>
              </a:rPr>
              <a:t> • Regression, Classification, and Clustering.</a:t>
            </a:r>
          </a:p>
          <a:p>
            <a:pPr marL="0" indent="0" algn="just">
              <a:lnSpc>
                <a:spcPct val="150000"/>
              </a:lnSpc>
              <a:buNone/>
            </a:pPr>
            <a:r>
              <a:rPr lang="en-US" sz="1800" dirty="0">
                <a:latin typeface="Arial" panose="020B0604020202020204" pitchFamily="34" charset="0"/>
                <a:cs typeface="Arial" panose="020B0604020202020204" pitchFamily="34" charset="0"/>
              </a:rPr>
              <a:t> • Artificial Neural Networks. </a:t>
            </a:r>
          </a:p>
          <a:p>
            <a:pPr marL="0" indent="0" algn="just">
              <a:lnSpc>
                <a:spcPct val="150000"/>
              </a:lnSpc>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Convolation</a:t>
            </a:r>
            <a:r>
              <a:rPr lang="en-US" sz="1800" dirty="0">
                <a:latin typeface="Arial" panose="020B0604020202020204" pitchFamily="34" charset="0"/>
                <a:cs typeface="Arial" panose="020B0604020202020204" pitchFamily="34" charset="0"/>
              </a:rPr>
              <a:t> Neural Networks.</a:t>
            </a:r>
          </a:p>
          <a:p>
            <a:pPr marL="0" indent="0" algn="just">
              <a:lnSpc>
                <a:spcPct val="150000"/>
              </a:lnSpc>
              <a:buNone/>
            </a:pPr>
            <a:r>
              <a:rPr lang="en-US" sz="1800" dirty="0">
                <a:latin typeface="Arial" panose="020B0604020202020204" pitchFamily="34" charset="0"/>
                <a:cs typeface="Arial" panose="020B0604020202020204" pitchFamily="34" charset="0"/>
              </a:rPr>
              <a:t> • Flask.</a:t>
            </a:r>
          </a:p>
          <a:p>
            <a:pPr marL="0" indent="0">
              <a:buNone/>
            </a:pPr>
            <a:r>
              <a:rPr lang="en-US" dirty="0"/>
              <a:t> </a:t>
            </a:r>
            <a:endParaRPr lang="en-IN" dirty="0"/>
          </a:p>
        </p:txBody>
      </p:sp>
    </p:spTree>
    <p:extLst>
      <p:ext uri="{BB962C8B-B14F-4D97-AF65-F5344CB8AC3E}">
        <p14:creationId xmlns:p14="http://schemas.microsoft.com/office/powerpoint/2010/main" val="273976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C1447-E3FB-3180-C747-AB1F7FABE97B}"/>
              </a:ext>
            </a:extLst>
          </p:cNvPr>
          <p:cNvSpPr>
            <a:spLocks noGrp="1"/>
          </p:cNvSpPr>
          <p:nvPr>
            <p:ph idx="1"/>
          </p:nvPr>
        </p:nvSpPr>
        <p:spPr>
          <a:xfrm>
            <a:off x="818356" y="423753"/>
            <a:ext cx="8946541" cy="3052483"/>
          </a:xfrm>
        </p:spPr>
        <p:txBody>
          <a:bodyPr/>
          <a:lstStyle/>
          <a:p>
            <a:pPr marL="0" indent="0" algn="just">
              <a:buNone/>
            </a:pPr>
            <a:r>
              <a:rPr lang="en-US" sz="2400" b="1" dirty="0">
                <a:latin typeface="Arial" panose="020B0604020202020204" pitchFamily="34" charset="0"/>
                <a:cs typeface="Arial" panose="020B0604020202020204" pitchFamily="34" charset="0"/>
              </a:rPr>
              <a:t>ADVANTAGES</a:t>
            </a:r>
            <a:r>
              <a:rPr lang="en-US" dirty="0">
                <a:latin typeface="Arial" panose="020B0604020202020204" pitchFamily="34" charset="0"/>
                <a:cs typeface="Arial" panose="020B0604020202020204" pitchFamily="34" charset="0"/>
              </a:rPr>
              <a:t> </a:t>
            </a:r>
          </a:p>
          <a:p>
            <a:pPr marL="0" indent="0" algn="just">
              <a:buNone/>
            </a:pP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Human Involvement in the Garbage Classification process is reduced.</a:t>
            </a:r>
          </a:p>
          <a:p>
            <a:pPr marL="0" indent="0" algn="just">
              <a:buNone/>
            </a:pPr>
            <a:r>
              <a:rPr lang="en-US" sz="2000" dirty="0">
                <a:latin typeface="Arial" panose="020B0604020202020204" pitchFamily="34" charset="0"/>
                <a:cs typeface="Arial" panose="020B0604020202020204" pitchFamily="34" charset="0"/>
              </a:rPr>
              <a:t>✓ Time taken in classification is very quick. </a:t>
            </a:r>
          </a:p>
          <a:p>
            <a:pPr marL="0" indent="0" algn="just">
              <a:buNone/>
            </a:pPr>
            <a:r>
              <a:rPr lang="en-US" sz="2000" dirty="0">
                <a:latin typeface="Arial" panose="020B0604020202020204" pitchFamily="34" charset="0"/>
                <a:cs typeface="Arial" panose="020B0604020202020204" pitchFamily="34" charset="0"/>
              </a:rPr>
              <a:t>✓ Efficiency in the classification of garbage is also increased. </a:t>
            </a:r>
          </a:p>
          <a:p>
            <a:pPr marL="0" indent="0" algn="just">
              <a:buNone/>
            </a:pPr>
            <a:r>
              <a:rPr lang="en-US" sz="2000" dirty="0">
                <a:latin typeface="Arial" panose="020B0604020202020204" pitchFamily="34" charset="0"/>
                <a:cs typeface="Arial" panose="020B0604020202020204" pitchFamily="34" charset="0"/>
              </a:rPr>
              <a:t>✓ Placing garbage for a long duration may result in increasing diseases and this is resolved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2D8A2F-9FBD-356D-6EAD-E0376A6C2088}"/>
              </a:ext>
            </a:extLst>
          </p:cNvPr>
          <p:cNvSpPr txBox="1"/>
          <p:nvPr/>
        </p:nvSpPr>
        <p:spPr>
          <a:xfrm>
            <a:off x="818356" y="3620423"/>
            <a:ext cx="10555287" cy="2435988"/>
          </a:xfrm>
          <a:prstGeom prst="rect">
            <a:avLst/>
          </a:prstGeom>
          <a:noFill/>
        </p:spPr>
        <p:txBody>
          <a:bodyPr wrap="square">
            <a:spAutoFit/>
          </a:bodyPr>
          <a:lstStyle/>
          <a:p>
            <a:pPr algn="just">
              <a:lnSpc>
                <a:spcPct val="150000"/>
              </a:lnSpc>
            </a:pPr>
            <a:r>
              <a:rPr lang="en-US" sz="2400" b="1" dirty="0">
                <a:latin typeface="Arial" panose="020B0604020202020204" pitchFamily="34" charset="0"/>
                <a:cs typeface="Arial" panose="020B0604020202020204" pitchFamily="34" charset="0"/>
              </a:rPr>
              <a:t>DISADVANTAGES</a:t>
            </a:r>
          </a:p>
          <a:p>
            <a:pPr marL="285750" indent="-285750" algn="just">
              <a:lnSpc>
                <a:spcPct val="150000"/>
              </a:lnSpc>
              <a:buFont typeface="Wingdings" panose="05000000000000000000" pitchFamily="2" charset="2"/>
              <a:buChar char="ü"/>
            </a:pPr>
            <a:r>
              <a:rPr lang="en-US" dirty="0"/>
              <a:t> </a:t>
            </a:r>
            <a:r>
              <a:rPr lang="en-US" sz="2000" dirty="0">
                <a:latin typeface="Arial" panose="020B0604020202020204" pitchFamily="34" charset="0"/>
                <a:cs typeface="Arial" panose="020B0604020202020204" pitchFamily="34" charset="0"/>
              </a:rPr>
              <a:t>People working in dump yards lose their job.</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 Error in classification may result in completely inconsistent  results.</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 Continuous maintenance is required.</a:t>
            </a:r>
          </a:p>
          <a:p>
            <a:pPr marL="342900" indent="-342900" algn="just">
              <a:lnSpc>
                <a:spcPct val="150000"/>
              </a:lnSpc>
              <a:buFont typeface="Wingdings" panose="05000000000000000000" pitchFamily="2" charset="2"/>
              <a:buChar char="ü"/>
            </a:pPr>
            <a:r>
              <a:rPr lang="en-US" sz="2000" dirty="0">
                <a:latin typeface="Arial" panose="020B0604020202020204" pitchFamily="34" charset="0"/>
                <a:cs typeface="Arial" panose="020B0604020202020204" pitchFamily="34" charset="0"/>
              </a:rPr>
              <a:t> May be expensive for maintenance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10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D7E7-90DE-743D-F87D-AB9F44E7BBAD}"/>
              </a:ext>
            </a:extLst>
          </p:cNvPr>
          <p:cNvSpPr>
            <a:spLocks noGrp="1"/>
          </p:cNvSpPr>
          <p:nvPr>
            <p:ph type="title"/>
          </p:nvPr>
        </p:nvSpPr>
        <p:spPr>
          <a:xfrm>
            <a:off x="726793" y="288865"/>
            <a:ext cx="9404723" cy="1400530"/>
          </a:xfrm>
        </p:spPr>
        <p:txBody>
          <a:bodyPr/>
          <a:lstStyle/>
          <a:p>
            <a:r>
              <a:rPr lang="en-US" sz="4400" b="1"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APPLICATIONS</a:t>
            </a:r>
            <a:r>
              <a:rPr lang="en-US" sz="4400" b="1" dirty="0">
                <a:latin typeface="Arial" panose="020B0604020202020204" pitchFamily="34" charset="0"/>
                <a:cs typeface="Arial" panose="020B0604020202020204" pitchFamily="34" charset="0"/>
              </a:rPr>
              <a:t> </a:t>
            </a:r>
            <a:endParaRPr lang="en-IN" dirty="0"/>
          </a:p>
        </p:txBody>
      </p:sp>
      <p:sp>
        <p:nvSpPr>
          <p:cNvPr id="5" name="TextBox 4">
            <a:extLst>
              <a:ext uri="{FF2B5EF4-FFF2-40B4-BE49-F238E27FC236}">
                <a16:creationId xmlns:a16="http://schemas.microsoft.com/office/drawing/2014/main" id="{B5724110-41B3-870F-CD6D-F5D744BDD638}"/>
              </a:ext>
            </a:extLst>
          </p:cNvPr>
          <p:cNvSpPr txBox="1"/>
          <p:nvPr/>
        </p:nvSpPr>
        <p:spPr>
          <a:xfrm>
            <a:off x="1035327" y="1455491"/>
            <a:ext cx="7974201" cy="5113644"/>
          </a:xfrm>
          <a:prstGeom prst="rect">
            <a:avLst/>
          </a:prstGeom>
          <a:noFill/>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Garbage classification has always been an important issue in environmental protection, resource recycling, and social livelihood. In order to improve the efficiency of front-end garbage collection, an automatic garbage classification system is proposed based on deep learning. </a:t>
            </a:r>
          </a:p>
          <a:p>
            <a:pPr algn="just">
              <a:lnSpc>
                <a:spcPct val="150000"/>
              </a:lnSpc>
            </a:pPr>
            <a:r>
              <a:rPr lang="en-US" sz="2000" dirty="0">
                <a:latin typeface="Arial" panose="020B0604020202020204" pitchFamily="34" charset="0"/>
                <a:cs typeface="Arial" panose="020B0604020202020204" pitchFamily="34" charset="0"/>
              </a:rPr>
              <a:t>The model can be applied in all the garbage classification areas and this implementation will surely help us to classify the garbage efficiently. </a:t>
            </a:r>
          </a:p>
          <a:p>
            <a:pPr algn="just">
              <a:lnSpc>
                <a:spcPct val="150000"/>
              </a:lnSpc>
            </a:pPr>
            <a:r>
              <a:rPr lang="en-US" sz="2000" dirty="0">
                <a:latin typeface="Arial" panose="020B0604020202020204" pitchFamily="34" charset="0"/>
                <a:cs typeface="Arial" panose="020B0604020202020204" pitchFamily="34" charset="0"/>
              </a:rPr>
              <a:t>We can save people working in garbage dump yards from deadly diseases and make the classification more advanced by using the proposed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45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1933-089A-2CBF-4AD2-4D86DB798EB8}"/>
              </a:ext>
            </a:extLst>
          </p:cNvPr>
          <p:cNvSpPr>
            <a:spLocks noGrp="1"/>
          </p:cNvSpPr>
          <p:nvPr>
            <p:ph type="title"/>
          </p:nvPr>
        </p:nvSpPr>
        <p:spPr>
          <a:xfrm>
            <a:off x="673754" y="643467"/>
            <a:ext cx="4203045" cy="1375608"/>
          </a:xfrm>
        </p:spPr>
        <p:txBody>
          <a:bodyPr anchor="ctr">
            <a:normAutofit/>
          </a:bodyPr>
          <a:lstStyle/>
          <a:p>
            <a:r>
              <a:rPr lang="en-IN" b="1">
                <a:solidFill>
                  <a:schemeClr val="bg1"/>
                </a:solidFill>
                <a:latin typeface="Arial" panose="020B0604020202020204" pitchFamily="34" charset="0"/>
                <a:cs typeface="Arial" panose="020B0604020202020204" pitchFamily="34" charset="0"/>
              </a:rPr>
              <a:t>RESULT</a:t>
            </a:r>
          </a:p>
        </p:txBody>
      </p:sp>
      <p:sp>
        <p:nvSpPr>
          <p:cNvPr id="9" name="Content Placeholder 8">
            <a:extLst>
              <a:ext uri="{FF2B5EF4-FFF2-40B4-BE49-F238E27FC236}">
                <a16:creationId xmlns:a16="http://schemas.microsoft.com/office/drawing/2014/main" id="{51DFAE86-29A0-4120-DE82-3A3F8624222B}"/>
              </a:ext>
            </a:extLst>
          </p:cNvPr>
          <p:cNvSpPr>
            <a:spLocks noGrp="1"/>
          </p:cNvSpPr>
          <p:nvPr>
            <p:ph idx="1"/>
          </p:nvPr>
        </p:nvSpPr>
        <p:spPr>
          <a:xfrm>
            <a:off x="673754" y="2160590"/>
            <a:ext cx="3973943" cy="3440110"/>
          </a:xfrm>
        </p:spPr>
        <p:txBody>
          <a:bodyPr>
            <a:normAutofit/>
          </a:bodyPr>
          <a:lstStyle/>
          <a:p>
            <a:endParaRPr lang="en-US" sz="2400" dirty="0">
              <a:solidFill>
                <a:schemeClr val="bg1"/>
              </a:solidFill>
              <a:latin typeface="Arial" panose="020B0604020202020204" pitchFamily="34" charset="0"/>
              <a:cs typeface="Arial" panose="020B0604020202020204" pitchFamily="34" charset="0"/>
            </a:endParaRPr>
          </a:p>
          <a:p>
            <a:endParaRPr lang="en-US" sz="2400" dirty="0">
              <a:solidFill>
                <a:schemeClr val="bg1"/>
              </a:solidFill>
              <a:latin typeface="Arial" panose="020B0604020202020204" pitchFamily="34" charset="0"/>
              <a:cs typeface="Arial" panose="020B0604020202020204" pitchFamily="34" charset="0"/>
            </a:endParaRPr>
          </a:p>
          <a:p>
            <a:r>
              <a:rPr lang="en-US" sz="2400" dirty="0">
                <a:solidFill>
                  <a:schemeClr val="bg1"/>
                </a:solidFill>
                <a:latin typeface="Times New Roman" panose="02020603050405020304" pitchFamily="18" charset="0"/>
                <a:cs typeface="Times New Roman" panose="02020603050405020304" pitchFamily="18" charset="0"/>
              </a:rPr>
              <a:t>HOME PAGE</a:t>
            </a:r>
          </a:p>
        </p:txBody>
      </p:sp>
      <p:pic>
        <p:nvPicPr>
          <p:cNvPr id="5" name="Content Placeholder 5" descr="Graphical user interface, application, Teams&#10;&#10;Description automatically generated">
            <a:extLst>
              <a:ext uri="{FF2B5EF4-FFF2-40B4-BE49-F238E27FC236}">
                <a16:creationId xmlns:a16="http://schemas.microsoft.com/office/drawing/2014/main" id="{A724A776-612D-CB57-2A61-1215F4849D51}"/>
              </a:ext>
            </a:extLst>
          </p:cNvPr>
          <p:cNvPicPr>
            <a:picLocks noChangeAspect="1"/>
          </p:cNvPicPr>
          <p:nvPr/>
        </p:nvPicPr>
        <p:blipFill rotWithShape="1">
          <a:blip r:embed="rId2">
            <a:extLst>
              <a:ext uri="{28A0092B-C50C-407E-A947-70E740481C1C}">
                <a14:useLocalDpi xmlns:a14="http://schemas.microsoft.com/office/drawing/2010/main" val="0"/>
              </a:ext>
            </a:extLst>
          </a:blip>
          <a:srcRect r="20104"/>
          <a:stretch/>
        </p:blipFill>
        <p:spPr>
          <a:xfrm>
            <a:off x="5546569" y="1511559"/>
            <a:ext cx="6302531" cy="3721799"/>
          </a:xfrm>
          <a:prstGeom prst="rect">
            <a:avLst/>
          </a:prstGeom>
          <a:effectLst>
            <a:glow rad="101600">
              <a:schemeClr val="accent5">
                <a:satMod val="175000"/>
                <a:alpha val="40000"/>
              </a:schemeClr>
            </a:glow>
          </a:effectLst>
        </p:spPr>
      </p:pic>
    </p:spTree>
    <p:extLst>
      <p:ext uri="{BB962C8B-B14F-4D97-AF65-F5344CB8AC3E}">
        <p14:creationId xmlns:p14="http://schemas.microsoft.com/office/powerpoint/2010/main" val="250942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FF93D84-885E-AAC5-611E-AC5CA1466A20}"/>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a:p>
            <a:endParaRPr lang="en-US" dirty="0">
              <a:solidFill>
                <a:schemeClr val="bg1"/>
              </a:solidFill>
            </a:endParaRPr>
          </a:p>
          <a:p>
            <a:r>
              <a:rPr lang="en-US" sz="2400" dirty="0">
                <a:solidFill>
                  <a:schemeClr val="bg1"/>
                </a:solidFill>
                <a:latin typeface="Times New Roman" panose="02020603050405020304" pitchFamily="18" charset="0"/>
                <a:cs typeface="Times New Roman" panose="02020603050405020304" pitchFamily="18" charset="0"/>
              </a:rPr>
              <a:t>CHOOSE IMAGE</a:t>
            </a:r>
          </a:p>
        </p:txBody>
      </p:sp>
      <p:pic>
        <p:nvPicPr>
          <p:cNvPr id="4" name="Content Placeholder 3" descr="Graphical user interface, application, Teams">
            <a:extLst>
              <a:ext uri="{FF2B5EF4-FFF2-40B4-BE49-F238E27FC236}">
                <a16:creationId xmlns:a16="http://schemas.microsoft.com/office/drawing/2014/main" id="{9B2EACE6-67EE-50E5-AE5D-555253FBA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750" y="1826882"/>
            <a:ext cx="6473456" cy="3608718"/>
          </a:xfrm>
          <a:prstGeom prst="rect">
            <a:avLst/>
          </a:prstGeom>
          <a:effectLst>
            <a:glow rad="101600">
              <a:schemeClr val="accent5">
                <a:satMod val="175000"/>
                <a:alpha val="40000"/>
              </a:schemeClr>
            </a:glow>
          </a:effectLst>
        </p:spPr>
      </p:pic>
      <p:sp>
        <p:nvSpPr>
          <p:cNvPr id="6" name="Rectangle 5">
            <a:extLst>
              <a:ext uri="{FF2B5EF4-FFF2-40B4-BE49-F238E27FC236}">
                <a16:creationId xmlns:a16="http://schemas.microsoft.com/office/drawing/2014/main" id="{4BDF7294-9CE9-8573-8AE7-6FD6E28B1F98}"/>
              </a:ext>
            </a:extLst>
          </p:cNvPr>
          <p:cNvSpPr/>
          <p:nvPr/>
        </p:nvSpPr>
        <p:spPr>
          <a:xfrm>
            <a:off x="8192278" y="2649895"/>
            <a:ext cx="914400" cy="307909"/>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69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FF93D84-885E-AAC5-611E-AC5CA1466A20}"/>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a:p>
            <a:r>
              <a:rPr lang="en-IN" sz="2800" dirty="0">
                <a:solidFill>
                  <a:schemeClr val="bg1"/>
                </a:solidFill>
                <a:latin typeface="Times New Roman" panose="02020603050405020304" pitchFamily="18" charset="0"/>
                <a:cs typeface="Times New Roman" panose="02020603050405020304" pitchFamily="18" charset="0"/>
              </a:rPr>
              <a:t>Choose Image (Trash/Waste)</a:t>
            </a:r>
            <a:r>
              <a:rPr lang="en-IN" sz="1800" dirty="0">
                <a:latin typeface="Times New Roman" panose="02020603050405020304" pitchFamily="18" charset="0"/>
                <a:cs typeface="Times New Roman" panose="02020603050405020304" pitchFamily="18" charset="0"/>
              </a:rPr>
              <a:t>)</a:t>
            </a:r>
            <a:endParaRPr lang="en-US" dirty="0">
              <a:solidFill>
                <a:schemeClr val="bg1"/>
              </a:solidFill>
            </a:endParaRPr>
          </a:p>
        </p:txBody>
      </p:sp>
      <p:pic>
        <p:nvPicPr>
          <p:cNvPr id="2" name="Picture 1" descr="A picture containing text, monitor, computer, indoor&#10;&#10;Description automatically generated">
            <a:extLst>
              <a:ext uri="{FF2B5EF4-FFF2-40B4-BE49-F238E27FC236}">
                <a16:creationId xmlns:a16="http://schemas.microsoft.com/office/drawing/2014/main" id="{A090327F-4796-62D7-E4A4-824957C88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807" y="1530199"/>
            <a:ext cx="6446313" cy="3769590"/>
          </a:xfrm>
          <a:prstGeom prst="rect">
            <a:avLst/>
          </a:prstGeom>
          <a:ln>
            <a:solidFill>
              <a:schemeClr val="accent5"/>
            </a:solidFill>
          </a:ln>
          <a:effectLst>
            <a:glow rad="63500">
              <a:schemeClr val="accent5">
                <a:satMod val="175000"/>
                <a:alpha val="40000"/>
              </a:schemeClr>
            </a:glow>
          </a:effectLst>
        </p:spPr>
      </p:pic>
    </p:spTree>
    <p:extLst>
      <p:ext uri="{BB962C8B-B14F-4D97-AF65-F5344CB8AC3E}">
        <p14:creationId xmlns:p14="http://schemas.microsoft.com/office/powerpoint/2010/main" val="56375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FF93D84-885E-AAC5-611E-AC5CA1466A20}"/>
              </a:ext>
            </a:extLst>
          </p:cNvPr>
          <p:cNvSpPr>
            <a:spLocks noGrp="1"/>
          </p:cNvSpPr>
          <p:nvPr>
            <p:ph idx="1"/>
          </p:nvPr>
        </p:nvSpPr>
        <p:spPr>
          <a:xfrm>
            <a:off x="673754" y="2160590"/>
            <a:ext cx="3973943" cy="3440110"/>
          </a:xfrm>
        </p:spPr>
        <p:txBody>
          <a:bodyPr>
            <a:normAutofit/>
          </a:bodyPr>
          <a:lstStyle/>
          <a:p>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Machine Predicted</a:t>
            </a:r>
            <a:br>
              <a:rPr lang="en-IN" sz="2800" dirty="0">
                <a:solidFill>
                  <a:schemeClr val="bg1"/>
                </a:solidFill>
                <a:latin typeface="Times New Roman" panose="02020603050405020304" pitchFamily="18" charset="0"/>
                <a:cs typeface="Times New Roman" panose="02020603050405020304" pitchFamily="18" charset="0"/>
              </a:rPr>
            </a:br>
            <a:r>
              <a:rPr lang="en-IN" sz="2800" dirty="0">
                <a:solidFill>
                  <a:schemeClr val="bg1"/>
                </a:solidFill>
                <a:latin typeface="Times New Roman" panose="02020603050405020304" pitchFamily="18" charset="0"/>
                <a:cs typeface="Times New Roman" panose="02020603050405020304" pitchFamily="18" charset="0"/>
              </a:rPr>
              <a:t>		Output</a:t>
            </a:r>
            <a:endParaRPr lang="en-US" sz="2800" dirty="0">
              <a:solidFill>
                <a:schemeClr val="bg1"/>
              </a:solidFill>
            </a:endParaRPr>
          </a:p>
        </p:txBody>
      </p:sp>
      <p:pic>
        <p:nvPicPr>
          <p:cNvPr id="3" name="Picture 2" descr="Graphical user interface, website&#10;&#10;Description automatically generated">
            <a:extLst>
              <a:ext uri="{FF2B5EF4-FFF2-40B4-BE49-F238E27FC236}">
                <a16:creationId xmlns:a16="http://schemas.microsoft.com/office/drawing/2014/main" id="{35211AFC-FE95-3BF3-B63C-320DD220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476829"/>
            <a:ext cx="6484137" cy="3676197"/>
          </a:xfrm>
          <a:prstGeom prst="rect">
            <a:avLst/>
          </a:prstGeom>
          <a:ln/>
          <a:effectLst>
            <a:glow rad="63500">
              <a:schemeClr val="accent5">
                <a:satMod val="175000"/>
                <a:alpha val="40000"/>
              </a:schemeClr>
            </a:glow>
            <a:outerShdw blurRad="38100" dist="25400" dir="5400000" rotWithShape="0">
              <a:srgbClr val="000000">
                <a:alpha val="35000"/>
              </a:srgbClr>
            </a:outerShdw>
          </a:effectLst>
        </p:spPr>
        <p:style>
          <a:lnRef idx="1">
            <a:schemeClr val="accent5"/>
          </a:lnRef>
          <a:fillRef idx="3">
            <a:schemeClr val="accent5"/>
          </a:fillRef>
          <a:effectRef idx="2">
            <a:schemeClr val="accent5"/>
          </a:effectRef>
          <a:fontRef idx="minor">
            <a:schemeClr val="lt1"/>
          </a:fontRef>
        </p:style>
      </p:pic>
      <p:sp>
        <p:nvSpPr>
          <p:cNvPr id="5" name="Rectangle 4">
            <a:extLst>
              <a:ext uri="{FF2B5EF4-FFF2-40B4-BE49-F238E27FC236}">
                <a16:creationId xmlns:a16="http://schemas.microsoft.com/office/drawing/2014/main" id="{58262F1C-8FBB-AD2B-D00F-12F39DC6A656}"/>
              </a:ext>
            </a:extLst>
          </p:cNvPr>
          <p:cNvSpPr/>
          <p:nvPr/>
        </p:nvSpPr>
        <p:spPr>
          <a:xfrm>
            <a:off x="7604449" y="4013200"/>
            <a:ext cx="2239347" cy="14825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71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7B93-ABED-B023-A210-10BB2A2CD022}"/>
              </a:ext>
            </a:extLst>
          </p:cNvPr>
          <p:cNvSpPr>
            <a:spLocks noGrp="1"/>
          </p:cNvSpPr>
          <p:nvPr>
            <p:ph type="title"/>
          </p:nvPr>
        </p:nvSpPr>
        <p:spPr>
          <a:xfrm>
            <a:off x="646111" y="452718"/>
            <a:ext cx="9404723" cy="569258"/>
          </a:xfrm>
        </p:spPr>
        <p:txBody>
          <a:bodyPr/>
          <a:lstStyle/>
          <a:p>
            <a:r>
              <a:rPr lang="en-IN" sz="24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36E15B0-5747-9783-1058-398564A443CB}"/>
              </a:ext>
            </a:extLst>
          </p:cNvPr>
          <p:cNvSpPr>
            <a:spLocks noGrp="1"/>
          </p:cNvSpPr>
          <p:nvPr>
            <p:ph idx="1"/>
          </p:nvPr>
        </p:nvSpPr>
        <p:spPr>
          <a:xfrm>
            <a:off x="861265" y="1331259"/>
            <a:ext cx="8946541" cy="4195481"/>
          </a:xfrm>
        </p:spPr>
        <p:txBody>
          <a:bodyPr>
            <a:normAutofit fontScale="62500" lnSpcReduction="20000"/>
          </a:bodyPr>
          <a:lstStyle/>
          <a:p>
            <a:pPr marL="0" indent="0" algn="just">
              <a:lnSpc>
                <a:spcPct val="150000"/>
              </a:lnSpc>
              <a:buNone/>
            </a:pPr>
            <a:r>
              <a:rPr lang="en-US" dirty="0">
                <a:latin typeface="Arial" panose="020B0604020202020204" pitchFamily="34" charset="0"/>
                <a:cs typeface="Arial" panose="020B0604020202020204" pitchFamily="34" charset="0"/>
              </a:rPr>
              <a:t>By using the model that we developed in this project we can classify the garbage based on its attributes and parameters and make the process of classification more efficient and robust. </a:t>
            </a:r>
          </a:p>
          <a:p>
            <a:pPr marL="0" indent="0" algn="just">
              <a:lnSpc>
                <a:spcPct val="150000"/>
              </a:lnSpc>
              <a:buNone/>
            </a:pPr>
            <a:r>
              <a:rPr lang="en-US" dirty="0">
                <a:latin typeface="Arial" panose="020B0604020202020204" pitchFamily="34" charset="0"/>
                <a:cs typeface="Arial" panose="020B0604020202020204" pitchFamily="34" charset="0"/>
              </a:rPr>
              <a:t>A machine exposed to harmful garbage yards can be used efficiently as it is robust and has nothing to do with the harmful and toxic environment of dump yards. </a:t>
            </a:r>
          </a:p>
          <a:p>
            <a:pPr marL="0" indent="0" algn="just">
              <a:lnSpc>
                <a:spcPct val="150000"/>
              </a:lnSpc>
              <a:buNone/>
            </a:pPr>
            <a:r>
              <a:rPr lang="en-US" dirty="0">
                <a:latin typeface="Arial" panose="020B0604020202020204" pitchFamily="34" charset="0"/>
                <a:cs typeface="Arial" panose="020B0604020202020204" pitchFamily="34" charset="0"/>
              </a:rPr>
              <a:t>Whereas if humans are exposed to a harmful and toxic environment will encounter multiple severe diseases in the long run and the healthy life of a human cannot be retrieved at any cost.</a:t>
            </a:r>
          </a:p>
          <a:p>
            <a:pPr marL="0" indent="0" algn="just">
              <a:lnSpc>
                <a:spcPct val="150000"/>
              </a:lnSpc>
              <a:buNone/>
            </a:pPr>
            <a:r>
              <a:rPr lang="en-US" dirty="0">
                <a:latin typeface="Arial" panose="020B0604020202020204" pitchFamily="34" charset="0"/>
                <a:cs typeface="Arial" panose="020B0604020202020204" pitchFamily="34" charset="0"/>
              </a:rPr>
              <a:t> So we can conclude by saying that “Human life can’t be replaced but a machine can be replaced.”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237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6832-A431-FDD0-93BD-ABA7E86A6159}"/>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PRESENTATION OUTLINE</a:t>
            </a:r>
          </a:p>
        </p:txBody>
      </p:sp>
      <p:sp>
        <p:nvSpPr>
          <p:cNvPr id="3" name="Content Placeholder 2">
            <a:extLst>
              <a:ext uri="{FF2B5EF4-FFF2-40B4-BE49-F238E27FC236}">
                <a16:creationId xmlns:a16="http://schemas.microsoft.com/office/drawing/2014/main" id="{597C7123-A1C0-B506-4EAA-56B5A2085473}"/>
              </a:ext>
            </a:extLst>
          </p:cNvPr>
          <p:cNvSpPr>
            <a:spLocks noGrp="1"/>
          </p:cNvSpPr>
          <p:nvPr>
            <p:ph idx="1"/>
          </p:nvPr>
        </p:nvSpPr>
        <p:spPr/>
        <p:txBody>
          <a:bodyPr>
            <a:normAutofit/>
          </a:bodyPr>
          <a:lstStyle/>
          <a:p>
            <a:r>
              <a:rPr lang="en-IN" sz="2400" dirty="0">
                <a:latin typeface="Arial" panose="020B0604020202020204" pitchFamily="34" charset="0"/>
                <a:cs typeface="Arial" panose="020B0604020202020204" pitchFamily="34" charset="0"/>
              </a:rPr>
              <a:t>Course certificate</a:t>
            </a:r>
          </a:p>
          <a:p>
            <a:r>
              <a:rPr lang="en-IN" sz="2400" dirty="0">
                <a:latin typeface="Arial" panose="020B0604020202020204" pitchFamily="34" charset="0"/>
                <a:cs typeface="Arial" panose="020B0604020202020204" pitchFamily="34" charset="0"/>
              </a:rPr>
              <a:t>Introduction</a:t>
            </a:r>
          </a:p>
          <a:p>
            <a:r>
              <a:rPr lang="en-IN" sz="2400" dirty="0">
                <a:latin typeface="Arial" panose="020B0604020202020204" pitchFamily="34" charset="0"/>
                <a:cs typeface="Arial" panose="020B0604020202020204" pitchFamily="34" charset="0"/>
              </a:rPr>
              <a:t>Objectives</a:t>
            </a:r>
          </a:p>
          <a:p>
            <a:r>
              <a:rPr lang="en-IN" sz="2400" dirty="0">
                <a:latin typeface="Arial" panose="020B0604020202020204" pitchFamily="34" charset="0"/>
                <a:cs typeface="Arial" panose="020B0604020202020204" pitchFamily="34" charset="0"/>
              </a:rPr>
              <a:t>Ideation map</a:t>
            </a:r>
          </a:p>
          <a:p>
            <a:r>
              <a:rPr lang="en-IN" sz="2400" dirty="0">
                <a:latin typeface="Arial" panose="020B0604020202020204" pitchFamily="34" charset="0"/>
                <a:cs typeface="Arial" panose="020B0604020202020204" pitchFamily="34" charset="0"/>
              </a:rPr>
              <a:t>Module Implementation</a:t>
            </a:r>
          </a:p>
          <a:p>
            <a:r>
              <a:rPr lang="en-IN" sz="2400" dirty="0">
                <a:latin typeface="Arial" panose="020B0604020202020204" pitchFamily="34" charset="0"/>
                <a:cs typeface="Arial" panose="020B0604020202020204" pitchFamily="34" charset="0"/>
              </a:rPr>
              <a:t>Application snapshots</a:t>
            </a:r>
          </a:p>
          <a:p>
            <a:r>
              <a:rPr lang="en-IN" sz="2400" dirty="0">
                <a:latin typeface="Arial" panose="020B0604020202020204" pitchFamily="34" charset="0"/>
                <a:cs typeface="Arial" panose="020B0604020202020204" pitchFamily="34" charset="0"/>
              </a:rPr>
              <a:t>Result and discussion</a:t>
            </a:r>
          </a:p>
          <a:p>
            <a:r>
              <a:rPr lang="en-IN" sz="2400" dirty="0">
                <a:latin typeface="Arial" panose="020B0604020202020204" pitchFamily="34" charset="0"/>
                <a:cs typeface="Arial" panose="020B0604020202020204" pitchFamily="34" charset="0"/>
              </a:rPr>
              <a:t>Conclusion and future work </a:t>
            </a:r>
          </a:p>
          <a:p>
            <a:r>
              <a:rPr lang="en-IN" sz="2400" dirty="0">
                <a:latin typeface="Arial" panose="020B0604020202020204" pitchFamily="34" charset="0"/>
                <a:cs typeface="Arial" panose="020B0604020202020204" pitchFamily="34" charset="0"/>
              </a:rPr>
              <a:t>References</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3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5FB0-BC98-BF52-6634-0E5303A35533}"/>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COURSE CERTIFICATE</a:t>
            </a:r>
          </a:p>
        </p:txBody>
      </p:sp>
      <p:sp>
        <p:nvSpPr>
          <p:cNvPr id="3" name="Content Placeholder 2">
            <a:extLst>
              <a:ext uri="{FF2B5EF4-FFF2-40B4-BE49-F238E27FC236}">
                <a16:creationId xmlns:a16="http://schemas.microsoft.com/office/drawing/2014/main" id="{F4556992-94F0-F7B2-5C58-36A6B519CA9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41837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2E86-F139-67B7-1F88-C1E684058C48}"/>
              </a:ext>
            </a:extLst>
          </p:cNvPr>
          <p:cNvSpPr>
            <a:spLocks noGrp="1"/>
          </p:cNvSpPr>
          <p:nvPr>
            <p:ph type="title"/>
          </p:nvPr>
        </p:nvSpPr>
        <p:spPr>
          <a:xfrm>
            <a:off x="3780858" y="228082"/>
            <a:ext cx="4630284" cy="1320800"/>
          </a:xfrm>
        </p:spPr>
        <p:txBody>
          <a:bodyPr>
            <a:normAutofit/>
          </a:bodyPr>
          <a:lstStyle/>
          <a:p>
            <a:r>
              <a:rPr lang="en-IN" sz="20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3CF47755-73E1-7610-9E02-602B0A48BACE}"/>
              </a:ext>
            </a:extLst>
          </p:cNvPr>
          <p:cNvSpPr>
            <a:spLocks noGrp="1"/>
          </p:cNvSpPr>
          <p:nvPr>
            <p:ph idx="1"/>
          </p:nvPr>
        </p:nvSpPr>
        <p:spPr>
          <a:xfrm>
            <a:off x="3387013" y="1548882"/>
            <a:ext cx="6288832" cy="4324530"/>
          </a:xfrm>
        </p:spPr>
        <p:txBody>
          <a:bodyPr>
            <a:normAutofit fontScale="77500" lnSpcReduction="20000"/>
          </a:bodyPr>
          <a:lstStyle/>
          <a:p>
            <a:pPr marL="0" indent="0" algn="just">
              <a:lnSpc>
                <a:spcPct val="90000"/>
              </a:lnSpc>
              <a:buNone/>
            </a:pPr>
            <a:r>
              <a:rPr lang="en-IN" sz="2600" dirty="0">
                <a:latin typeface="Arial" panose="020B0604020202020204" pitchFamily="34" charset="0"/>
                <a:cs typeface="Arial" panose="020B0604020202020204" pitchFamily="34" charset="0"/>
              </a:rPr>
              <a:t>Garbage classification is an important practice in waste management that involves the separation and categorization of waste materials into different categories like organic, hazardous among others. With the help of IBM cloud, it is now possible to transform the way we manage waste by utilizing advanced technologies such as Artificial Intelligence, Big data, and Internet of things(IoT) in the garbage classification process. The approach can help to reduce waste, conserve resources and protect the environment. IBM cloud provides various services including cognitive, blockchain, and analytics that can be integrated into the garbage classification systems to enable efficient and accurate sorting of garbage materials. By deploying such solutions, cities can optimize their waste management processes and reduce environmental damage caused by unsorted waste. </a:t>
            </a:r>
          </a:p>
          <a:p>
            <a:pPr marL="0" indent="0" algn="just">
              <a:lnSpc>
                <a:spcPct val="90000"/>
              </a:lnSpc>
              <a:buNone/>
            </a:pPr>
            <a:endParaRPr lang="en-IN" sz="1400" dirty="0"/>
          </a:p>
        </p:txBody>
      </p:sp>
      <p:pic>
        <p:nvPicPr>
          <p:cNvPr id="5" name="Picture 4" descr="Throwing empty plastic bottle into the rubbish">
            <a:extLst>
              <a:ext uri="{FF2B5EF4-FFF2-40B4-BE49-F238E27FC236}">
                <a16:creationId xmlns:a16="http://schemas.microsoft.com/office/drawing/2014/main" id="{17CD7455-E51B-9A22-16AE-2F6619049ECA}"/>
              </a:ext>
            </a:extLst>
          </p:cNvPr>
          <p:cNvPicPr>
            <a:picLocks noChangeAspect="1"/>
          </p:cNvPicPr>
          <p:nvPr/>
        </p:nvPicPr>
        <p:blipFill rotWithShape="1">
          <a:blip r:embed="rId2"/>
          <a:srcRect l="18840" r="28649" b="-2"/>
          <a:stretch/>
        </p:blipFill>
        <p:spPr>
          <a:xfrm>
            <a:off x="21" y="-1"/>
            <a:ext cx="3386992"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6053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E55-CFC1-91F9-011E-EFC47727E007}"/>
              </a:ext>
            </a:extLst>
          </p:cNvPr>
          <p:cNvSpPr>
            <a:spLocks noGrp="1"/>
          </p:cNvSpPr>
          <p:nvPr>
            <p:ph type="title"/>
          </p:nvPr>
        </p:nvSpPr>
        <p:spPr>
          <a:xfrm>
            <a:off x="2849562" y="609600"/>
            <a:ext cx="6424440" cy="1320800"/>
          </a:xfrm>
        </p:spPr>
        <p:txBody>
          <a:bodyPr>
            <a:normAutofit/>
          </a:bodyPr>
          <a:lstStyle/>
          <a:p>
            <a:r>
              <a:rPr lang="en-IN" sz="2400" b="1"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8E0F2358-F2CD-E7FC-702D-5FB350C82EF9}"/>
              </a:ext>
            </a:extLst>
          </p:cNvPr>
          <p:cNvSpPr>
            <a:spLocks noGrp="1"/>
          </p:cNvSpPr>
          <p:nvPr>
            <p:ph idx="1"/>
          </p:nvPr>
        </p:nvSpPr>
        <p:spPr>
          <a:xfrm>
            <a:off x="2849562" y="2160589"/>
            <a:ext cx="6424440" cy="3880773"/>
          </a:xfrm>
        </p:spPr>
        <p:txBody>
          <a:bodyPr>
            <a:normAutofit/>
          </a:bodyPr>
          <a:lstStyle/>
          <a:p>
            <a:r>
              <a:rPr lang="en-IN" sz="1900" dirty="0">
                <a:latin typeface="Arial" panose="020B0604020202020204" pitchFamily="34" charset="0"/>
                <a:cs typeface="Arial" panose="020B0604020202020204" pitchFamily="34" charset="0"/>
              </a:rPr>
              <a:t>Know fundamental concepts and techniques of Artificial Neural Networks and Convolutional neural networks.</a:t>
            </a:r>
          </a:p>
          <a:p>
            <a:r>
              <a:rPr lang="en-IN" sz="1900" dirty="0">
                <a:latin typeface="Arial" panose="020B0604020202020204" pitchFamily="34" charset="0"/>
                <a:cs typeface="Arial" panose="020B0604020202020204" pitchFamily="34" charset="0"/>
              </a:rPr>
              <a:t>Gain a broad understanding of image data</a:t>
            </a:r>
          </a:p>
          <a:p>
            <a:r>
              <a:rPr lang="en-IN" sz="1900" dirty="0">
                <a:latin typeface="Arial" panose="020B0604020202020204" pitchFamily="34" charset="0"/>
                <a:cs typeface="Arial" panose="020B0604020202020204" pitchFamily="34" charset="0"/>
              </a:rPr>
              <a:t>Work with sequential type of modelling.</a:t>
            </a:r>
          </a:p>
          <a:p>
            <a:r>
              <a:rPr lang="en-IN" sz="1900" dirty="0">
                <a:latin typeface="Arial" panose="020B0604020202020204" pitchFamily="34" charset="0"/>
                <a:cs typeface="Arial" panose="020B0604020202020204" pitchFamily="34" charset="0"/>
              </a:rPr>
              <a:t>Work with </a:t>
            </a:r>
            <a:r>
              <a:rPr lang="en-IN" sz="1900" dirty="0" err="1">
                <a:latin typeface="Arial" panose="020B0604020202020204" pitchFamily="34" charset="0"/>
                <a:cs typeface="Arial" panose="020B0604020202020204" pitchFamily="34" charset="0"/>
              </a:rPr>
              <a:t>Keras</a:t>
            </a:r>
            <a:r>
              <a:rPr lang="en-IN" sz="1900" dirty="0">
                <a:latin typeface="Arial" panose="020B0604020202020204" pitchFamily="34" charset="0"/>
                <a:cs typeface="Arial" panose="020B0604020202020204" pitchFamily="34" charset="0"/>
              </a:rPr>
              <a:t> capabilities </a:t>
            </a:r>
          </a:p>
          <a:p>
            <a:r>
              <a:rPr lang="en-IN" sz="1900" dirty="0">
                <a:latin typeface="Arial" panose="020B0604020202020204" pitchFamily="34" charset="0"/>
                <a:cs typeface="Arial" panose="020B0604020202020204" pitchFamily="34" charset="0"/>
              </a:rPr>
              <a:t>Work with image processing techniques</a:t>
            </a:r>
          </a:p>
          <a:p>
            <a:r>
              <a:rPr lang="en-IN" sz="1900" dirty="0">
                <a:latin typeface="Arial" panose="020B0604020202020204" pitchFamily="34" charset="0"/>
                <a:cs typeface="Arial" panose="020B0604020202020204" pitchFamily="34" charset="0"/>
              </a:rPr>
              <a:t>Know how to build a web application using the Flask framework</a:t>
            </a:r>
            <a:r>
              <a:rPr lang="en-IN" dirty="0">
                <a:latin typeface="Arial" panose="020B0604020202020204" pitchFamily="34" charset="0"/>
                <a:cs typeface="Arial" panose="020B0604020202020204" pitchFamily="34" charset="0"/>
              </a:rPr>
              <a:t>.</a:t>
            </a:r>
          </a:p>
        </p:txBody>
      </p:sp>
      <p:pic>
        <p:nvPicPr>
          <p:cNvPr id="11" name="Picture 4" descr="Abstract background of glass spheres connected">
            <a:extLst>
              <a:ext uri="{FF2B5EF4-FFF2-40B4-BE49-F238E27FC236}">
                <a16:creationId xmlns:a16="http://schemas.microsoft.com/office/drawing/2014/main" id="{4DAFCA7B-5C16-EA52-1527-BB4A65255410}"/>
              </a:ext>
            </a:extLst>
          </p:cNvPr>
          <p:cNvPicPr>
            <a:picLocks noChangeAspect="1"/>
          </p:cNvPicPr>
          <p:nvPr/>
        </p:nvPicPr>
        <p:blipFill rotWithShape="1">
          <a:blip r:embed="rId2"/>
          <a:srcRect l="54864" r="2274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240516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9307-DC4B-0D1A-F3BB-9C7A3A6F1368}"/>
              </a:ext>
            </a:extLst>
          </p:cNvPr>
          <p:cNvSpPr>
            <a:spLocks noGrp="1"/>
          </p:cNvSpPr>
          <p:nvPr>
            <p:ph type="title"/>
          </p:nvPr>
        </p:nvSpPr>
        <p:spPr/>
        <p:txBody>
          <a:bodyPr>
            <a:normAutofit/>
          </a:bodyPr>
          <a:lstStyle/>
          <a:p>
            <a:r>
              <a:rPr lang="en-IN" sz="2800" b="1" dirty="0">
                <a:latin typeface="Arial" panose="020B0604020202020204" pitchFamily="34" charset="0"/>
                <a:cs typeface="Arial" panose="020B0604020202020204" pitchFamily="34" charset="0"/>
              </a:rPr>
              <a:t>IDEATION MAP</a:t>
            </a:r>
          </a:p>
        </p:txBody>
      </p:sp>
      <p:pic>
        <p:nvPicPr>
          <p:cNvPr id="13" name="Content Placeholder 12">
            <a:extLst>
              <a:ext uri="{FF2B5EF4-FFF2-40B4-BE49-F238E27FC236}">
                <a16:creationId xmlns:a16="http://schemas.microsoft.com/office/drawing/2014/main" id="{369E230C-C9EC-C8DD-A087-103856B5CC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51" t="23251" r="16351" b="17723"/>
          <a:stretch/>
        </p:blipFill>
        <p:spPr>
          <a:xfrm>
            <a:off x="847725" y="1690688"/>
            <a:ext cx="8058150" cy="3563469"/>
          </a:xfrm>
        </p:spPr>
      </p:pic>
    </p:spTree>
    <p:extLst>
      <p:ext uri="{BB962C8B-B14F-4D97-AF65-F5344CB8AC3E}">
        <p14:creationId xmlns:p14="http://schemas.microsoft.com/office/powerpoint/2010/main" val="282766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FCBC-5264-C799-29CC-DAF23E8CD2B2}"/>
              </a:ext>
            </a:extLst>
          </p:cNvPr>
          <p:cNvSpPr>
            <a:spLocks noGrp="1"/>
          </p:cNvSpPr>
          <p:nvPr>
            <p:ph type="title"/>
          </p:nvPr>
        </p:nvSpPr>
        <p:spPr>
          <a:xfrm>
            <a:off x="475862" y="653758"/>
            <a:ext cx="10515600" cy="577267"/>
          </a:xfrm>
        </p:spPr>
        <p:txBody>
          <a:bodyPr anchor="t">
            <a:normAutofit/>
          </a:bodyPr>
          <a:lstStyle/>
          <a:p>
            <a:r>
              <a:rPr lang="en-IN" sz="2400" b="1" dirty="0">
                <a:latin typeface="Arial" panose="020B0604020202020204" pitchFamily="34" charset="0"/>
                <a:cs typeface="Arial" panose="020B0604020202020204" pitchFamily="34" charset="0"/>
              </a:rPr>
              <a:t>EXISTING PROBLEM</a:t>
            </a:r>
          </a:p>
        </p:txBody>
      </p:sp>
      <p:sp>
        <p:nvSpPr>
          <p:cNvPr id="3" name="Content Placeholder 2">
            <a:extLst>
              <a:ext uri="{FF2B5EF4-FFF2-40B4-BE49-F238E27FC236}">
                <a16:creationId xmlns:a16="http://schemas.microsoft.com/office/drawing/2014/main" id="{176A1DB8-DEAF-D153-7C7A-2BF29F9EF458}"/>
              </a:ext>
            </a:extLst>
          </p:cNvPr>
          <p:cNvSpPr>
            <a:spLocks noGrp="1"/>
          </p:cNvSpPr>
          <p:nvPr>
            <p:ph idx="1"/>
          </p:nvPr>
        </p:nvSpPr>
        <p:spPr>
          <a:xfrm>
            <a:off x="475862" y="1706040"/>
            <a:ext cx="8686800" cy="4245427"/>
          </a:xfrm>
        </p:spPr>
        <p:txBody>
          <a:bodyPr>
            <a:normAutofit/>
          </a:bodyPr>
          <a:lstStyle/>
          <a:p>
            <a:pPr marL="0" indent="0" algn="just">
              <a:lnSpc>
                <a:spcPct val="90000"/>
              </a:lnSpc>
              <a:buNone/>
            </a:pPr>
            <a:r>
              <a:rPr lang="en-IN" sz="1800" dirty="0">
                <a:latin typeface="Arial" panose="020B0604020202020204" pitchFamily="34" charset="0"/>
                <a:cs typeface="Arial" panose="020B0604020202020204" pitchFamily="34" charset="0"/>
              </a:rPr>
              <a:t>Municipal solid waste (MSW) is hazardous to human health and the environment if not handled throughout all management processes, beginning with collection, separation, transfer, treatment, disposal or recycling and reuse. The World Health Organization(WHO) has raised awareness of the dangers of improper solid waste disposal in terms of </a:t>
            </a:r>
            <a:r>
              <a:rPr lang="en-US" sz="1800" dirty="0">
                <a:latin typeface="Arial" panose="020B0604020202020204" pitchFamily="34" charset="0"/>
                <a:cs typeface="Arial" panose="020B0604020202020204" pitchFamily="34" charset="0"/>
              </a:rPr>
              <a:t>improper solid waste disposal in terms of soil, water, and air pollution, as well as the health consequences for the people living in the surrounding areas. Inadequate waste management is one of the causes of the rise of infectious diseases. Most viruses, bacteria, and parasites that cause illness are found in blood, bodily fluids, and bodily secretions, which are components of bio-medical waste. This spreads through several human contacts, each of whom is a possible "receiver" of the illness. The Human Immunodeficiency Virus (HIV) and hepatitis viruses are at the forefront of a long list of illnesses and disorders that have been linked to biomedical waste. Other prevalent diseases spread owing to poor waste management </a:t>
            </a:r>
            <a:r>
              <a:rPr lang="en-US" sz="2000" dirty="0">
                <a:latin typeface="Arial" panose="020B0604020202020204" pitchFamily="34" charset="0"/>
                <a:cs typeface="Arial" panose="020B0604020202020204" pitchFamily="34" charset="0"/>
              </a:rPr>
              <a:t>include pneumonia, diarrhea, tetanus, whooping cough, and others.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20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594-E485-5485-7C67-889FB1965003}"/>
              </a:ext>
            </a:extLst>
          </p:cNvPr>
          <p:cNvSpPr>
            <a:spLocks noGrp="1"/>
          </p:cNvSpPr>
          <p:nvPr>
            <p:ph type="title"/>
          </p:nvPr>
        </p:nvSpPr>
        <p:spPr>
          <a:xfrm>
            <a:off x="614082" y="754073"/>
            <a:ext cx="10515600" cy="585134"/>
          </a:xfrm>
        </p:spPr>
        <p:txBody>
          <a:bodyPr anchor="t">
            <a:normAutofit/>
          </a:bodyPr>
          <a:lstStyle/>
          <a:p>
            <a:r>
              <a:rPr lang="en-IN" sz="2400" b="1" dirty="0">
                <a:latin typeface="Arial" panose="020B0604020202020204" pitchFamily="34" charset="0"/>
                <a:cs typeface="Arial" panose="020B0604020202020204" pitchFamily="34" charset="0"/>
              </a:rPr>
              <a:t>EXISTING SOLUTIONS FOR THE PROBLEM</a:t>
            </a:r>
          </a:p>
        </p:txBody>
      </p:sp>
      <p:sp>
        <p:nvSpPr>
          <p:cNvPr id="3" name="Content Placeholder 2">
            <a:extLst>
              <a:ext uri="{FF2B5EF4-FFF2-40B4-BE49-F238E27FC236}">
                <a16:creationId xmlns:a16="http://schemas.microsoft.com/office/drawing/2014/main" id="{6F07DC08-8A6F-4B32-D883-684536EB628B}"/>
              </a:ext>
            </a:extLst>
          </p:cNvPr>
          <p:cNvSpPr>
            <a:spLocks noGrp="1"/>
          </p:cNvSpPr>
          <p:nvPr>
            <p:ph idx="1"/>
          </p:nvPr>
        </p:nvSpPr>
        <p:spPr>
          <a:xfrm>
            <a:off x="4063160" y="2160589"/>
            <a:ext cx="5207839" cy="3880773"/>
          </a:xfrm>
        </p:spPr>
        <p:txBody>
          <a:bodyPr>
            <a:noAutofit/>
          </a:bodyPr>
          <a:lstStyle/>
          <a:p>
            <a:pPr marL="0" indent="0" algn="just">
              <a:lnSpc>
                <a:spcPct val="90000"/>
              </a:lnSpc>
              <a:buNone/>
            </a:pPr>
            <a:r>
              <a:rPr lang="en-US" sz="1750" dirty="0">
                <a:latin typeface="Arial" panose="020B0604020202020204" pitchFamily="34" charset="0"/>
                <a:cs typeface="Arial" panose="020B0604020202020204" pitchFamily="34" charset="0"/>
              </a:rPr>
              <a:t>When we speak about the existing solutions workers in garbage dumping areas are just facilitated with a Mask, Jacket ( Few areas), and, a pair of Gloves which is protecting the worker to some extend but anyhow it cannot be assured that human is fully protected and shielded. The present way of separating waste/garbage is the hand-picking method, whereby someone is employed to separate out the different objects/materials. The person, who separates waste, is prone to diseases due to the harmful substances in the garbage. With this in mind, it motivated to develop an automated system that can sort waste. Offering good salaries and few precautionary tools never brings a healthy life back and to solve this human must be replaced with a Intelligent machine.</a:t>
            </a:r>
            <a:endParaRPr lang="en-IN" sz="1750" dirty="0">
              <a:latin typeface="Arial" panose="020B0604020202020204" pitchFamily="34" charset="0"/>
              <a:cs typeface="Arial" panose="020B0604020202020204" pitchFamily="34" charset="0"/>
            </a:endParaRPr>
          </a:p>
        </p:txBody>
      </p:sp>
      <p:pic>
        <p:nvPicPr>
          <p:cNvPr id="4" name="Picture 2" descr="Solid Waste Management | CMI">
            <a:extLst>
              <a:ext uri="{FF2B5EF4-FFF2-40B4-BE49-F238E27FC236}">
                <a16:creationId xmlns:a16="http://schemas.microsoft.com/office/drawing/2014/main" id="{F9FA2887-1CE4-99B1-7F9D-8764AD2AA4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1" r="35482"/>
          <a:stretch/>
        </p:blipFill>
        <p:spPr bwMode="auto">
          <a:xfrm>
            <a:off x="677334" y="2159331"/>
            <a:ext cx="3144597" cy="388236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3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282C-C864-B0C5-70F7-961770AD32F0}"/>
              </a:ext>
            </a:extLst>
          </p:cNvPr>
          <p:cNvSpPr>
            <a:spLocks noGrp="1"/>
          </p:cNvSpPr>
          <p:nvPr>
            <p:ph type="title"/>
          </p:nvPr>
        </p:nvSpPr>
        <p:spPr>
          <a:xfrm>
            <a:off x="721659" y="816638"/>
            <a:ext cx="10515600" cy="629957"/>
          </a:xfrm>
        </p:spPr>
        <p:txBody>
          <a:bodyPr anchor="t">
            <a:normAutofit/>
          </a:bodyPr>
          <a:lstStyle/>
          <a:p>
            <a:r>
              <a:rPr lang="en-IN" sz="2400" b="1" dirty="0">
                <a:latin typeface="Arial" panose="020B0604020202020204" pitchFamily="34" charset="0"/>
                <a:cs typeface="Arial" panose="020B0604020202020204" pitchFamily="34" charset="0"/>
              </a:rPr>
              <a:t>OUR PROPOSED SOLUTION</a:t>
            </a:r>
          </a:p>
        </p:txBody>
      </p:sp>
      <p:sp>
        <p:nvSpPr>
          <p:cNvPr id="3" name="Content Placeholder 2">
            <a:extLst>
              <a:ext uri="{FF2B5EF4-FFF2-40B4-BE49-F238E27FC236}">
                <a16:creationId xmlns:a16="http://schemas.microsoft.com/office/drawing/2014/main" id="{858D69BA-2134-EBF1-A3B2-4572DFD82570}"/>
              </a:ext>
            </a:extLst>
          </p:cNvPr>
          <p:cNvSpPr>
            <a:spLocks noGrp="1"/>
          </p:cNvSpPr>
          <p:nvPr>
            <p:ph idx="1"/>
          </p:nvPr>
        </p:nvSpPr>
        <p:spPr>
          <a:xfrm>
            <a:off x="4352925" y="1800225"/>
            <a:ext cx="4990299" cy="4241137"/>
          </a:xfrm>
        </p:spPr>
        <p:txBody>
          <a:bodyPr>
            <a:noAutofit/>
          </a:bodyPr>
          <a:lstStyle/>
          <a:p>
            <a:pPr marL="0" indent="0" algn="just">
              <a:lnSpc>
                <a:spcPct val="90000"/>
              </a:lnSpc>
              <a:buNone/>
            </a:pPr>
            <a:r>
              <a:rPr lang="en-US" sz="1600" dirty="0">
                <a:latin typeface="Arial" panose="020B0604020202020204" pitchFamily="34" charset="0"/>
                <a:cs typeface="Arial" panose="020B0604020202020204" pitchFamily="34" charset="0"/>
              </a:rPr>
              <a:t>Aim is to design a intelligent human like machine which is capable of classifying garbage based on its previous training given by using multiple images of distinct garbage materials. The present way of separating waste/garbage is the hand-picking method, whereby someone is employed to separate out the different objects/materials. The person, who separates waste, is prone to diseases due to the harmful substances in the garbage. With this in mind, it motivated to develop an automated system that can sort waste. and this system can take short time to sort the waste, and it will be more accurate in sorting than the manual way. With the system in place, the beneficial separated waste can still be recycled and converted to energy and fuel for the growth of the economy. The system that is developed for the separation of the accumulated waste is based on the combination of Convolutional Neural Networks.</a:t>
            </a:r>
            <a:endParaRPr lang="en-IN" sz="1600" dirty="0">
              <a:latin typeface="Arial" panose="020B0604020202020204" pitchFamily="34" charset="0"/>
              <a:cs typeface="Arial" panose="020B0604020202020204" pitchFamily="34" charset="0"/>
            </a:endParaRPr>
          </a:p>
        </p:txBody>
      </p:sp>
      <p:pic>
        <p:nvPicPr>
          <p:cNvPr id="5" name="Picture 4" descr="Segmentation and Classification Mechanism.">
            <a:extLst>
              <a:ext uri="{FF2B5EF4-FFF2-40B4-BE49-F238E27FC236}">
                <a16:creationId xmlns:a16="http://schemas.microsoft.com/office/drawing/2014/main" id="{CFC60E79-CB8F-436A-4432-BAF15A951A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298" y="1930400"/>
            <a:ext cx="4162405" cy="288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306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1088</TotalTime>
  <Words>1189</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Project supervisor: Dr . Veena K Name of the student: VUNDAMATLA PRASANTHI Register no: 40731128</vt:lpstr>
      <vt:lpstr>PRESENTATION OUTLINE</vt:lpstr>
      <vt:lpstr>COURSE CERTIFICATE</vt:lpstr>
      <vt:lpstr>INTRODUCTION</vt:lpstr>
      <vt:lpstr>OBJECTIVES</vt:lpstr>
      <vt:lpstr>IDEATION MAP</vt:lpstr>
      <vt:lpstr>EXISTING PROBLEM</vt:lpstr>
      <vt:lpstr>EXISTING SOLUTIONS FOR THE PROBLEM</vt:lpstr>
      <vt:lpstr>OUR PROPOSED SOLUTION</vt:lpstr>
      <vt:lpstr>PROJECT FLOW</vt:lpstr>
      <vt:lpstr> EXPERIMENTAL INVESTIGATIONS</vt:lpstr>
      <vt:lpstr>PowerPoint Presentation</vt:lpstr>
      <vt:lpstr> APPLICATIONS </vt:lpstr>
      <vt:lpstr>RESULT</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supervisor: Name of the student: Register no:</dc:title>
  <dc:creator>Nandana Viswanath</dc:creator>
  <cp:lastModifiedBy>prasanthi vundamatla</cp:lastModifiedBy>
  <cp:revision>9</cp:revision>
  <dcterms:created xsi:type="dcterms:W3CDTF">2023-04-13T17:01:27Z</dcterms:created>
  <dcterms:modified xsi:type="dcterms:W3CDTF">2023-04-25T18:12:01Z</dcterms:modified>
</cp:coreProperties>
</file>