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4"/>
  </p:sldMasterIdLst>
  <p:sldIdLst>
    <p:sldId id="256" r:id="rId5"/>
    <p:sldId id="257" r:id="rId6"/>
    <p:sldId id="273" r:id="rId7"/>
    <p:sldId id="271" r:id="rId8"/>
    <p:sldId id="272" r:id="rId9"/>
    <p:sldId id="259" r:id="rId10"/>
    <p:sldId id="262" r:id="rId11"/>
    <p:sldId id="264" r:id="rId12"/>
    <p:sldId id="275" r:id="rId13"/>
    <p:sldId id="276" r:id="rId14"/>
    <p:sldId id="277" r:id="rId15"/>
    <p:sldId id="278" r:id="rId16"/>
    <p:sldId id="279" r:id="rId17"/>
    <p:sldId id="267" r:id="rId18"/>
    <p:sldId id="268" r:id="rId19"/>
    <p:sldId id="266" r:id="rId20"/>
    <p:sldId id="258" r:id="rId21"/>
    <p:sldId id="260"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E2132-E90D-382D-31F9-8247D80F4003}" v="140" dt="2021-07-27T16:12:50.463"/>
    <p1510:client id="{4A58D8D5-DF35-B41F-D6F6-E90812FBA47F}" v="154" dt="2021-07-27T15:08:08.448"/>
    <p1510:client id="{58306A7F-CA07-5484-4E34-CC31235113D6}" v="270" dt="2021-07-27T15:25:26.052"/>
    <p1510:client id="{68743BDF-BC7D-FECC-9B1E-82251667D656}" v="21" dt="2021-07-27T15:40:20.886"/>
    <p1510:client id="{7498C7E1-2E60-BB36-E74F-1603132F04F2}" v="231" dt="2021-07-27T15:19:44.159"/>
    <p1510:client id="{8232DD8E-D225-0BF7-E0D5-D16A2585BD1B}" v="324" dt="2021-07-27T16:03:58.8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12.png"/><Relationship Id="rId6" Type="http://schemas.openxmlformats.org/officeDocument/2006/relationships/image" Target="../media/image14.svg"/><Relationship Id="rId5" Type="http://schemas.openxmlformats.org/officeDocument/2006/relationships/image" Target="../media/image14.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12.png"/><Relationship Id="rId6" Type="http://schemas.openxmlformats.org/officeDocument/2006/relationships/image" Target="../media/image14.svg"/><Relationship Id="rId5" Type="http://schemas.openxmlformats.org/officeDocument/2006/relationships/image" Target="../media/image14.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99739D-CA81-4FF5-8A84-A10621F4546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3BD35E1-01F4-49B3-ADC8-CC74892B9EFF}">
      <dgm:prSet/>
      <dgm:spPr/>
      <dgm:t>
        <a:bodyPr/>
        <a:lstStyle/>
        <a:p>
          <a:r>
            <a:rPr lang="en-US" b="1" dirty="0">
              <a:solidFill>
                <a:srgbClr val="FFFFFF"/>
              </a:solidFill>
            </a:rPr>
            <a:t>Clinical interpretations of model parameters are difficult.</a:t>
          </a:r>
          <a:endParaRPr lang="en-US" dirty="0">
            <a:solidFill>
              <a:srgbClr val="FFFFFF"/>
            </a:solidFill>
          </a:endParaRPr>
        </a:p>
      </dgm:t>
    </dgm:pt>
    <dgm:pt modelId="{78647E14-B90B-4DF5-8201-E4C4B6404ECE}" type="parTrans" cxnId="{3A6622F4-2A42-4990-8CB1-F7DD013D0278}">
      <dgm:prSet/>
      <dgm:spPr/>
      <dgm:t>
        <a:bodyPr/>
        <a:lstStyle/>
        <a:p>
          <a:endParaRPr lang="en-US"/>
        </a:p>
      </dgm:t>
    </dgm:pt>
    <dgm:pt modelId="{80DD049E-F5B6-47E1-A343-458C3FC6D10E}" type="sibTrans" cxnId="{3A6622F4-2A42-4990-8CB1-F7DD013D0278}">
      <dgm:prSet/>
      <dgm:spPr/>
      <dgm:t>
        <a:bodyPr/>
        <a:lstStyle/>
        <a:p>
          <a:endParaRPr lang="en-US"/>
        </a:p>
      </dgm:t>
    </dgm:pt>
    <dgm:pt modelId="{43377175-5C45-4039-8D26-D649CFAE091E}">
      <dgm:prSet/>
      <dgm:spPr/>
      <dgm:t>
        <a:bodyPr/>
        <a:lstStyle/>
        <a:p>
          <a:r>
            <a:rPr lang="en-US" b="1" dirty="0">
              <a:solidFill>
                <a:srgbClr val="FFFFFF"/>
              </a:solidFill>
            </a:rPr>
            <a:t>Sharing an existing ANN model is difficult.</a:t>
          </a:r>
          <a:endParaRPr lang="en-US" dirty="0">
            <a:solidFill>
              <a:srgbClr val="FFFFFF"/>
            </a:solidFill>
          </a:endParaRPr>
        </a:p>
      </dgm:t>
    </dgm:pt>
    <dgm:pt modelId="{7202E6CC-4CA9-4A3A-93B4-6907ADE1E9BB}" type="parTrans" cxnId="{5AE061D6-25B2-4EFA-9C4F-0D80A7D8CD99}">
      <dgm:prSet/>
      <dgm:spPr/>
      <dgm:t>
        <a:bodyPr/>
        <a:lstStyle/>
        <a:p>
          <a:endParaRPr lang="en-US"/>
        </a:p>
      </dgm:t>
    </dgm:pt>
    <dgm:pt modelId="{D87A419C-7250-4A6A-A7D9-0ABF02B99EFD}" type="sibTrans" cxnId="{5AE061D6-25B2-4EFA-9C4F-0D80A7D8CD99}">
      <dgm:prSet/>
      <dgm:spPr/>
      <dgm:t>
        <a:bodyPr/>
        <a:lstStyle/>
        <a:p>
          <a:endParaRPr lang="en-US"/>
        </a:p>
      </dgm:t>
    </dgm:pt>
    <dgm:pt modelId="{ECD937CA-0F15-4E21-AB41-1F1D1D702217}">
      <dgm:prSet/>
      <dgm:spPr/>
      <dgm:t>
        <a:bodyPr/>
        <a:lstStyle/>
        <a:p>
          <a:r>
            <a:rPr lang="en-US" b="1" dirty="0">
              <a:solidFill>
                <a:srgbClr val="FFFFFF"/>
              </a:solidFill>
            </a:rPr>
            <a:t>Prone to overfitting due to the complexity of model structure.</a:t>
          </a:r>
          <a:endParaRPr lang="en-US" dirty="0">
            <a:solidFill>
              <a:srgbClr val="FFFFFF"/>
            </a:solidFill>
          </a:endParaRPr>
        </a:p>
      </dgm:t>
    </dgm:pt>
    <dgm:pt modelId="{C1BFD8ED-3399-4C38-BF2D-6464F948BE19}" type="parTrans" cxnId="{9465740C-5E95-4E19-A66F-DA59483D3055}">
      <dgm:prSet/>
      <dgm:spPr/>
      <dgm:t>
        <a:bodyPr/>
        <a:lstStyle/>
        <a:p>
          <a:endParaRPr lang="en-US"/>
        </a:p>
      </dgm:t>
    </dgm:pt>
    <dgm:pt modelId="{73972D27-DD62-4E78-B4AE-37C048074817}" type="sibTrans" cxnId="{9465740C-5E95-4E19-A66F-DA59483D3055}">
      <dgm:prSet/>
      <dgm:spPr/>
      <dgm:t>
        <a:bodyPr/>
        <a:lstStyle/>
        <a:p>
          <a:endParaRPr lang="en-US"/>
        </a:p>
      </dgm:t>
    </dgm:pt>
    <dgm:pt modelId="{3CDD0C93-BB72-4057-95FA-A5B71A91C131}" type="pres">
      <dgm:prSet presAssocID="{DE99739D-CA81-4FF5-8A84-A10621F4546F}" presName="vert0" presStyleCnt="0">
        <dgm:presLayoutVars>
          <dgm:dir/>
          <dgm:animOne val="branch"/>
          <dgm:animLvl val="lvl"/>
        </dgm:presLayoutVars>
      </dgm:prSet>
      <dgm:spPr/>
      <dgm:t>
        <a:bodyPr/>
        <a:lstStyle/>
        <a:p>
          <a:endParaRPr lang="en-US"/>
        </a:p>
      </dgm:t>
    </dgm:pt>
    <dgm:pt modelId="{0C6345FF-CDA3-4C72-B905-696BAF8FE7AA}" type="pres">
      <dgm:prSet presAssocID="{43BD35E1-01F4-49B3-ADC8-CC74892B9EFF}" presName="thickLine" presStyleLbl="alignNode1" presStyleIdx="0" presStyleCnt="3"/>
      <dgm:spPr/>
    </dgm:pt>
    <dgm:pt modelId="{ECC49925-1361-424B-AFD7-94D318B8A1B3}" type="pres">
      <dgm:prSet presAssocID="{43BD35E1-01F4-49B3-ADC8-CC74892B9EFF}" presName="horz1" presStyleCnt="0"/>
      <dgm:spPr/>
    </dgm:pt>
    <dgm:pt modelId="{C14D4AF0-7A38-4E9F-9AA1-324A6085B294}" type="pres">
      <dgm:prSet presAssocID="{43BD35E1-01F4-49B3-ADC8-CC74892B9EFF}" presName="tx1" presStyleLbl="revTx" presStyleIdx="0" presStyleCnt="3"/>
      <dgm:spPr/>
      <dgm:t>
        <a:bodyPr/>
        <a:lstStyle/>
        <a:p>
          <a:endParaRPr lang="en-US"/>
        </a:p>
      </dgm:t>
    </dgm:pt>
    <dgm:pt modelId="{9DFA510D-5085-4ADD-B9B7-4FA6D7A75B3E}" type="pres">
      <dgm:prSet presAssocID="{43BD35E1-01F4-49B3-ADC8-CC74892B9EFF}" presName="vert1" presStyleCnt="0"/>
      <dgm:spPr/>
    </dgm:pt>
    <dgm:pt modelId="{F63B7847-CCD7-4028-8020-92655FB48FF3}" type="pres">
      <dgm:prSet presAssocID="{43377175-5C45-4039-8D26-D649CFAE091E}" presName="thickLine" presStyleLbl="alignNode1" presStyleIdx="1" presStyleCnt="3"/>
      <dgm:spPr/>
    </dgm:pt>
    <dgm:pt modelId="{8D7F01E1-95C9-4C94-9A33-76DD0389F5EC}" type="pres">
      <dgm:prSet presAssocID="{43377175-5C45-4039-8D26-D649CFAE091E}" presName="horz1" presStyleCnt="0"/>
      <dgm:spPr/>
    </dgm:pt>
    <dgm:pt modelId="{F3E5C5A6-982D-4AF3-897B-C594AF820644}" type="pres">
      <dgm:prSet presAssocID="{43377175-5C45-4039-8D26-D649CFAE091E}" presName="tx1" presStyleLbl="revTx" presStyleIdx="1" presStyleCnt="3"/>
      <dgm:spPr/>
      <dgm:t>
        <a:bodyPr/>
        <a:lstStyle/>
        <a:p>
          <a:endParaRPr lang="en-US"/>
        </a:p>
      </dgm:t>
    </dgm:pt>
    <dgm:pt modelId="{98EC00C6-C2F2-418A-B597-4DF85409CF2B}" type="pres">
      <dgm:prSet presAssocID="{43377175-5C45-4039-8D26-D649CFAE091E}" presName="vert1" presStyleCnt="0"/>
      <dgm:spPr/>
    </dgm:pt>
    <dgm:pt modelId="{3349D107-FC3B-4976-B578-00FF55E22611}" type="pres">
      <dgm:prSet presAssocID="{ECD937CA-0F15-4E21-AB41-1F1D1D702217}" presName="thickLine" presStyleLbl="alignNode1" presStyleIdx="2" presStyleCnt="3"/>
      <dgm:spPr/>
    </dgm:pt>
    <dgm:pt modelId="{01CC8012-A3F2-481B-A40D-8650A39B4C66}" type="pres">
      <dgm:prSet presAssocID="{ECD937CA-0F15-4E21-AB41-1F1D1D702217}" presName="horz1" presStyleCnt="0"/>
      <dgm:spPr/>
    </dgm:pt>
    <dgm:pt modelId="{0CAEB9A5-C7DC-4DDB-B79A-77858160A96C}" type="pres">
      <dgm:prSet presAssocID="{ECD937CA-0F15-4E21-AB41-1F1D1D702217}" presName="tx1" presStyleLbl="revTx" presStyleIdx="2" presStyleCnt="3"/>
      <dgm:spPr/>
      <dgm:t>
        <a:bodyPr/>
        <a:lstStyle/>
        <a:p>
          <a:endParaRPr lang="en-US"/>
        </a:p>
      </dgm:t>
    </dgm:pt>
    <dgm:pt modelId="{1B443D06-C1CE-4DC5-848F-A06C1984A806}" type="pres">
      <dgm:prSet presAssocID="{ECD937CA-0F15-4E21-AB41-1F1D1D702217}" presName="vert1" presStyleCnt="0"/>
      <dgm:spPr/>
    </dgm:pt>
  </dgm:ptLst>
  <dgm:cxnLst>
    <dgm:cxn modelId="{674DB4C3-499B-46F4-8404-16C7D1770387}" type="presOf" srcId="{DE99739D-CA81-4FF5-8A84-A10621F4546F}" destId="{3CDD0C93-BB72-4057-95FA-A5B71A91C131}" srcOrd="0" destOrd="0" presId="urn:microsoft.com/office/officeart/2008/layout/LinedList"/>
    <dgm:cxn modelId="{BFA3DED1-919D-4CD5-A670-B67CD1DDA050}" type="presOf" srcId="{43BD35E1-01F4-49B3-ADC8-CC74892B9EFF}" destId="{C14D4AF0-7A38-4E9F-9AA1-324A6085B294}" srcOrd="0" destOrd="0" presId="urn:microsoft.com/office/officeart/2008/layout/LinedList"/>
    <dgm:cxn modelId="{8A6956E2-9B13-410E-8290-B4ADA898E023}" type="presOf" srcId="{ECD937CA-0F15-4E21-AB41-1F1D1D702217}" destId="{0CAEB9A5-C7DC-4DDB-B79A-77858160A96C}" srcOrd="0" destOrd="0" presId="urn:microsoft.com/office/officeart/2008/layout/LinedList"/>
    <dgm:cxn modelId="{5AE061D6-25B2-4EFA-9C4F-0D80A7D8CD99}" srcId="{DE99739D-CA81-4FF5-8A84-A10621F4546F}" destId="{43377175-5C45-4039-8D26-D649CFAE091E}" srcOrd="1" destOrd="0" parTransId="{7202E6CC-4CA9-4A3A-93B4-6907ADE1E9BB}" sibTransId="{D87A419C-7250-4A6A-A7D9-0ABF02B99EFD}"/>
    <dgm:cxn modelId="{742D9D69-65ED-4A78-8B40-18D87ACDF80C}" type="presOf" srcId="{43377175-5C45-4039-8D26-D649CFAE091E}" destId="{F3E5C5A6-982D-4AF3-897B-C594AF820644}" srcOrd="0" destOrd="0" presId="urn:microsoft.com/office/officeart/2008/layout/LinedList"/>
    <dgm:cxn modelId="{9465740C-5E95-4E19-A66F-DA59483D3055}" srcId="{DE99739D-CA81-4FF5-8A84-A10621F4546F}" destId="{ECD937CA-0F15-4E21-AB41-1F1D1D702217}" srcOrd="2" destOrd="0" parTransId="{C1BFD8ED-3399-4C38-BF2D-6464F948BE19}" sibTransId="{73972D27-DD62-4E78-B4AE-37C048074817}"/>
    <dgm:cxn modelId="{3A6622F4-2A42-4990-8CB1-F7DD013D0278}" srcId="{DE99739D-CA81-4FF5-8A84-A10621F4546F}" destId="{43BD35E1-01F4-49B3-ADC8-CC74892B9EFF}" srcOrd="0" destOrd="0" parTransId="{78647E14-B90B-4DF5-8201-E4C4B6404ECE}" sibTransId="{80DD049E-F5B6-47E1-A343-458C3FC6D10E}"/>
    <dgm:cxn modelId="{C6F6BB54-0ECE-4F99-854C-27F839BE07B1}" type="presParOf" srcId="{3CDD0C93-BB72-4057-95FA-A5B71A91C131}" destId="{0C6345FF-CDA3-4C72-B905-696BAF8FE7AA}" srcOrd="0" destOrd="0" presId="urn:microsoft.com/office/officeart/2008/layout/LinedList"/>
    <dgm:cxn modelId="{15897D6D-0DAE-4630-860C-F1713E8E9FE3}" type="presParOf" srcId="{3CDD0C93-BB72-4057-95FA-A5B71A91C131}" destId="{ECC49925-1361-424B-AFD7-94D318B8A1B3}" srcOrd="1" destOrd="0" presId="urn:microsoft.com/office/officeart/2008/layout/LinedList"/>
    <dgm:cxn modelId="{57549D26-6C79-49C4-B3A9-405A5D24F9A5}" type="presParOf" srcId="{ECC49925-1361-424B-AFD7-94D318B8A1B3}" destId="{C14D4AF0-7A38-4E9F-9AA1-324A6085B294}" srcOrd="0" destOrd="0" presId="urn:microsoft.com/office/officeart/2008/layout/LinedList"/>
    <dgm:cxn modelId="{CC381119-416C-4321-8F13-E2AA87353D3E}" type="presParOf" srcId="{ECC49925-1361-424B-AFD7-94D318B8A1B3}" destId="{9DFA510D-5085-4ADD-B9B7-4FA6D7A75B3E}" srcOrd="1" destOrd="0" presId="urn:microsoft.com/office/officeart/2008/layout/LinedList"/>
    <dgm:cxn modelId="{A04E33C7-0073-4F30-ACB9-E5AA2652F834}" type="presParOf" srcId="{3CDD0C93-BB72-4057-95FA-A5B71A91C131}" destId="{F63B7847-CCD7-4028-8020-92655FB48FF3}" srcOrd="2" destOrd="0" presId="urn:microsoft.com/office/officeart/2008/layout/LinedList"/>
    <dgm:cxn modelId="{2A4BF67D-DE5E-475D-BC24-706A5A794A73}" type="presParOf" srcId="{3CDD0C93-BB72-4057-95FA-A5B71A91C131}" destId="{8D7F01E1-95C9-4C94-9A33-76DD0389F5EC}" srcOrd="3" destOrd="0" presId="urn:microsoft.com/office/officeart/2008/layout/LinedList"/>
    <dgm:cxn modelId="{D7E88F24-DC81-490D-A782-18061AD6C075}" type="presParOf" srcId="{8D7F01E1-95C9-4C94-9A33-76DD0389F5EC}" destId="{F3E5C5A6-982D-4AF3-897B-C594AF820644}" srcOrd="0" destOrd="0" presId="urn:microsoft.com/office/officeart/2008/layout/LinedList"/>
    <dgm:cxn modelId="{DF9C5F75-41E6-4B54-AD02-54C202F3EE6C}" type="presParOf" srcId="{8D7F01E1-95C9-4C94-9A33-76DD0389F5EC}" destId="{98EC00C6-C2F2-418A-B597-4DF85409CF2B}" srcOrd="1" destOrd="0" presId="urn:microsoft.com/office/officeart/2008/layout/LinedList"/>
    <dgm:cxn modelId="{654189A2-34DB-416B-B853-688715D9FCF4}" type="presParOf" srcId="{3CDD0C93-BB72-4057-95FA-A5B71A91C131}" destId="{3349D107-FC3B-4976-B578-00FF55E22611}" srcOrd="4" destOrd="0" presId="urn:microsoft.com/office/officeart/2008/layout/LinedList"/>
    <dgm:cxn modelId="{08929CE2-2BAA-46A3-992C-687B0D54D9B0}" type="presParOf" srcId="{3CDD0C93-BB72-4057-95FA-A5B71A91C131}" destId="{01CC8012-A3F2-481B-A40D-8650A39B4C66}" srcOrd="5" destOrd="0" presId="urn:microsoft.com/office/officeart/2008/layout/LinedList"/>
    <dgm:cxn modelId="{2D45A4BB-34F1-4517-A348-CEE490577617}" type="presParOf" srcId="{01CC8012-A3F2-481B-A40D-8650A39B4C66}" destId="{0CAEB9A5-C7DC-4DDB-B79A-77858160A96C}" srcOrd="0" destOrd="0" presId="urn:microsoft.com/office/officeart/2008/layout/LinedList"/>
    <dgm:cxn modelId="{592C91FD-1699-44AE-BD24-2B80E836C922}" type="presParOf" srcId="{01CC8012-A3F2-481B-A40D-8650A39B4C66}" destId="{1B443D06-C1CE-4DC5-848F-A06C1984A8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6C3916-24B4-4341-8A07-236D257646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55725DE-6949-45F9-8412-4B494CB95B16}">
      <dgm:prSet/>
      <dgm:spPr/>
      <dgm:t>
        <a:bodyPr/>
        <a:lstStyle/>
        <a:p>
          <a:pPr>
            <a:lnSpc>
              <a:spcPct val="100000"/>
            </a:lnSpc>
          </a:pPr>
          <a:r>
            <a:rPr lang="en-US"/>
            <a:t>Hardware requirements: Laptop </a:t>
          </a:r>
        </a:p>
      </dgm:t>
    </dgm:pt>
    <dgm:pt modelId="{E2C8C40E-2025-4F44-A6AD-A46D4846524C}" type="parTrans" cxnId="{AFA18B7E-08FA-4D54-ACD1-193437497BE9}">
      <dgm:prSet/>
      <dgm:spPr/>
      <dgm:t>
        <a:bodyPr/>
        <a:lstStyle/>
        <a:p>
          <a:endParaRPr lang="en-US"/>
        </a:p>
      </dgm:t>
    </dgm:pt>
    <dgm:pt modelId="{2945EBDC-60C3-4257-9F8D-3F20B80C4DEA}" type="sibTrans" cxnId="{AFA18B7E-08FA-4D54-ACD1-193437497BE9}">
      <dgm:prSet/>
      <dgm:spPr/>
      <dgm:t>
        <a:bodyPr/>
        <a:lstStyle/>
        <a:p>
          <a:endParaRPr lang="en-US"/>
        </a:p>
      </dgm:t>
    </dgm:pt>
    <dgm:pt modelId="{B66D2DC2-6615-4988-97D1-63D38AA9F63A}">
      <dgm:prSet/>
      <dgm:spPr/>
      <dgm:t>
        <a:bodyPr/>
        <a:lstStyle/>
        <a:p>
          <a:pPr>
            <a:lnSpc>
              <a:spcPct val="100000"/>
            </a:lnSpc>
          </a:pPr>
          <a:r>
            <a:rPr lang="en-US"/>
            <a:t>Software requirements: Python-3.6, Keras, TensorFlow, Jupyter Notebook </a:t>
          </a:r>
        </a:p>
      </dgm:t>
    </dgm:pt>
    <dgm:pt modelId="{E80E49F5-3E1D-44AB-A9EC-CB26977F208B}" type="parTrans" cxnId="{3DC35E15-7BDD-4C16-8216-088643C72725}">
      <dgm:prSet/>
      <dgm:spPr/>
      <dgm:t>
        <a:bodyPr/>
        <a:lstStyle/>
        <a:p>
          <a:endParaRPr lang="en-US"/>
        </a:p>
      </dgm:t>
    </dgm:pt>
    <dgm:pt modelId="{D9E1F08F-2902-4388-A25C-C30FDC21A2D9}" type="sibTrans" cxnId="{3DC35E15-7BDD-4C16-8216-088643C72725}">
      <dgm:prSet/>
      <dgm:spPr/>
      <dgm:t>
        <a:bodyPr/>
        <a:lstStyle/>
        <a:p>
          <a:endParaRPr lang="en-US"/>
        </a:p>
      </dgm:t>
    </dgm:pt>
    <dgm:pt modelId="{416BDBDF-3B93-42AF-9F8E-29CA8CA0D552}" type="pres">
      <dgm:prSet presAssocID="{BA6C3916-24B4-4341-8A07-236D257646EF}" presName="root" presStyleCnt="0">
        <dgm:presLayoutVars>
          <dgm:dir/>
          <dgm:resizeHandles val="exact"/>
        </dgm:presLayoutVars>
      </dgm:prSet>
      <dgm:spPr/>
      <dgm:t>
        <a:bodyPr/>
        <a:lstStyle/>
        <a:p>
          <a:endParaRPr lang="en-US"/>
        </a:p>
      </dgm:t>
    </dgm:pt>
    <dgm:pt modelId="{55D7496C-FF4F-48B8-B805-16956B48E002}" type="pres">
      <dgm:prSet presAssocID="{855725DE-6949-45F9-8412-4B494CB95B16}" presName="compNode" presStyleCnt="0"/>
      <dgm:spPr/>
    </dgm:pt>
    <dgm:pt modelId="{4B52E305-9786-4612-8245-7CF5FBA0ADC9}" type="pres">
      <dgm:prSet presAssocID="{855725DE-6949-45F9-8412-4B494CB95B16}" presName="bgRect" presStyleLbl="bgShp" presStyleIdx="0" presStyleCnt="2"/>
      <dgm:spPr/>
    </dgm:pt>
    <dgm:pt modelId="{E1187B08-69DA-4CC0-AAC4-16DD5595A230}" type="pres">
      <dgm:prSet presAssocID="{855725DE-6949-45F9-8412-4B494CB95B16}" presName="iconRect" presStyleLbl="node1" presStyleIdx="0" presStyleCnt="2"/>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Laptop"/>
        </a:ext>
      </dgm:extLst>
    </dgm:pt>
    <dgm:pt modelId="{81FF7884-FFC9-49CE-84DA-3ED459189BDF}" type="pres">
      <dgm:prSet presAssocID="{855725DE-6949-45F9-8412-4B494CB95B16}" presName="spaceRect" presStyleCnt="0"/>
      <dgm:spPr/>
    </dgm:pt>
    <dgm:pt modelId="{C8968402-9476-4044-9E51-55588C44B281}" type="pres">
      <dgm:prSet presAssocID="{855725DE-6949-45F9-8412-4B494CB95B16}" presName="parTx" presStyleLbl="revTx" presStyleIdx="0" presStyleCnt="2">
        <dgm:presLayoutVars>
          <dgm:chMax val="0"/>
          <dgm:chPref val="0"/>
        </dgm:presLayoutVars>
      </dgm:prSet>
      <dgm:spPr/>
      <dgm:t>
        <a:bodyPr/>
        <a:lstStyle/>
        <a:p>
          <a:endParaRPr lang="en-US"/>
        </a:p>
      </dgm:t>
    </dgm:pt>
    <dgm:pt modelId="{C0D93CE2-6F8A-4EE0-BB4F-C6309C7B1C13}" type="pres">
      <dgm:prSet presAssocID="{2945EBDC-60C3-4257-9F8D-3F20B80C4DEA}" presName="sibTrans" presStyleCnt="0"/>
      <dgm:spPr/>
    </dgm:pt>
    <dgm:pt modelId="{90BC2F3C-310A-4491-A21A-39128BA1B0AE}" type="pres">
      <dgm:prSet presAssocID="{B66D2DC2-6615-4988-97D1-63D38AA9F63A}" presName="compNode" presStyleCnt="0"/>
      <dgm:spPr/>
    </dgm:pt>
    <dgm:pt modelId="{79BEEA1C-A021-4D17-A4CC-24CB83340B8D}" type="pres">
      <dgm:prSet presAssocID="{B66D2DC2-6615-4988-97D1-63D38AA9F63A}" presName="bgRect" presStyleLbl="bgShp" presStyleIdx="1" presStyleCnt="2"/>
      <dgm:spPr/>
    </dgm:pt>
    <dgm:pt modelId="{9977020D-9ED9-46E1-89AD-DB7BF6119400}" type="pres">
      <dgm:prSet presAssocID="{B66D2DC2-6615-4988-97D1-63D38AA9F6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Programmer"/>
        </a:ext>
      </dgm:extLst>
    </dgm:pt>
    <dgm:pt modelId="{8D30005E-ACB1-4955-B7E0-DC1CC53B45CB}" type="pres">
      <dgm:prSet presAssocID="{B66D2DC2-6615-4988-97D1-63D38AA9F63A}" presName="spaceRect" presStyleCnt="0"/>
      <dgm:spPr/>
    </dgm:pt>
    <dgm:pt modelId="{1F501439-F169-414E-AAD0-DFB12308EFBA}" type="pres">
      <dgm:prSet presAssocID="{B66D2DC2-6615-4988-97D1-63D38AA9F63A}" presName="parTx" presStyleLbl="revTx" presStyleIdx="1" presStyleCnt="2">
        <dgm:presLayoutVars>
          <dgm:chMax val="0"/>
          <dgm:chPref val="0"/>
        </dgm:presLayoutVars>
      </dgm:prSet>
      <dgm:spPr/>
      <dgm:t>
        <a:bodyPr/>
        <a:lstStyle/>
        <a:p>
          <a:endParaRPr lang="en-US"/>
        </a:p>
      </dgm:t>
    </dgm:pt>
  </dgm:ptLst>
  <dgm:cxnLst>
    <dgm:cxn modelId="{F042971D-0816-47F7-BF98-42A0842BDB1A}" type="presOf" srcId="{855725DE-6949-45F9-8412-4B494CB95B16}" destId="{C8968402-9476-4044-9E51-55588C44B281}" srcOrd="0" destOrd="0" presId="urn:microsoft.com/office/officeart/2018/2/layout/IconVerticalSolidList"/>
    <dgm:cxn modelId="{3DB17D82-04C8-456D-8EEC-C0927EA2D2F3}" type="presOf" srcId="{BA6C3916-24B4-4341-8A07-236D257646EF}" destId="{416BDBDF-3B93-42AF-9F8E-29CA8CA0D552}" srcOrd="0" destOrd="0" presId="urn:microsoft.com/office/officeart/2018/2/layout/IconVerticalSolidList"/>
    <dgm:cxn modelId="{7C7A7979-7697-44B2-A93D-34FFE6A76D2C}" type="presOf" srcId="{B66D2DC2-6615-4988-97D1-63D38AA9F63A}" destId="{1F501439-F169-414E-AAD0-DFB12308EFBA}" srcOrd="0" destOrd="0" presId="urn:microsoft.com/office/officeart/2018/2/layout/IconVerticalSolidList"/>
    <dgm:cxn modelId="{AFA18B7E-08FA-4D54-ACD1-193437497BE9}" srcId="{BA6C3916-24B4-4341-8A07-236D257646EF}" destId="{855725DE-6949-45F9-8412-4B494CB95B16}" srcOrd="0" destOrd="0" parTransId="{E2C8C40E-2025-4F44-A6AD-A46D4846524C}" sibTransId="{2945EBDC-60C3-4257-9F8D-3F20B80C4DEA}"/>
    <dgm:cxn modelId="{3DC35E15-7BDD-4C16-8216-088643C72725}" srcId="{BA6C3916-24B4-4341-8A07-236D257646EF}" destId="{B66D2DC2-6615-4988-97D1-63D38AA9F63A}" srcOrd="1" destOrd="0" parTransId="{E80E49F5-3E1D-44AB-A9EC-CB26977F208B}" sibTransId="{D9E1F08F-2902-4388-A25C-C30FDC21A2D9}"/>
    <dgm:cxn modelId="{61F984EA-077A-49F1-8802-2E71D413D354}" type="presParOf" srcId="{416BDBDF-3B93-42AF-9F8E-29CA8CA0D552}" destId="{55D7496C-FF4F-48B8-B805-16956B48E002}" srcOrd="0" destOrd="0" presId="urn:microsoft.com/office/officeart/2018/2/layout/IconVerticalSolidList"/>
    <dgm:cxn modelId="{3CFFE033-1716-4920-AB56-5A360D308C9B}" type="presParOf" srcId="{55D7496C-FF4F-48B8-B805-16956B48E002}" destId="{4B52E305-9786-4612-8245-7CF5FBA0ADC9}" srcOrd="0" destOrd="0" presId="urn:microsoft.com/office/officeart/2018/2/layout/IconVerticalSolidList"/>
    <dgm:cxn modelId="{666518CB-7B0F-4BDA-A699-04D475ADB810}" type="presParOf" srcId="{55D7496C-FF4F-48B8-B805-16956B48E002}" destId="{E1187B08-69DA-4CC0-AAC4-16DD5595A230}" srcOrd="1" destOrd="0" presId="urn:microsoft.com/office/officeart/2018/2/layout/IconVerticalSolidList"/>
    <dgm:cxn modelId="{ABA4DDAB-4415-47B0-A3FD-BB602CD249EB}" type="presParOf" srcId="{55D7496C-FF4F-48B8-B805-16956B48E002}" destId="{81FF7884-FFC9-49CE-84DA-3ED459189BDF}" srcOrd="2" destOrd="0" presId="urn:microsoft.com/office/officeart/2018/2/layout/IconVerticalSolidList"/>
    <dgm:cxn modelId="{7BC3DE37-FFDC-41CE-8E98-4BE5A92F3E6F}" type="presParOf" srcId="{55D7496C-FF4F-48B8-B805-16956B48E002}" destId="{C8968402-9476-4044-9E51-55588C44B281}" srcOrd="3" destOrd="0" presId="urn:microsoft.com/office/officeart/2018/2/layout/IconVerticalSolidList"/>
    <dgm:cxn modelId="{25E1392F-BA17-40CF-A329-60AFF91CAE2A}" type="presParOf" srcId="{416BDBDF-3B93-42AF-9F8E-29CA8CA0D552}" destId="{C0D93CE2-6F8A-4EE0-BB4F-C6309C7B1C13}" srcOrd="1" destOrd="0" presId="urn:microsoft.com/office/officeart/2018/2/layout/IconVerticalSolidList"/>
    <dgm:cxn modelId="{9326F742-F0FE-4C7E-AC5E-4BBAAE7755C4}" type="presParOf" srcId="{416BDBDF-3B93-42AF-9F8E-29CA8CA0D552}" destId="{90BC2F3C-310A-4491-A21A-39128BA1B0AE}" srcOrd="2" destOrd="0" presId="urn:microsoft.com/office/officeart/2018/2/layout/IconVerticalSolidList"/>
    <dgm:cxn modelId="{4907E3F9-C748-4584-AD2D-B9EEE2E9DB67}" type="presParOf" srcId="{90BC2F3C-310A-4491-A21A-39128BA1B0AE}" destId="{79BEEA1C-A021-4D17-A4CC-24CB83340B8D}" srcOrd="0" destOrd="0" presId="urn:microsoft.com/office/officeart/2018/2/layout/IconVerticalSolidList"/>
    <dgm:cxn modelId="{294F427E-CFD5-418B-A219-AEBF5EBBD5F9}" type="presParOf" srcId="{90BC2F3C-310A-4491-A21A-39128BA1B0AE}" destId="{9977020D-9ED9-46E1-89AD-DB7BF6119400}" srcOrd="1" destOrd="0" presId="urn:microsoft.com/office/officeart/2018/2/layout/IconVerticalSolidList"/>
    <dgm:cxn modelId="{EC169C1F-19F0-4364-A334-85D10210A48F}" type="presParOf" srcId="{90BC2F3C-310A-4491-A21A-39128BA1B0AE}" destId="{8D30005E-ACB1-4955-B7E0-DC1CC53B45CB}" srcOrd="2" destOrd="0" presId="urn:microsoft.com/office/officeart/2018/2/layout/IconVerticalSolidList"/>
    <dgm:cxn modelId="{05990062-EC06-4898-86F5-DC697D5A9804}" type="presParOf" srcId="{90BC2F3C-310A-4491-A21A-39128BA1B0AE}" destId="{1F501439-F169-414E-AAD0-DFB12308EF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6FAC7D-A8C4-4E17-8E0D-271FD9DED1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764DE4-BDCE-47A1-BB5C-6BBBC8A317FC}">
      <dgm:prSet/>
      <dgm:spPr/>
      <dgm:t>
        <a:bodyPr/>
        <a:lstStyle/>
        <a:p>
          <a:pPr>
            <a:lnSpc>
              <a:spcPct val="100000"/>
            </a:lnSpc>
          </a:pPr>
          <a:r>
            <a:rPr lang="en-US"/>
            <a:t>Stress testing - The code was tested under extreme workloads to see how it handles high traffic. </a:t>
          </a:r>
        </a:p>
      </dgm:t>
    </dgm:pt>
    <dgm:pt modelId="{DCFB32E4-B29D-428C-AAA6-0799DE89F190}" type="parTrans" cxnId="{BFE13CC1-0D1A-4653-9A0C-1139C5290B42}">
      <dgm:prSet/>
      <dgm:spPr/>
      <dgm:t>
        <a:bodyPr/>
        <a:lstStyle/>
        <a:p>
          <a:endParaRPr lang="en-US"/>
        </a:p>
      </dgm:t>
    </dgm:pt>
    <dgm:pt modelId="{244CA5BA-CE0D-40CC-AEB4-55C0D6363FCD}" type="sibTrans" cxnId="{BFE13CC1-0D1A-4653-9A0C-1139C5290B42}">
      <dgm:prSet/>
      <dgm:spPr/>
      <dgm:t>
        <a:bodyPr/>
        <a:lstStyle/>
        <a:p>
          <a:endParaRPr lang="en-US"/>
        </a:p>
      </dgm:t>
    </dgm:pt>
    <dgm:pt modelId="{0DA4063E-7A0D-40A0-9F29-EE30D214251F}">
      <dgm:prSet/>
      <dgm:spPr/>
      <dgm:t>
        <a:bodyPr/>
        <a:lstStyle/>
        <a:p>
          <a:pPr>
            <a:lnSpc>
              <a:spcPct val="100000"/>
            </a:lnSpc>
          </a:pPr>
          <a:r>
            <a:rPr lang="en-US"/>
            <a:t>Endurance testing - The code is tested to check if it can handle the expected load over a long period of time. </a:t>
          </a:r>
        </a:p>
      </dgm:t>
    </dgm:pt>
    <dgm:pt modelId="{185941ED-E4E8-4D2B-97F8-2AE69E1E617C}" type="parTrans" cxnId="{84C79C47-2E2F-4231-B5C9-A3082F8E5656}">
      <dgm:prSet/>
      <dgm:spPr/>
      <dgm:t>
        <a:bodyPr/>
        <a:lstStyle/>
        <a:p>
          <a:endParaRPr lang="en-US"/>
        </a:p>
      </dgm:t>
    </dgm:pt>
    <dgm:pt modelId="{06B77D8B-5740-41E7-A436-B720F071DCF8}" type="sibTrans" cxnId="{84C79C47-2E2F-4231-B5C9-A3082F8E5656}">
      <dgm:prSet/>
      <dgm:spPr/>
      <dgm:t>
        <a:bodyPr/>
        <a:lstStyle/>
        <a:p>
          <a:endParaRPr lang="en-US"/>
        </a:p>
      </dgm:t>
    </dgm:pt>
    <dgm:pt modelId="{FDCC4098-AC84-4D5D-96B5-25AA45CE1BA3}">
      <dgm:prSet/>
      <dgm:spPr/>
      <dgm:t>
        <a:bodyPr/>
        <a:lstStyle/>
        <a:p>
          <a:pPr>
            <a:lnSpc>
              <a:spcPct val="100000"/>
            </a:lnSpc>
          </a:pPr>
          <a:r>
            <a:rPr lang="en-US"/>
            <a:t>Load testing- the entire code is tested to determine whether it can handle expected consumer load</a:t>
          </a:r>
        </a:p>
      </dgm:t>
    </dgm:pt>
    <dgm:pt modelId="{95F44BD1-D74C-4861-9C4D-A5DB86E37596}" type="parTrans" cxnId="{1274338D-ABDE-4582-9178-AD8F955BC33F}">
      <dgm:prSet/>
      <dgm:spPr/>
      <dgm:t>
        <a:bodyPr/>
        <a:lstStyle/>
        <a:p>
          <a:endParaRPr lang="en-US"/>
        </a:p>
      </dgm:t>
    </dgm:pt>
    <dgm:pt modelId="{22455A59-D940-436C-BBC9-E044242029FD}" type="sibTrans" cxnId="{1274338D-ABDE-4582-9178-AD8F955BC33F}">
      <dgm:prSet/>
      <dgm:spPr/>
      <dgm:t>
        <a:bodyPr/>
        <a:lstStyle/>
        <a:p>
          <a:endParaRPr lang="en-US"/>
        </a:p>
      </dgm:t>
    </dgm:pt>
    <dgm:pt modelId="{8670EE77-A4B8-481F-9C65-4E8EC5BEBD7E}" type="pres">
      <dgm:prSet presAssocID="{EB6FAC7D-A8C4-4E17-8E0D-271FD9DED13D}" presName="root" presStyleCnt="0">
        <dgm:presLayoutVars>
          <dgm:dir/>
          <dgm:resizeHandles val="exact"/>
        </dgm:presLayoutVars>
      </dgm:prSet>
      <dgm:spPr/>
      <dgm:t>
        <a:bodyPr/>
        <a:lstStyle/>
        <a:p>
          <a:endParaRPr lang="en-US"/>
        </a:p>
      </dgm:t>
    </dgm:pt>
    <dgm:pt modelId="{3841A82F-8206-4860-A5DD-7E9EF1E71039}" type="pres">
      <dgm:prSet presAssocID="{7B764DE4-BDCE-47A1-BB5C-6BBBC8A317FC}" presName="compNode" presStyleCnt="0"/>
      <dgm:spPr/>
    </dgm:pt>
    <dgm:pt modelId="{D6297DE0-292A-4A8C-B93B-AB20505CFBA8}" type="pres">
      <dgm:prSet presAssocID="{7B764DE4-BDCE-47A1-BB5C-6BBBC8A317FC}" presName="bgRect" presStyleLbl="bgShp" presStyleIdx="0" presStyleCnt="3"/>
      <dgm:spPr/>
    </dgm:pt>
    <dgm:pt modelId="{4AE992A1-7D1C-45B4-90E6-928F5A5EC6D9}" type="pres">
      <dgm:prSet presAssocID="{7B764DE4-BDCE-47A1-BB5C-6BBBC8A317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51CE77AF-D7A3-4D08-A51A-B16BA15F20C8}" type="pres">
      <dgm:prSet presAssocID="{7B764DE4-BDCE-47A1-BB5C-6BBBC8A317FC}" presName="spaceRect" presStyleCnt="0"/>
      <dgm:spPr/>
    </dgm:pt>
    <dgm:pt modelId="{C10DED1F-C73C-4760-8E62-C1B377A2E682}" type="pres">
      <dgm:prSet presAssocID="{7B764DE4-BDCE-47A1-BB5C-6BBBC8A317FC}" presName="parTx" presStyleLbl="revTx" presStyleIdx="0" presStyleCnt="3">
        <dgm:presLayoutVars>
          <dgm:chMax val="0"/>
          <dgm:chPref val="0"/>
        </dgm:presLayoutVars>
      </dgm:prSet>
      <dgm:spPr/>
      <dgm:t>
        <a:bodyPr/>
        <a:lstStyle/>
        <a:p>
          <a:endParaRPr lang="en-US"/>
        </a:p>
      </dgm:t>
    </dgm:pt>
    <dgm:pt modelId="{C1BBC852-2585-4A13-8F37-0F31931FF627}" type="pres">
      <dgm:prSet presAssocID="{244CA5BA-CE0D-40CC-AEB4-55C0D6363FCD}" presName="sibTrans" presStyleCnt="0"/>
      <dgm:spPr/>
    </dgm:pt>
    <dgm:pt modelId="{0E659B2C-5647-4B77-9770-562481589429}" type="pres">
      <dgm:prSet presAssocID="{0DA4063E-7A0D-40A0-9F29-EE30D214251F}" presName="compNode" presStyleCnt="0"/>
      <dgm:spPr/>
    </dgm:pt>
    <dgm:pt modelId="{FFB5B72E-8E90-472A-9EAA-F2B5CE99320F}" type="pres">
      <dgm:prSet presAssocID="{0DA4063E-7A0D-40A0-9F29-EE30D214251F}" presName="bgRect" presStyleLbl="bgShp" presStyleIdx="1" presStyleCnt="3"/>
      <dgm:spPr/>
    </dgm:pt>
    <dgm:pt modelId="{7DE418D9-0AC5-4464-87FB-8A18ABE9BD02}" type="pres">
      <dgm:prSet presAssocID="{0DA4063E-7A0D-40A0-9F29-EE30D21425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topwatch"/>
        </a:ext>
      </dgm:extLst>
    </dgm:pt>
    <dgm:pt modelId="{E1D24057-7E29-4BA5-92B6-97EFF8FE63C2}" type="pres">
      <dgm:prSet presAssocID="{0DA4063E-7A0D-40A0-9F29-EE30D214251F}" presName="spaceRect" presStyleCnt="0"/>
      <dgm:spPr/>
    </dgm:pt>
    <dgm:pt modelId="{1A5F7859-1577-4BDD-8B69-47041F8027AF}" type="pres">
      <dgm:prSet presAssocID="{0DA4063E-7A0D-40A0-9F29-EE30D214251F}" presName="parTx" presStyleLbl="revTx" presStyleIdx="1" presStyleCnt="3">
        <dgm:presLayoutVars>
          <dgm:chMax val="0"/>
          <dgm:chPref val="0"/>
        </dgm:presLayoutVars>
      </dgm:prSet>
      <dgm:spPr/>
      <dgm:t>
        <a:bodyPr/>
        <a:lstStyle/>
        <a:p>
          <a:endParaRPr lang="en-US"/>
        </a:p>
      </dgm:t>
    </dgm:pt>
    <dgm:pt modelId="{16FC4595-2C0F-423B-A8F2-8D1192E97C07}" type="pres">
      <dgm:prSet presAssocID="{06B77D8B-5740-41E7-A436-B720F071DCF8}" presName="sibTrans" presStyleCnt="0"/>
      <dgm:spPr/>
    </dgm:pt>
    <dgm:pt modelId="{741DCA6E-E341-42E7-94B8-A8AFAD5499C9}" type="pres">
      <dgm:prSet presAssocID="{FDCC4098-AC84-4D5D-96B5-25AA45CE1BA3}" presName="compNode" presStyleCnt="0"/>
      <dgm:spPr/>
    </dgm:pt>
    <dgm:pt modelId="{7C28AC3E-26BF-4F14-A0B0-3E8E9D64708C}" type="pres">
      <dgm:prSet presAssocID="{FDCC4098-AC84-4D5D-96B5-25AA45CE1BA3}" presName="bgRect" presStyleLbl="bgShp" presStyleIdx="2" presStyleCnt="3"/>
      <dgm:spPr/>
    </dgm:pt>
    <dgm:pt modelId="{935E2520-DE09-4D74-B191-F353D084C56A}" type="pres">
      <dgm:prSet presAssocID="{FDCC4098-AC84-4D5D-96B5-25AA45CE1B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ABEC4DA3-C1C4-46AA-8647-9ADD8E74B0CD}" type="pres">
      <dgm:prSet presAssocID="{FDCC4098-AC84-4D5D-96B5-25AA45CE1BA3}" presName="spaceRect" presStyleCnt="0"/>
      <dgm:spPr/>
    </dgm:pt>
    <dgm:pt modelId="{3ECAFF10-468D-421A-A338-903398AE0173}" type="pres">
      <dgm:prSet presAssocID="{FDCC4098-AC84-4D5D-96B5-25AA45CE1BA3}" presName="parTx" presStyleLbl="revTx" presStyleIdx="2" presStyleCnt="3">
        <dgm:presLayoutVars>
          <dgm:chMax val="0"/>
          <dgm:chPref val="0"/>
        </dgm:presLayoutVars>
      </dgm:prSet>
      <dgm:spPr/>
      <dgm:t>
        <a:bodyPr/>
        <a:lstStyle/>
        <a:p>
          <a:endParaRPr lang="en-US"/>
        </a:p>
      </dgm:t>
    </dgm:pt>
  </dgm:ptLst>
  <dgm:cxnLst>
    <dgm:cxn modelId="{A3D04865-38B7-428C-B961-00CFB56BE576}" type="presOf" srcId="{7B764DE4-BDCE-47A1-BB5C-6BBBC8A317FC}" destId="{C10DED1F-C73C-4760-8E62-C1B377A2E682}" srcOrd="0" destOrd="0" presId="urn:microsoft.com/office/officeart/2018/2/layout/IconVerticalSolidList"/>
    <dgm:cxn modelId="{BFE13CC1-0D1A-4653-9A0C-1139C5290B42}" srcId="{EB6FAC7D-A8C4-4E17-8E0D-271FD9DED13D}" destId="{7B764DE4-BDCE-47A1-BB5C-6BBBC8A317FC}" srcOrd="0" destOrd="0" parTransId="{DCFB32E4-B29D-428C-AAA6-0799DE89F190}" sibTransId="{244CA5BA-CE0D-40CC-AEB4-55C0D6363FCD}"/>
    <dgm:cxn modelId="{3FF06D9B-7A89-40D4-B910-B05B19E6ADC6}" type="presOf" srcId="{EB6FAC7D-A8C4-4E17-8E0D-271FD9DED13D}" destId="{8670EE77-A4B8-481F-9C65-4E8EC5BEBD7E}" srcOrd="0" destOrd="0" presId="urn:microsoft.com/office/officeart/2018/2/layout/IconVerticalSolidList"/>
    <dgm:cxn modelId="{84C79C47-2E2F-4231-B5C9-A3082F8E5656}" srcId="{EB6FAC7D-A8C4-4E17-8E0D-271FD9DED13D}" destId="{0DA4063E-7A0D-40A0-9F29-EE30D214251F}" srcOrd="1" destOrd="0" parTransId="{185941ED-E4E8-4D2B-97F8-2AE69E1E617C}" sibTransId="{06B77D8B-5740-41E7-A436-B720F071DCF8}"/>
    <dgm:cxn modelId="{1274338D-ABDE-4582-9178-AD8F955BC33F}" srcId="{EB6FAC7D-A8C4-4E17-8E0D-271FD9DED13D}" destId="{FDCC4098-AC84-4D5D-96B5-25AA45CE1BA3}" srcOrd="2" destOrd="0" parTransId="{95F44BD1-D74C-4861-9C4D-A5DB86E37596}" sibTransId="{22455A59-D940-436C-BBC9-E044242029FD}"/>
    <dgm:cxn modelId="{D1EBCADC-68FE-46E2-BD07-42BD213A226A}" type="presOf" srcId="{0DA4063E-7A0D-40A0-9F29-EE30D214251F}" destId="{1A5F7859-1577-4BDD-8B69-47041F8027AF}" srcOrd="0" destOrd="0" presId="urn:microsoft.com/office/officeart/2018/2/layout/IconVerticalSolidList"/>
    <dgm:cxn modelId="{27E3E920-1717-4881-8C3D-6ADBC1EC551D}" type="presOf" srcId="{FDCC4098-AC84-4D5D-96B5-25AA45CE1BA3}" destId="{3ECAFF10-468D-421A-A338-903398AE0173}" srcOrd="0" destOrd="0" presId="urn:microsoft.com/office/officeart/2018/2/layout/IconVerticalSolidList"/>
    <dgm:cxn modelId="{26ACE808-CDDD-4200-85CA-81C248F86EEC}" type="presParOf" srcId="{8670EE77-A4B8-481F-9C65-4E8EC5BEBD7E}" destId="{3841A82F-8206-4860-A5DD-7E9EF1E71039}" srcOrd="0" destOrd="0" presId="urn:microsoft.com/office/officeart/2018/2/layout/IconVerticalSolidList"/>
    <dgm:cxn modelId="{126D796E-E26B-4AD1-A450-73CB880117A6}" type="presParOf" srcId="{3841A82F-8206-4860-A5DD-7E9EF1E71039}" destId="{D6297DE0-292A-4A8C-B93B-AB20505CFBA8}" srcOrd="0" destOrd="0" presId="urn:microsoft.com/office/officeart/2018/2/layout/IconVerticalSolidList"/>
    <dgm:cxn modelId="{4A3A18E2-B4DC-4568-B5E1-362EEE19AE70}" type="presParOf" srcId="{3841A82F-8206-4860-A5DD-7E9EF1E71039}" destId="{4AE992A1-7D1C-45B4-90E6-928F5A5EC6D9}" srcOrd="1" destOrd="0" presId="urn:microsoft.com/office/officeart/2018/2/layout/IconVerticalSolidList"/>
    <dgm:cxn modelId="{8544EEA2-3FF1-4F32-AE0B-01ACD9FDAC53}" type="presParOf" srcId="{3841A82F-8206-4860-A5DD-7E9EF1E71039}" destId="{51CE77AF-D7A3-4D08-A51A-B16BA15F20C8}" srcOrd="2" destOrd="0" presId="urn:microsoft.com/office/officeart/2018/2/layout/IconVerticalSolidList"/>
    <dgm:cxn modelId="{915455D7-074D-4F9F-8CAA-319FDB9F7D5B}" type="presParOf" srcId="{3841A82F-8206-4860-A5DD-7E9EF1E71039}" destId="{C10DED1F-C73C-4760-8E62-C1B377A2E682}" srcOrd="3" destOrd="0" presId="urn:microsoft.com/office/officeart/2018/2/layout/IconVerticalSolidList"/>
    <dgm:cxn modelId="{3CFC47CB-1431-46E7-8E40-05BF217C765C}" type="presParOf" srcId="{8670EE77-A4B8-481F-9C65-4E8EC5BEBD7E}" destId="{C1BBC852-2585-4A13-8F37-0F31931FF627}" srcOrd="1" destOrd="0" presId="urn:microsoft.com/office/officeart/2018/2/layout/IconVerticalSolidList"/>
    <dgm:cxn modelId="{2322AD40-8AE3-4108-9334-57DE37F1FC7C}" type="presParOf" srcId="{8670EE77-A4B8-481F-9C65-4E8EC5BEBD7E}" destId="{0E659B2C-5647-4B77-9770-562481589429}" srcOrd="2" destOrd="0" presId="urn:microsoft.com/office/officeart/2018/2/layout/IconVerticalSolidList"/>
    <dgm:cxn modelId="{4B428F76-752E-4BE8-A49F-492686B5171C}" type="presParOf" srcId="{0E659B2C-5647-4B77-9770-562481589429}" destId="{FFB5B72E-8E90-472A-9EAA-F2B5CE99320F}" srcOrd="0" destOrd="0" presId="urn:microsoft.com/office/officeart/2018/2/layout/IconVerticalSolidList"/>
    <dgm:cxn modelId="{CBE949F0-5C1A-4BCB-BE27-755AECDE118B}" type="presParOf" srcId="{0E659B2C-5647-4B77-9770-562481589429}" destId="{7DE418D9-0AC5-4464-87FB-8A18ABE9BD02}" srcOrd="1" destOrd="0" presId="urn:microsoft.com/office/officeart/2018/2/layout/IconVerticalSolidList"/>
    <dgm:cxn modelId="{D63C6CB9-308D-42AA-AE1B-71666C1DE99C}" type="presParOf" srcId="{0E659B2C-5647-4B77-9770-562481589429}" destId="{E1D24057-7E29-4BA5-92B6-97EFF8FE63C2}" srcOrd="2" destOrd="0" presId="urn:microsoft.com/office/officeart/2018/2/layout/IconVerticalSolidList"/>
    <dgm:cxn modelId="{D8061C1E-519B-4657-AED5-9B821447A0A9}" type="presParOf" srcId="{0E659B2C-5647-4B77-9770-562481589429}" destId="{1A5F7859-1577-4BDD-8B69-47041F8027AF}" srcOrd="3" destOrd="0" presId="urn:microsoft.com/office/officeart/2018/2/layout/IconVerticalSolidList"/>
    <dgm:cxn modelId="{1FE9CFC2-88AA-491A-B3EF-D8B09CA4E211}" type="presParOf" srcId="{8670EE77-A4B8-481F-9C65-4E8EC5BEBD7E}" destId="{16FC4595-2C0F-423B-A8F2-8D1192E97C07}" srcOrd="3" destOrd="0" presId="urn:microsoft.com/office/officeart/2018/2/layout/IconVerticalSolidList"/>
    <dgm:cxn modelId="{ED128EA4-B40D-405D-8883-C700D167D46D}" type="presParOf" srcId="{8670EE77-A4B8-481F-9C65-4E8EC5BEBD7E}" destId="{741DCA6E-E341-42E7-94B8-A8AFAD5499C9}" srcOrd="4" destOrd="0" presId="urn:microsoft.com/office/officeart/2018/2/layout/IconVerticalSolidList"/>
    <dgm:cxn modelId="{848D8A55-489D-4AB1-8A14-688F9FE86321}" type="presParOf" srcId="{741DCA6E-E341-42E7-94B8-A8AFAD5499C9}" destId="{7C28AC3E-26BF-4F14-A0B0-3E8E9D64708C}" srcOrd="0" destOrd="0" presId="urn:microsoft.com/office/officeart/2018/2/layout/IconVerticalSolidList"/>
    <dgm:cxn modelId="{03C06179-C844-4DB4-A478-85CCCC9D90BB}" type="presParOf" srcId="{741DCA6E-E341-42E7-94B8-A8AFAD5499C9}" destId="{935E2520-DE09-4D74-B191-F353D084C56A}" srcOrd="1" destOrd="0" presId="urn:microsoft.com/office/officeart/2018/2/layout/IconVerticalSolidList"/>
    <dgm:cxn modelId="{14146FA6-1946-4663-908E-FF6BEA63F936}" type="presParOf" srcId="{741DCA6E-E341-42E7-94B8-A8AFAD5499C9}" destId="{ABEC4DA3-C1C4-46AA-8647-9ADD8E74B0CD}" srcOrd="2" destOrd="0" presId="urn:microsoft.com/office/officeart/2018/2/layout/IconVerticalSolidList"/>
    <dgm:cxn modelId="{CDDB385A-513A-4011-8C09-5FB73316A116}" type="presParOf" srcId="{741DCA6E-E341-42E7-94B8-A8AFAD5499C9}" destId="{3ECAFF10-468D-421A-A338-903398AE01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45FF-CDA3-4C72-B905-696BAF8FE7AA}">
      <dsp:nvSpPr>
        <dsp:cNvPr id="0" name=""/>
        <dsp:cNvSpPr/>
      </dsp:nvSpPr>
      <dsp:spPr>
        <a:xfrm>
          <a:off x="0" y="2019"/>
          <a:ext cx="55021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4D4AF0-7A38-4E9F-9AA1-324A6085B294}">
      <dsp:nvSpPr>
        <dsp:cNvPr id="0" name=""/>
        <dsp:cNvSpPr/>
      </dsp:nvSpPr>
      <dsp:spPr>
        <a:xfrm>
          <a:off x="0" y="2019"/>
          <a:ext cx="5502169" cy="1377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b="1" kern="1200" dirty="0">
              <a:solidFill>
                <a:srgbClr val="FFFFFF"/>
              </a:solidFill>
            </a:rPr>
            <a:t>Clinical interpretations of model parameters are difficult.</a:t>
          </a:r>
          <a:endParaRPr lang="en-US" sz="2900" kern="1200" dirty="0">
            <a:solidFill>
              <a:srgbClr val="FFFFFF"/>
            </a:solidFill>
          </a:endParaRPr>
        </a:p>
      </dsp:txBody>
      <dsp:txXfrm>
        <a:off x="0" y="2019"/>
        <a:ext cx="5502169" cy="1377205"/>
      </dsp:txXfrm>
    </dsp:sp>
    <dsp:sp modelId="{F63B7847-CCD7-4028-8020-92655FB48FF3}">
      <dsp:nvSpPr>
        <dsp:cNvPr id="0" name=""/>
        <dsp:cNvSpPr/>
      </dsp:nvSpPr>
      <dsp:spPr>
        <a:xfrm>
          <a:off x="0" y="1379224"/>
          <a:ext cx="55021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E5C5A6-982D-4AF3-897B-C594AF820644}">
      <dsp:nvSpPr>
        <dsp:cNvPr id="0" name=""/>
        <dsp:cNvSpPr/>
      </dsp:nvSpPr>
      <dsp:spPr>
        <a:xfrm>
          <a:off x="0" y="1379224"/>
          <a:ext cx="5502169" cy="1377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b="1" kern="1200" dirty="0">
              <a:solidFill>
                <a:srgbClr val="FFFFFF"/>
              </a:solidFill>
            </a:rPr>
            <a:t>Sharing an existing ANN model is difficult.</a:t>
          </a:r>
          <a:endParaRPr lang="en-US" sz="2900" kern="1200" dirty="0">
            <a:solidFill>
              <a:srgbClr val="FFFFFF"/>
            </a:solidFill>
          </a:endParaRPr>
        </a:p>
      </dsp:txBody>
      <dsp:txXfrm>
        <a:off x="0" y="1379224"/>
        <a:ext cx="5502169" cy="1377205"/>
      </dsp:txXfrm>
    </dsp:sp>
    <dsp:sp modelId="{3349D107-FC3B-4976-B578-00FF55E22611}">
      <dsp:nvSpPr>
        <dsp:cNvPr id="0" name=""/>
        <dsp:cNvSpPr/>
      </dsp:nvSpPr>
      <dsp:spPr>
        <a:xfrm>
          <a:off x="0" y="2756430"/>
          <a:ext cx="55021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AEB9A5-C7DC-4DDB-B79A-77858160A96C}">
      <dsp:nvSpPr>
        <dsp:cNvPr id="0" name=""/>
        <dsp:cNvSpPr/>
      </dsp:nvSpPr>
      <dsp:spPr>
        <a:xfrm>
          <a:off x="0" y="2756430"/>
          <a:ext cx="5502169" cy="1377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b="1" kern="1200" dirty="0">
              <a:solidFill>
                <a:srgbClr val="FFFFFF"/>
              </a:solidFill>
            </a:rPr>
            <a:t>Prone to overfitting due to the complexity of model structure.</a:t>
          </a:r>
          <a:endParaRPr lang="en-US" sz="2900" kern="1200" dirty="0">
            <a:solidFill>
              <a:srgbClr val="FFFFFF"/>
            </a:solidFill>
          </a:endParaRPr>
        </a:p>
      </dsp:txBody>
      <dsp:txXfrm>
        <a:off x="0" y="2756430"/>
        <a:ext cx="5502169" cy="1377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2E305-9786-4612-8245-7CF5FBA0ADC9}">
      <dsp:nvSpPr>
        <dsp:cNvPr id="0" name=""/>
        <dsp:cNvSpPr/>
      </dsp:nvSpPr>
      <dsp:spPr>
        <a:xfrm>
          <a:off x="0" y="707092"/>
          <a:ext cx="9634011"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87B08-69DA-4CC0-AAC4-16DD5595A230}">
      <dsp:nvSpPr>
        <dsp:cNvPr id="0" name=""/>
        <dsp:cNvSpPr/>
      </dsp:nvSpPr>
      <dsp:spPr>
        <a:xfrm>
          <a:off x="394883" y="1000807"/>
          <a:ext cx="717970" cy="717970"/>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968402-9476-4044-9E51-55588C44B281}">
      <dsp:nvSpPr>
        <dsp:cNvPr id="0" name=""/>
        <dsp:cNvSpPr/>
      </dsp:nvSpPr>
      <dsp:spPr>
        <a:xfrm>
          <a:off x="1507738" y="707092"/>
          <a:ext cx="812627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1111250">
            <a:lnSpc>
              <a:spcPct val="100000"/>
            </a:lnSpc>
            <a:spcBef>
              <a:spcPct val="0"/>
            </a:spcBef>
            <a:spcAft>
              <a:spcPct val="35000"/>
            </a:spcAft>
          </a:pPr>
          <a:r>
            <a:rPr lang="en-US" sz="2500" kern="1200"/>
            <a:t>Hardware requirements: Laptop </a:t>
          </a:r>
        </a:p>
      </dsp:txBody>
      <dsp:txXfrm>
        <a:off x="1507738" y="707092"/>
        <a:ext cx="8126272" cy="1305401"/>
      </dsp:txXfrm>
    </dsp:sp>
    <dsp:sp modelId="{79BEEA1C-A021-4D17-A4CC-24CB83340B8D}">
      <dsp:nvSpPr>
        <dsp:cNvPr id="0" name=""/>
        <dsp:cNvSpPr/>
      </dsp:nvSpPr>
      <dsp:spPr>
        <a:xfrm>
          <a:off x="0" y="2338844"/>
          <a:ext cx="9634011"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77020D-9ED9-46E1-89AD-DB7BF6119400}">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501439-F169-414E-AAD0-DFB12308EFBA}">
      <dsp:nvSpPr>
        <dsp:cNvPr id="0" name=""/>
        <dsp:cNvSpPr/>
      </dsp:nvSpPr>
      <dsp:spPr>
        <a:xfrm>
          <a:off x="1507738" y="2338844"/>
          <a:ext cx="812627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1111250">
            <a:lnSpc>
              <a:spcPct val="100000"/>
            </a:lnSpc>
            <a:spcBef>
              <a:spcPct val="0"/>
            </a:spcBef>
            <a:spcAft>
              <a:spcPct val="35000"/>
            </a:spcAft>
          </a:pPr>
          <a:r>
            <a:rPr lang="en-US" sz="2500" kern="1200"/>
            <a:t>Software requirements: Python-3.6, Keras, TensorFlow, Jupyter Notebook </a:t>
          </a:r>
        </a:p>
      </dsp:txBody>
      <dsp:txXfrm>
        <a:off x="1507738" y="2338844"/>
        <a:ext cx="8126272"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97DE0-292A-4A8C-B93B-AB20505CFBA8}">
      <dsp:nvSpPr>
        <dsp:cNvPr id="0" name=""/>
        <dsp:cNvSpPr/>
      </dsp:nvSpPr>
      <dsp:spPr>
        <a:xfrm>
          <a:off x="0" y="476"/>
          <a:ext cx="11049000" cy="1114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992A1-7D1C-45B4-90E6-928F5A5EC6D9}">
      <dsp:nvSpPr>
        <dsp:cNvPr id="0" name=""/>
        <dsp:cNvSpPr/>
      </dsp:nvSpPr>
      <dsp:spPr>
        <a:xfrm>
          <a:off x="337130" y="251234"/>
          <a:ext cx="612964" cy="612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0DED1F-C73C-4760-8E62-C1B377A2E682}">
      <dsp:nvSpPr>
        <dsp:cNvPr id="0" name=""/>
        <dsp:cNvSpPr/>
      </dsp:nvSpPr>
      <dsp:spPr>
        <a:xfrm>
          <a:off x="1287226" y="476"/>
          <a:ext cx="9761773" cy="111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49" tIns="117949" rIns="117949" bIns="117949" numCol="1" spcCol="1270" anchor="ctr" anchorCtr="0">
          <a:noAutofit/>
        </a:bodyPr>
        <a:lstStyle/>
        <a:p>
          <a:pPr lvl="0" algn="l" defTabSz="1111250">
            <a:lnSpc>
              <a:spcPct val="100000"/>
            </a:lnSpc>
            <a:spcBef>
              <a:spcPct val="0"/>
            </a:spcBef>
            <a:spcAft>
              <a:spcPct val="35000"/>
            </a:spcAft>
          </a:pPr>
          <a:r>
            <a:rPr lang="en-US" sz="2500" kern="1200"/>
            <a:t>Stress testing - The code was tested under extreme workloads to see how it handles high traffic. </a:t>
          </a:r>
        </a:p>
      </dsp:txBody>
      <dsp:txXfrm>
        <a:off x="1287226" y="476"/>
        <a:ext cx="9761773" cy="1114481"/>
      </dsp:txXfrm>
    </dsp:sp>
    <dsp:sp modelId="{FFB5B72E-8E90-472A-9EAA-F2B5CE99320F}">
      <dsp:nvSpPr>
        <dsp:cNvPr id="0" name=""/>
        <dsp:cNvSpPr/>
      </dsp:nvSpPr>
      <dsp:spPr>
        <a:xfrm>
          <a:off x="0" y="1393578"/>
          <a:ext cx="11049000" cy="1114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E418D9-0AC5-4464-87FB-8A18ABE9BD02}">
      <dsp:nvSpPr>
        <dsp:cNvPr id="0" name=""/>
        <dsp:cNvSpPr/>
      </dsp:nvSpPr>
      <dsp:spPr>
        <a:xfrm>
          <a:off x="337130" y="1644336"/>
          <a:ext cx="612964" cy="6129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5F7859-1577-4BDD-8B69-47041F8027AF}">
      <dsp:nvSpPr>
        <dsp:cNvPr id="0" name=""/>
        <dsp:cNvSpPr/>
      </dsp:nvSpPr>
      <dsp:spPr>
        <a:xfrm>
          <a:off x="1287226" y="1393578"/>
          <a:ext cx="9761773" cy="111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49" tIns="117949" rIns="117949" bIns="117949" numCol="1" spcCol="1270" anchor="ctr" anchorCtr="0">
          <a:noAutofit/>
        </a:bodyPr>
        <a:lstStyle/>
        <a:p>
          <a:pPr lvl="0" algn="l" defTabSz="1111250">
            <a:lnSpc>
              <a:spcPct val="100000"/>
            </a:lnSpc>
            <a:spcBef>
              <a:spcPct val="0"/>
            </a:spcBef>
            <a:spcAft>
              <a:spcPct val="35000"/>
            </a:spcAft>
          </a:pPr>
          <a:r>
            <a:rPr lang="en-US" sz="2500" kern="1200"/>
            <a:t>Endurance testing - The code is tested to check if it can handle the expected load over a long period of time. </a:t>
          </a:r>
        </a:p>
      </dsp:txBody>
      <dsp:txXfrm>
        <a:off x="1287226" y="1393578"/>
        <a:ext cx="9761773" cy="1114481"/>
      </dsp:txXfrm>
    </dsp:sp>
    <dsp:sp modelId="{7C28AC3E-26BF-4F14-A0B0-3E8E9D64708C}">
      <dsp:nvSpPr>
        <dsp:cNvPr id="0" name=""/>
        <dsp:cNvSpPr/>
      </dsp:nvSpPr>
      <dsp:spPr>
        <a:xfrm>
          <a:off x="0" y="2786680"/>
          <a:ext cx="11049000" cy="1114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E2520-DE09-4D74-B191-F353D084C56A}">
      <dsp:nvSpPr>
        <dsp:cNvPr id="0" name=""/>
        <dsp:cNvSpPr/>
      </dsp:nvSpPr>
      <dsp:spPr>
        <a:xfrm>
          <a:off x="337130" y="3037438"/>
          <a:ext cx="612964" cy="6129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CAFF10-468D-421A-A338-903398AE0173}">
      <dsp:nvSpPr>
        <dsp:cNvPr id="0" name=""/>
        <dsp:cNvSpPr/>
      </dsp:nvSpPr>
      <dsp:spPr>
        <a:xfrm>
          <a:off x="1287226" y="2786680"/>
          <a:ext cx="9761773" cy="111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49" tIns="117949" rIns="117949" bIns="117949" numCol="1" spcCol="1270" anchor="ctr" anchorCtr="0">
          <a:noAutofit/>
        </a:bodyPr>
        <a:lstStyle/>
        <a:p>
          <a:pPr lvl="0" algn="l" defTabSz="1111250">
            <a:lnSpc>
              <a:spcPct val="100000"/>
            </a:lnSpc>
            <a:spcBef>
              <a:spcPct val="0"/>
            </a:spcBef>
            <a:spcAft>
              <a:spcPct val="35000"/>
            </a:spcAft>
          </a:pPr>
          <a:r>
            <a:rPr lang="en-US" sz="2500" kern="1200"/>
            <a:t>Load testing- the entire code is tested to determine whether it can handle expected consumer load</a:t>
          </a:r>
        </a:p>
      </dsp:txBody>
      <dsp:txXfrm>
        <a:off x="1287226" y="2786680"/>
        <a:ext cx="9761773" cy="11144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7/29/2021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402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7/29/2021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8978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7/29/2021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8403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7/29/2021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27125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7/29/2021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7790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7/29/2021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4429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7/29/2021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41636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7/29/2021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1994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7/29/2021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61820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7/29/2021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7582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7/29/2021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7956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6086B"/>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7/29/2021</a:t>
            </a:fld>
            <a:endParaRPr lang="en-US"/>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5725927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delweisspublications.com/keyword/48/1917/Biomedical-technology" TargetMode="External"/><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6F5F07B-A917-442C-82D5-5719737E9E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3" descr="Graph on document with pen">
            <a:extLst>
              <a:ext uri="{FF2B5EF4-FFF2-40B4-BE49-F238E27FC236}">
                <a16:creationId xmlns:a16="http://schemas.microsoft.com/office/drawing/2014/main" id="{F3FB8F83-5D64-4DB5-AC62-566F09ECC0BF}"/>
              </a:ext>
            </a:extLst>
          </p:cNvPr>
          <p:cNvPicPr>
            <a:picLocks noChangeAspect="1"/>
          </p:cNvPicPr>
          <p:nvPr/>
        </p:nvPicPr>
        <p:blipFill rotWithShape="1">
          <a:blip r:embed="rId2"/>
          <a:srcRect t="1408" b="14308"/>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C6C3E48C-655A-4982-8E73-7FB0D9E650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9D81B-643E-483B-89EF-06F6E355730F}"/>
              </a:ext>
            </a:extLst>
          </p:cNvPr>
          <p:cNvSpPr>
            <a:spLocks noGrp="1"/>
          </p:cNvSpPr>
          <p:nvPr>
            <p:ph type="ctrTitle"/>
          </p:nvPr>
        </p:nvSpPr>
        <p:spPr>
          <a:xfrm>
            <a:off x="1510353" y="2713630"/>
            <a:ext cx="8625385" cy="2729554"/>
          </a:xfrm>
        </p:spPr>
        <p:txBody>
          <a:bodyPr>
            <a:normAutofit/>
          </a:bodyPr>
          <a:lstStyle/>
          <a:p>
            <a:r>
              <a:rPr lang="en-US" sz="4000">
                <a:solidFill>
                  <a:srgbClr val="FFFFFF"/>
                </a:solidFill>
                <a:cs typeface="Sabon Next LT"/>
              </a:rPr>
              <a:t>PNEUMONIA PREDICTION USING X-RAY IMAGES</a:t>
            </a:r>
            <a:endParaRPr lang="en-US" sz="4000">
              <a:solidFill>
                <a:srgbClr val="FFFFFF"/>
              </a:solidFill>
            </a:endParaRPr>
          </a:p>
        </p:txBody>
      </p:sp>
      <p:sp>
        <p:nvSpPr>
          <p:cNvPr id="3" name="Subtitle 2">
            <a:extLst>
              <a:ext uri="{FF2B5EF4-FFF2-40B4-BE49-F238E27FC236}">
                <a16:creationId xmlns:a16="http://schemas.microsoft.com/office/drawing/2014/main" id="{AAC332ED-DD85-43AF-B331-1CE73192A324}"/>
              </a:ext>
            </a:extLst>
          </p:cNvPr>
          <p:cNvSpPr>
            <a:spLocks noGrp="1"/>
          </p:cNvSpPr>
          <p:nvPr>
            <p:ph type="subTitle" idx="1"/>
          </p:nvPr>
        </p:nvSpPr>
        <p:spPr>
          <a:xfrm>
            <a:off x="1787858" y="5445457"/>
            <a:ext cx="7820167" cy="1152567"/>
          </a:xfrm>
        </p:spPr>
        <p:txBody>
          <a:bodyPr vert="horz" lIns="91440" tIns="45720" rIns="91440" bIns="45720" rtlCol="0" anchor="t">
            <a:normAutofit fontScale="85000" lnSpcReduction="10000"/>
          </a:bodyPr>
          <a:lstStyle/>
          <a:p>
            <a:r>
              <a:rPr lang="en-US">
                <a:solidFill>
                  <a:srgbClr val="FFFFFF"/>
                </a:solidFill>
              </a:rPr>
              <a:t>Team MEMBERS </a:t>
            </a:r>
          </a:p>
          <a:p>
            <a:r>
              <a:rPr lang="en-US" b="1">
                <a:ea typeface="+mn-lt"/>
                <a:cs typeface="+mn-lt"/>
              </a:rPr>
              <a:t>Ishani N Binu, Sheethal Krishna, Vishnu Priya, </a:t>
            </a:r>
            <a:endParaRPr lang="en-US"/>
          </a:p>
          <a:p>
            <a:r>
              <a:rPr lang="en-US" b="1">
                <a:ea typeface="+mn-lt"/>
                <a:cs typeface="+mn-lt"/>
              </a:rPr>
              <a:t>Dinesh D, Manav Jain</a:t>
            </a:r>
            <a:r>
              <a:rPr lang="en-US">
                <a:ea typeface="+mn-lt"/>
                <a:cs typeface="+mn-lt"/>
              </a:rPr>
              <a:t> </a:t>
            </a:r>
            <a:endParaRPr lang="en-US"/>
          </a:p>
        </p:txBody>
      </p:sp>
    </p:spTree>
    <p:extLst>
      <p:ext uri="{BB962C8B-B14F-4D97-AF65-F5344CB8AC3E}">
        <p14:creationId xmlns:p14="http://schemas.microsoft.com/office/powerpoint/2010/main" val="111799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933" y="118738"/>
            <a:ext cx="10937473" cy="6634487"/>
          </a:xfrm>
          <a:prstGeom prst="rect">
            <a:avLst/>
          </a:prstGeom>
        </p:spPr>
      </p:pic>
    </p:spTree>
    <p:extLst>
      <p:ext uri="{BB962C8B-B14F-4D97-AF65-F5344CB8AC3E}">
        <p14:creationId xmlns:p14="http://schemas.microsoft.com/office/powerpoint/2010/main" val="2552060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81049" y="104775"/>
            <a:ext cx="9448801" cy="6664332"/>
          </a:xfrm>
          <a:prstGeom prst="rect">
            <a:avLst/>
          </a:prstGeom>
        </p:spPr>
      </p:pic>
    </p:spTree>
    <p:extLst>
      <p:ext uri="{BB962C8B-B14F-4D97-AF65-F5344CB8AC3E}">
        <p14:creationId xmlns:p14="http://schemas.microsoft.com/office/powerpoint/2010/main" val="1978292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18438"/>
          <a:stretch/>
        </p:blipFill>
        <p:spPr>
          <a:xfrm>
            <a:off x="84974" y="285749"/>
            <a:ext cx="10905713" cy="6257925"/>
          </a:xfrm>
          <a:prstGeom prst="rect">
            <a:avLst/>
          </a:prstGeom>
        </p:spPr>
      </p:pic>
    </p:spTree>
    <p:extLst>
      <p:ext uri="{BB962C8B-B14F-4D97-AF65-F5344CB8AC3E}">
        <p14:creationId xmlns:p14="http://schemas.microsoft.com/office/powerpoint/2010/main" val="230811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289" y="121542"/>
            <a:ext cx="10940256" cy="6627601"/>
          </a:xfrm>
          <a:prstGeom prst="rect">
            <a:avLst/>
          </a:prstGeom>
        </p:spPr>
      </p:pic>
    </p:spTree>
    <p:extLst>
      <p:ext uri="{BB962C8B-B14F-4D97-AF65-F5344CB8AC3E}">
        <p14:creationId xmlns:p14="http://schemas.microsoft.com/office/powerpoint/2010/main" val="80734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6086B"/>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7FB94-9DDA-4641-8CA4-3375F9D820A2}"/>
              </a:ext>
            </a:extLst>
          </p:cNvPr>
          <p:cNvSpPr>
            <a:spLocks noGrp="1"/>
          </p:cNvSpPr>
          <p:nvPr>
            <p:ph type="title"/>
          </p:nvPr>
        </p:nvSpPr>
        <p:spPr>
          <a:xfrm>
            <a:off x="782233" y="1028183"/>
            <a:ext cx="3370079" cy="4792068"/>
          </a:xfrm>
        </p:spPr>
        <p:txBody>
          <a:bodyPr>
            <a:normAutofit/>
          </a:bodyPr>
          <a:lstStyle/>
          <a:p>
            <a:r>
              <a:rPr lang="en-US">
                <a:solidFill>
                  <a:schemeClr val="bg1">
                    <a:lumMod val="95000"/>
                  </a:schemeClr>
                </a:solidFill>
                <a:ea typeface="+mj-lt"/>
                <a:cs typeface="+mj-lt"/>
              </a:rPr>
              <a:t>TESTING</a:t>
            </a:r>
            <a:endParaRPr lang="en-US">
              <a:solidFill>
                <a:schemeClr val="bg1">
                  <a:lumMod val="95000"/>
                </a:schemeClr>
              </a:solidFill>
            </a:endParaRP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9A6752-FF83-4359-B05A-6FED80FBC5D7}"/>
              </a:ext>
            </a:extLst>
          </p:cNvPr>
          <p:cNvSpPr>
            <a:spLocks noGrp="1"/>
          </p:cNvSpPr>
          <p:nvPr>
            <p:ph idx="1"/>
          </p:nvPr>
        </p:nvSpPr>
        <p:spPr>
          <a:xfrm>
            <a:off x="4857054" y="1289878"/>
            <a:ext cx="6905247" cy="4415892"/>
          </a:xfrm>
        </p:spPr>
        <p:txBody>
          <a:bodyPr vert="horz" lIns="91440" tIns="45720" rIns="91440" bIns="45720" rtlCol="0" anchor="t">
            <a:normAutofit fontScale="92500" lnSpcReduction="20000"/>
          </a:bodyPr>
          <a:lstStyle/>
          <a:p>
            <a:pPr>
              <a:lnSpc>
                <a:spcPct val="140000"/>
              </a:lnSpc>
            </a:pPr>
            <a:r>
              <a:rPr lang="en-US" sz="2400" dirty="0">
                <a:ea typeface="+mn-lt"/>
                <a:cs typeface="+mn-lt"/>
              </a:rPr>
              <a:t>TESTING TECHNIQUES USED: </a:t>
            </a:r>
          </a:p>
          <a:p>
            <a:pPr>
              <a:lnSpc>
                <a:spcPct val="140000"/>
              </a:lnSpc>
              <a:buClr>
                <a:srgbClr val="C3B2A7"/>
              </a:buClr>
            </a:pPr>
            <a:r>
              <a:rPr lang="en-US" u="sng" dirty="0">
                <a:solidFill>
                  <a:srgbClr val="FF0000"/>
                </a:solidFill>
                <a:ea typeface="+mn-lt"/>
                <a:cs typeface="+mn-lt"/>
              </a:rPr>
              <a:t>White box testing: </a:t>
            </a:r>
            <a:endParaRPr lang="en-US" dirty="0">
              <a:solidFill>
                <a:srgbClr val="FF0000"/>
              </a:solidFill>
              <a:ea typeface="+mn-lt"/>
              <a:cs typeface="+mn-lt"/>
            </a:endParaRPr>
          </a:p>
          <a:p>
            <a:pPr>
              <a:lnSpc>
                <a:spcPct val="140000"/>
              </a:lnSpc>
              <a:buClr>
                <a:srgbClr val="C3B2A7"/>
              </a:buClr>
            </a:pPr>
            <a:r>
              <a:rPr lang="en-US" dirty="0">
                <a:ea typeface="+mn-lt"/>
                <a:cs typeface="+mn-lt"/>
              </a:rPr>
              <a:t>Unit Testing:</a:t>
            </a:r>
            <a:endParaRPr lang="en-US" dirty="0"/>
          </a:p>
          <a:p>
            <a:pPr>
              <a:lnSpc>
                <a:spcPct val="140000"/>
              </a:lnSpc>
              <a:buClr>
                <a:srgbClr val="C3B2A7"/>
              </a:buClr>
            </a:pPr>
            <a:r>
              <a:rPr lang="en-US" dirty="0">
                <a:ea typeface="+mn-lt"/>
                <a:cs typeface="+mn-lt"/>
              </a:rPr>
              <a:t>    Each component of the code is tested individually and made sure that there are no errors and that they are functional.</a:t>
            </a:r>
          </a:p>
          <a:p>
            <a:pPr>
              <a:lnSpc>
                <a:spcPct val="140000"/>
              </a:lnSpc>
              <a:buClr>
                <a:srgbClr val="C3B2A7"/>
              </a:buClr>
            </a:pPr>
            <a:r>
              <a:rPr lang="en-US" dirty="0">
                <a:ea typeface="+mn-lt"/>
                <a:cs typeface="+mn-lt"/>
              </a:rPr>
              <a:t>Integration testing:</a:t>
            </a:r>
            <a:endParaRPr lang="en-US" dirty="0"/>
          </a:p>
          <a:p>
            <a:pPr>
              <a:lnSpc>
                <a:spcPct val="140000"/>
              </a:lnSpc>
              <a:buClr>
                <a:srgbClr val="C3B2A7"/>
              </a:buClr>
            </a:pPr>
            <a:r>
              <a:rPr lang="en-US" dirty="0">
                <a:ea typeface="+mn-lt"/>
                <a:cs typeface="+mn-lt"/>
              </a:rPr>
              <a:t>    After testing each unit, two or more units are combined together and tested to make sure that all the segments are functioning as we intended.</a:t>
            </a:r>
            <a:endParaRPr lang="en-US" sz="1400" dirty="0"/>
          </a:p>
          <a:p>
            <a:pPr>
              <a:lnSpc>
                <a:spcPct val="140000"/>
              </a:lnSpc>
              <a:buClr>
                <a:srgbClr val="C3B2A7"/>
              </a:buClr>
            </a:pPr>
            <a:endParaRPr lang="en-US" sz="1400" dirty="0"/>
          </a:p>
        </p:txBody>
      </p:sp>
    </p:spTree>
    <p:extLst>
      <p:ext uri="{BB962C8B-B14F-4D97-AF65-F5344CB8AC3E}">
        <p14:creationId xmlns:p14="http://schemas.microsoft.com/office/powerpoint/2010/main" val="3986423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6086B"/>
        </a:solidFill>
        <a:effectLst/>
      </p:bgPr>
    </p:bg>
    <p:spTree>
      <p:nvGrpSpPr>
        <p:cNvPr id="1" name=""/>
        <p:cNvGrpSpPr/>
        <p:nvPr/>
      </p:nvGrpSpPr>
      <p:grpSpPr>
        <a:xfrm>
          <a:off x="0" y="0"/>
          <a:ext cx="0" cy="0"/>
          <a:chOff x="0" y="0"/>
          <a:chExt cx="0" cy="0"/>
        </a:xfrm>
      </p:grpSpPr>
      <p:sp useBgFill="1">
        <p:nvSpPr>
          <p:cNvPr id="221" name="Rectangle 220">
            <a:extLst>
              <a:ext uri="{FF2B5EF4-FFF2-40B4-BE49-F238E27FC236}">
                <a16:creationId xmlns:a16="http://schemas.microsoft.com/office/drawing/2014/main" id="{368CBA64-7743-4C5C-83B8-655DE14502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3" name="Group 222">
            <a:extLst>
              <a:ext uri="{FF2B5EF4-FFF2-40B4-BE49-F238E27FC236}">
                <a16:creationId xmlns:a16="http://schemas.microsoft.com/office/drawing/2014/main" id="{12153040-1C1F-4962-9E5D-0793F73FC5C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224"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8" name="Group 297">
            <a:extLst>
              <a:ext uri="{FF2B5EF4-FFF2-40B4-BE49-F238E27FC236}">
                <a16:creationId xmlns:a16="http://schemas.microsoft.com/office/drawing/2014/main" id="{9E420B60-EB39-4544-87CE-09C5D7DE30C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299"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0"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1"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2"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3"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4"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5"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6"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7"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8"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9"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0"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1"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3"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4"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5"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6"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7"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8"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9"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0"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1"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2"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3"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4"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5"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6"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7"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8"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9"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0"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1"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2"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3"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4"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5"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6"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7"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8"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9"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0"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1"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33" name="Rectangle 532">
            <a:extLst>
              <a:ext uri="{FF2B5EF4-FFF2-40B4-BE49-F238E27FC236}">
                <a16:creationId xmlns:a16="http://schemas.microsoft.com/office/drawing/2014/main" id="{B4CE0640-B5AC-420F-A979-4701983D46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77B8-AB65-4C69-A3F1-529255CA7517}"/>
              </a:ext>
            </a:extLst>
          </p:cNvPr>
          <p:cNvSpPr>
            <a:spLocks noGrp="1"/>
          </p:cNvSpPr>
          <p:nvPr>
            <p:ph idx="1"/>
          </p:nvPr>
        </p:nvSpPr>
        <p:spPr>
          <a:xfrm>
            <a:off x="4612983" y="1710983"/>
            <a:ext cx="7316326" cy="3884497"/>
          </a:xfrm>
        </p:spPr>
        <p:txBody>
          <a:bodyPr vert="horz" lIns="91440" tIns="45720" rIns="91440" bIns="45720" rtlCol="0" anchor="t">
            <a:normAutofit lnSpcReduction="10000"/>
          </a:bodyPr>
          <a:lstStyle/>
          <a:p>
            <a:pPr>
              <a:lnSpc>
                <a:spcPct val="140000"/>
              </a:lnSpc>
            </a:pPr>
            <a:r>
              <a:rPr lang="en-US" u="sng">
                <a:solidFill>
                  <a:srgbClr val="FF0000"/>
                </a:solidFill>
                <a:ea typeface="+mn-lt"/>
                <a:cs typeface="+mn-lt"/>
              </a:rPr>
              <a:t>Black box testing:</a:t>
            </a:r>
            <a:endParaRPr lang="en-US">
              <a:solidFill>
                <a:srgbClr val="FF0000"/>
              </a:solidFill>
            </a:endParaRPr>
          </a:p>
          <a:p>
            <a:pPr>
              <a:lnSpc>
                <a:spcPct val="140000"/>
              </a:lnSpc>
              <a:buClr>
                <a:srgbClr val="C3B2A7"/>
              </a:buClr>
            </a:pPr>
            <a:r>
              <a:rPr lang="en-US">
                <a:ea typeface="+mn-lt"/>
                <a:cs typeface="+mn-lt"/>
              </a:rPr>
              <a:t>System Testing</a:t>
            </a:r>
            <a:endParaRPr lang="en-US"/>
          </a:p>
          <a:p>
            <a:pPr>
              <a:lnSpc>
                <a:spcPct val="140000"/>
              </a:lnSpc>
              <a:buClr>
                <a:srgbClr val="C3B2A7"/>
              </a:buClr>
            </a:pPr>
            <a:r>
              <a:rPr lang="en-US">
                <a:ea typeface="+mn-lt"/>
                <a:cs typeface="+mn-lt"/>
              </a:rPr>
              <a:t>The whole integrated system is tested to make sure that it meets the  requirements without knowing  the internal structure of the code.</a:t>
            </a:r>
            <a:endParaRPr lang="en-US"/>
          </a:p>
          <a:p>
            <a:pPr>
              <a:lnSpc>
                <a:spcPct val="140000"/>
              </a:lnSpc>
              <a:buClr>
                <a:srgbClr val="C3B2A7"/>
              </a:buClr>
            </a:pPr>
            <a:r>
              <a:rPr lang="en-US">
                <a:ea typeface="+mn-lt"/>
                <a:cs typeface="+mn-lt"/>
              </a:rPr>
              <a:t>Compatibility Testing</a:t>
            </a:r>
            <a:endParaRPr lang="en-US"/>
          </a:p>
          <a:p>
            <a:pPr>
              <a:lnSpc>
                <a:spcPct val="140000"/>
              </a:lnSpc>
              <a:buClr>
                <a:srgbClr val="C3B2A7"/>
              </a:buClr>
            </a:pPr>
            <a:r>
              <a:rPr lang="en-US">
                <a:ea typeface="+mn-lt"/>
                <a:cs typeface="+mn-lt"/>
              </a:rPr>
              <a:t>The entire code is tested in different environments like Spyder </a:t>
            </a:r>
            <a:r>
              <a:rPr lang="en-US" err="1">
                <a:ea typeface="+mn-lt"/>
                <a:cs typeface="+mn-lt"/>
              </a:rPr>
              <a:t>etc</a:t>
            </a:r>
            <a:r>
              <a:rPr lang="en-US">
                <a:ea typeface="+mn-lt"/>
                <a:cs typeface="+mn-lt"/>
              </a:rPr>
              <a:t> to check if it is functioning.</a:t>
            </a:r>
            <a:endParaRPr lang="en-US"/>
          </a:p>
          <a:p>
            <a:pPr>
              <a:lnSpc>
                <a:spcPct val="140000"/>
              </a:lnSpc>
              <a:buClr>
                <a:srgbClr val="C3B2A7"/>
              </a:buClr>
            </a:pPr>
            <a:endParaRPr lang="en-US" sz="1700"/>
          </a:p>
        </p:txBody>
      </p:sp>
    </p:spTree>
    <p:extLst>
      <p:ext uri="{BB962C8B-B14F-4D97-AF65-F5344CB8AC3E}">
        <p14:creationId xmlns:p14="http://schemas.microsoft.com/office/powerpoint/2010/main" val="630061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FB6CA-FD0D-40D9-8831-14CFB461A83C}"/>
              </a:ext>
            </a:extLst>
          </p:cNvPr>
          <p:cNvSpPr>
            <a:spLocks noGrp="1"/>
          </p:cNvSpPr>
          <p:nvPr>
            <p:ph type="title"/>
          </p:nvPr>
        </p:nvSpPr>
        <p:spPr>
          <a:xfrm>
            <a:off x="1422399" y="701749"/>
            <a:ext cx="9343065" cy="999460"/>
          </a:xfrm>
        </p:spPr>
        <p:txBody>
          <a:bodyPr>
            <a:normAutofit/>
          </a:bodyPr>
          <a:lstStyle/>
          <a:p>
            <a:pPr algn="ctr"/>
            <a:r>
              <a:rPr lang="en-US">
                <a:solidFill>
                  <a:srgbClr val="FFFFFF"/>
                </a:solidFill>
                <a:ea typeface="+mj-lt"/>
                <a:cs typeface="+mj-lt"/>
              </a:rPr>
              <a:t>PERFORMANCE TESTING</a:t>
            </a:r>
            <a:endParaRPr lang="en-US">
              <a:solidFill>
                <a:srgbClr val="FFFFFF"/>
              </a:solidFill>
            </a:endParaRPr>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B4F25C-A3C9-4C4F-9B01-57BD345C6A6C}"/>
              </a:ext>
            </a:extLst>
          </p:cNvPr>
          <p:cNvGraphicFramePr>
            <a:graphicFrameLocks noGrp="1"/>
          </p:cNvGraphicFramePr>
          <p:nvPr>
            <p:ph idx="1"/>
            <p:extLst>
              <p:ext uri="{D42A27DB-BD31-4B8C-83A1-F6EECF244321}">
                <p14:modId xmlns:p14="http://schemas.microsoft.com/office/powerpoint/2010/main" val="3710093593"/>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1373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ECC6C-8052-477E-8114-7A8480863613}"/>
              </a:ext>
            </a:extLst>
          </p:cNvPr>
          <p:cNvSpPr>
            <a:spLocks noGrp="1"/>
          </p:cNvSpPr>
          <p:nvPr>
            <p:ph type="title"/>
          </p:nvPr>
        </p:nvSpPr>
        <p:spPr>
          <a:xfrm>
            <a:off x="310997" y="1028183"/>
            <a:ext cx="3841315" cy="4792068"/>
          </a:xfrm>
        </p:spPr>
        <p:txBody>
          <a:bodyPr>
            <a:normAutofit/>
          </a:bodyPr>
          <a:lstStyle/>
          <a:p>
            <a:r>
              <a:rPr lang="en-US">
                <a:solidFill>
                  <a:schemeClr val="bg1">
                    <a:lumMod val="95000"/>
                  </a:schemeClr>
                </a:solidFill>
                <a:ea typeface="+mj-lt"/>
                <a:cs typeface="+mj-lt"/>
              </a:rPr>
              <a:t>CONCLUSION</a:t>
            </a:r>
            <a:r>
              <a:rPr lang="en-US">
                <a:ea typeface="+mj-lt"/>
                <a:cs typeface="+mj-lt"/>
              </a:rPr>
              <a:t> </a:t>
            </a:r>
            <a:endParaRPr lang="en-US"/>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22E01A-48E5-4F15-87E2-A2C7DDA1287F}"/>
              </a:ext>
            </a:extLst>
          </p:cNvPr>
          <p:cNvSpPr>
            <a:spLocks noGrp="1"/>
          </p:cNvSpPr>
          <p:nvPr>
            <p:ph idx="1"/>
          </p:nvPr>
        </p:nvSpPr>
        <p:spPr>
          <a:xfrm>
            <a:off x="4653088" y="1420221"/>
            <a:ext cx="7175958" cy="4175259"/>
          </a:xfrm>
        </p:spPr>
        <p:txBody>
          <a:bodyPr vert="horz" lIns="91440" tIns="45720" rIns="91440" bIns="45720" rtlCol="0" anchor="t">
            <a:noAutofit/>
          </a:bodyPr>
          <a:lstStyle/>
          <a:p>
            <a:pPr marL="0" indent="0" algn="just">
              <a:lnSpc>
                <a:spcPct val="140000"/>
              </a:lnSpc>
              <a:buNone/>
            </a:pPr>
            <a:r>
              <a:rPr lang="en-US">
                <a:ea typeface="+mn-lt"/>
                <a:cs typeface="+mn-lt"/>
              </a:rPr>
              <a:t>The following is the conclusion of our project: </a:t>
            </a:r>
            <a:endParaRPr lang="en-US"/>
          </a:p>
          <a:p>
            <a:pPr algn="just">
              <a:lnSpc>
                <a:spcPct val="140000"/>
              </a:lnSpc>
            </a:pPr>
            <a:r>
              <a:rPr lang="en-US">
                <a:ea typeface="+mn-lt"/>
                <a:cs typeface="+mn-lt"/>
              </a:rPr>
              <a:t>Unsolved problem that is as of now tormenting the doctors around the world. Our proposed model is designed and advancement to detect and classify pneumonia from chest X-ray pictures. It contains both image processing and convolutional neural network. We developed a model; the algorithm starts by transforming chest X-ray images into sizes less than the original.</a:t>
            </a:r>
            <a:r>
              <a:rPr lang="en-US" dirty="0">
                <a:ea typeface="+mn-lt"/>
                <a:cs typeface="+mn-lt"/>
              </a:rPr>
              <a:t> </a:t>
            </a:r>
            <a:endParaRPr lang="en-US" dirty="0"/>
          </a:p>
          <a:p>
            <a:pPr marL="0" indent="0">
              <a:lnSpc>
                <a:spcPct val="140000"/>
              </a:lnSpc>
              <a:buClr>
                <a:srgbClr val="C3B2A7"/>
              </a:buClr>
              <a:buNone/>
            </a:pPr>
            <a:endParaRPr lang="en-US" sz="1700"/>
          </a:p>
        </p:txBody>
      </p:sp>
    </p:spTree>
    <p:extLst>
      <p:ext uri="{BB962C8B-B14F-4D97-AF65-F5344CB8AC3E}">
        <p14:creationId xmlns:p14="http://schemas.microsoft.com/office/powerpoint/2010/main" val="1382356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AB6B2-79A3-4B79-8846-7C4844E03DF5}"/>
              </a:ext>
            </a:extLst>
          </p:cNvPr>
          <p:cNvSpPr>
            <a:spLocks noGrp="1"/>
          </p:cNvSpPr>
          <p:nvPr>
            <p:ph type="title"/>
          </p:nvPr>
        </p:nvSpPr>
        <p:spPr>
          <a:xfrm>
            <a:off x="782233" y="1028183"/>
            <a:ext cx="3370079" cy="4792068"/>
          </a:xfrm>
        </p:spPr>
        <p:txBody>
          <a:bodyPr>
            <a:normAutofit/>
          </a:bodyPr>
          <a:lstStyle/>
          <a:p>
            <a:r>
              <a:rPr lang="en-US" dirty="0">
                <a:solidFill>
                  <a:schemeClr val="bg1">
                    <a:lumMod val="95000"/>
                  </a:schemeClr>
                </a:solidFill>
              </a:rPr>
              <a:t>   </a:t>
            </a: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CD16F0-41D6-492D-8455-0834B3C9CDDE}"/>
              </a:ext>
            </a:extLst>
          </p:cNvPr>
          <p:cNvSpPr>
            <a:spLocks noGrp="1"/>
          </p:cNvSpPr>
          <p:nvPr>
            <p:ph idx="1"/>
          </p:nvPr>
        </p:nvSpPr>
        <p:spPr>
          <a:xfrm>
            <a:off x="4562851" y="1029195"/>
            <a:ext cx="7496800" cy="4657758"/>
          </a:xfrm>
        </p:spPr>
        <p:txBody>
          <a:bodyPr vert="horz" lIns="91440" tIns="45720" rIns="91440" bIns="45720" rtlCol="0" anchor="t">
            <a:noAutofit/>
          </a:bodyPr>
          <a:lstStyle/>
          <a:p>
            <a:pPr algn="just">
              <a:lnSpc>
                <a:spcPct val="140000"/>
              </a:lnSpc>
            </a:pPr>
            <a:r>
              <a:rPr lang="en-US" sz="1800" dirty="0">
                <a:ea typeface="+mn-lt"/>
                <a:cs typeface="+mn-lt"/>
              </a:rPr>
              <a:t>The next step includes the identiﬁcation and classiﬁcation of pictures by the convectional neural network structure, which extracts features from the image and classify them. </a:t>
            </a:r>
            <a:endParaRPr lang="en-US"/>
          </a:p>
          <a:p>
            <a:pPr algn="just">
              <a:lnSpc>
                <a:spcPct val="140000"/>
              </a:lnSpc>
              <a:buClr>
                <a:srgbClr val="C3B2A7"/>
              </a:buClr>
            </a:pPr>
            <a:r>
              <a:rPr lang="en-US" sz="1800" dirty="0">
                <a:ea typeface="+mn-lt"/>
                <a:cs typeface="+mn-lt"/>
              </a:rPr>
              <a:t>This work has presented the X-Ray images for Pneumonia discovery based on convolutional neural networks and diverse machine learning. By training a bunch of solid CNNs for an enormous scope dataset, we built a model that can precisely predict Pneumonia. </a:t>
            </a:r>
          </a:p>
          <a:p>
            <a:pPr algn="just">
              <a:lnSpc>
                <a:spcPct val="140000"/>
              </a:lnSpc>
              <a:buClr>
                <a:srgbClr val="C3B2A7"/>
              </a:buClr>
            </a:pPr>
            <a:r>
              <a:rPr lang="en-US" sz="1800" dirty="0">
                <a:ea typeface="+mn-lt"/>
                <a:cs typeface="+mn-lt"/>
              </a:rPr>
              <a:t>During each epoch data is trained again and again to learn the feature of data. The presentation assessment of the model is estimated by utilizing classiﬁcation accuracy and cross-validation.</a:t>
            </a:r>
            <a:endParaRPr lang="en-US" sz="1800"/>
          </a:p>
        </p:txBody>
      </p:sp>
    </p:spTree>
    <p:extLst>
      <p:ext uri="{BB962C8B-B14F-4D97-AF65-F5344CB8AC3E}">
        <p14:creationId xmlns:p14="http://schemas.microsoft.com/office/powerpoint/2010/main" val="2195753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58789E63-C78D-4210-8A38-DD6FB3B6BA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person&#10;&#10;Description automatically generated">
            <a:extLst>
              <a:ext uri="{FF2B5EF4-FFF2-40B4-BE49-F238E27FC236}">
                <a16:creationId xmlns:a16="http://schemas.microsoft.com/office/drawing/2014/main" id="{CBF9E466-3B92-4A78-A0C7-4B80F28263A7}"/>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t="1316"/>
          <a:stretch/>
        </p:blipFill>
        <p:spPr>
          <a:xfrm>
            <a:off x="20" y="-31305"/>
            <a:ext cx="12191980" cy="6857990"/>
          </a:xfrm>
          <a:prstGeom prst="rect">
            <a:avLst/>
          </a:prstGeom>
        </p:spPr>
      </p:pic>
      <p:sp>
        <p:nvSpPr>
          <p:cNvPr id="70" name="Rectangle 69">
            <a:extLst>
              <a:ext uri="{FF2B5EF4-FFF2-40B4-BE49-F238E27FC236}">
                <a16:creationId xmlns:a16="http://schemas.microsoft.com/office/drawing/2014/main" id="{AC8494C5-ED44-4EAD-9213-4FBAA4BB74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82" cy="4213412"/>
          </a:xfrm>
          <a:prstGeom prst="rect">
            <a:avLst/>
          </a:prstGeom>
          <a:gradFill>
            <a:gsLst>
              <a:gs pos="100000">
                <a:srgbClr val="000000">
                  <a:alpha val="0"/>
                </a:srgbClr>
              </a:gs>
              <a:gs pos="0">
                <a:schemeClr val="tx1"/>
              </a:gs>
              <a:gs pos="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DEB9ED-CD40-4C26-9A14-AC939AAB29C1}"/>
              </a:ext>
            </a:extLst>
          </p:cNvPr>
          <p:cNvSpPr txBox="1"/>
          <p:nvPr/>
        </p:nvSpPr>
        <p:spPr>
          <a:xfrm>
            <a:off x="1809750" y="573741"/>
            <a:ext cx="8572500" cy="173317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5400" dirty="0">
                <a:solidFill>
                  <a:srgbClr val="FFFFFF"/>
                </a:solidFill>
                <a:latin typeface="+mj-lt"/>
                <a:ea typeface="+mj-ea"/>
                <a:cs typeface="+mj-cs"/>
              </a:rPr>
              <a:t>THANK YOU</a:t>
            </a:r>
            <a:endParaRPr lang="en-US" dirty="0">
              <a:ea typeface="+mj-ea"/>
              <a:cs typeface="+mj-cs"/>
            </a:endParaRPr>
          </a:p>
        </p:txBody>
      </p:sp>
    </p:spTree>
    <p:extLst>
      <p:ext uri="{BB962C8B-B14F-4D97-AF65-F5344CB8AC3E}">
        <p14:creationId xmlns:p14="http://schemas.microsoft.com/office/powerpoint/2010/main" val="922021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47" name="Rectangle 279">
            <a:extLst>
              <a:ext uri="{FF2B5EF4-FFF2-40B4-BE49-F238E27FC236}">
                <a16:creationId xmlns:a16="http://schemas.microsoft.com/office/drawing/2014/main" id="{11AC88F6-55CB-496B-8AD8-9ABD2E6E3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9" name="Rectangle 283">
            <a:extLst>
              <a:ext uri="{FF2B5EF4-FFF2-40B4-BE49-F238E27FC236}">
                <a16:creationId xmlns:a16="http://schemas.microsoft.com/office/drawing/2014/main" id="{969239DF-EAA4-47C3-B4E3-79C6BCB243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D9D43A-BD5A-4B31-9F30-9578CC8F5555}"/>
              </a:ext>
            </a:extLst>
          </p:cNvPr>
          <p:cNvSpPr>
            <a:spLocks noGrp="1"/>
          </p:cNvSpPr>
          <p:nvPr>
            <p:ph type="title"/>
          </p:nvPr>
        </p:nvSpPr>
        <p:spPr>
          <a:xfrm>
            <a:off x="627017" y="1371601"/>
            <a:ext cx="4088523" cy="4114800"/>
          </a:xfrm>
        </p:spPr>
        <p:txBody>
          <a:bodyPr>
            <a:normAutofit/>
          </a:bodyPr>
          <a:lstStyle/>
          <a:p>
            <a:pPr algn="ctr"/>
            <a:r>
              <a:rPr lang="en-US" dirty="0"/>
              <a:t>INTRODUCTION</a:t>
            </a:r>
          </a:p>
        </p:txBody>
      </p:sp>
      <p:pic>
        <p:nvPicPr>
          <p:cNvPr id="3" name="Picture 3" descr="A picture containing X-ray film, blur&#10;&#10;Description automatically generated">
            <a:extLst>
              <a:ext uri="{FF2B5EF4-FFF2-40B4-BE49-F238E27FC236}">
                <a16:creationId xmlns:a16="http://schemas.microsoft.com/office/drawing/2014/main" id="{E6EAA7EC-F352-481C-BE27-EC7E1F22209C}"/>
              </a:ext>
            </a:extLst>
          </p:cNvPr>
          <p:cNvPicPr>
            <a:picLocks noChangeAspect="1"/>
          </p:cNvPicPr>
          <p:nvPr/>
        </p:nvPicPr>
        <p:blipFill>
          <a:blip r:embed="rId2">
            <a:alphaModFix/>
          </a:blip>
          <a:stretch>
            <a:fillRect/>
          </a:stretch>
        </p:blipFill>
        <p:spPr>
          <a:xfrm>
            <a:off x="5487611" y="543452"/>
            <a:ext cx="6464828" cy="3146644"/>
          </a:xfrm>
          <a:prstGeom prst="rect">
            <a:avLst/>
          </a:prstGeom>
        </p:spPr>
      </p:pic>
      <p:sp>
        <p:nvSpPr>
          <p:cNvPr id="486" name="Content Placeholder 485">
            <a:extLst>
              <a:ext uri="{FF2B5EF4-FFF2-40B4-BE49-F238E27FC236}">
                <a16:creationId xmlns:a16="http://schemas.microsoft.com/office/drawing/2014/main" id="{A901B72A-8FD7-43B7-888A-7D5C1E0ADE2A}"/>
              </a:ext>
            </a:extLst>
          </p:cNvPr>
          <p:cNvSpPr>
            <a:spLocks noGrp="1"/>
          </p:cNvSpPr>
          <p:nvPr>
            <p:ph idx="1"/>
          </p:nvPr>
        </p:nvSpPr>
        <p:spPr>
          <a:xfrm>
            <a:off x="5873694" y="4008474"/>
            <a:ext cx="5782899" cy="2569487"/>
          </a:xfrm>
        </p:spPr>
        <p:txBody>
          <a:bodyPr vert="horz" lIns="91440" tIns="45720" rIns="91440" bIns="45720" rtlCol="0" anchor="t">
            <a:noAutofit/>
          </a:bodyPr>
          <a:lstStyle/>
          <a:p>
            <a:pPr>
              <a:lnSpc>
                <a:spcPct val="140000"/>
              </a:lnSpc>
            </a:pPr>
            <a:r>
              <a:rPr lang="en-US">
                <a:solidFill>
                  <a:srgbClr val="FFFFFF"/>
                </a:solidFill>
                <a:ea typeface="+mn-lt"/>
                <a:cs typeface="+mn-lt"/>
              </a:rPr>
              <a:t>Pneumonia is an intense respiratory disease that influences the lungs. It is a lethal disease wherein the air sacs get loaded up with discharge and other fluid. Pneumonia is ranked eighth in the list of the top 10 causes of death in the United States.</a:t>
            </a:r>
          </a:p>
        </p:txBody>
      </p:sp>
    </p:spTree>
    <p:extLst>
      <p:ext uri="{BB962C8B-B14F-4D97-AF65-F5344CB8AC3E}">
        <p14:creationId xmlns:p14="http://schemas.microsoft.com/office/powerpoint/2010/main" val="1129625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6086B"/>
        </a:solidFill>
        <a:effectLst/>
      </p:bgPr>
    </p:bg>
    <p:spTree>
      <p:nvGrpSpPr>
        <p:cNvPr id="1" name=""/>
        <p:cNvGrpSpPr/>
        <p:nvPr/>
      </p:nvGrpSpPr>
      <p:grpSpPr>
        <a:xfrm>
          <a:off x="0" y="0"/>
          <a:ext cx="0" cy="0"/>
          <a:chOff x="0" y="0"/>
          <a:chExt cx="0" cy="0"/>
        </a:xfrm>
      </p:grpSpPr>
      <p:grpSp>
        <p:nvGrpSpPr>
          <p:cNvPr id="174" name="Group 173">
            <a:extLst>
              <a:ext uri="{FF2B5EF4-FFF2-40B4-BE49-F238E27FC236}">
                <a16:creationId xmlns:a16="http://schemas.microsoft.com/office/drawing/2014/main" id="{71AFD227-869A-489C-A9B5-3F0498DF3C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75"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3"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4"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5"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6"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7"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8"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9"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0"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1"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2"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3"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4"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5"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6"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7"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8"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9"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0"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1"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2"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3"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4"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5"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6"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7"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3"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4"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5"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6"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7"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8"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9"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0"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1"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233" name="Rectangle 232">
            <a:extLst>
              <a:ext uri="{FF2B5EF4-FFF2-40B4-BE49-F238E27FC236}">
                <a16:creationId xmlns:a16="http://schemas.microsoft.com/office/drawing/2014/main" id="{6BB4A288-31AD-48C2-B51A-26D773DE2A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5" name="Group 234">
            <a:extLst>
              <a:ext uri="{FF2B5EF4-FFF2-40B4-BE49-F238E27FC236}">
                <a16:creationId xmlns:a16="http://schemas.microsoft.com/office/drawing/2014/main" id="{F36FF0C2-1368-4678-BFE9-F06C8370BEE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69445" y="41005"/>
            <a:ext cx="952998" cy="6797768"/>
            <a:chOff x="11084465" y="29503"/>
            <a:chExt cx="952998" cy="6797768"/>
          </a:xfrm>
          <a:solidFill>
            <a:schemeClr val="bg2">
              <a:lumMod val="90000"/>
            </a:schemeClr>
          </a:solidFill>
        </p:grpSpPr>
        <p:sp>
          <p:nvSpPr>
            <p:cNvPr id="236" name="Freeform 6">
              <a:extLst>
                <a:ext uri="{FF2B5EF4-FFF2-40B4-BE49-F238E27FC236}">
                  <a16:creationId xmlns:a16="http://schemas.microsoft.com/office/drawing/2014/main" id="{8AA07C56-137F-4036-AA62-DFAD3220BBE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22617" y="44533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8">
              <a:extLst>
                <a:ext uri="{FF2B5EF4-FFF2-40B4-BE49-F238E27FC236}">
                  <a16:creationId xmlns:a16="http://schemas.microsoft.com/office/drawing/2014/main" id="{99EDAC04-A9E6-483F-A558-95AE3322C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43845" y="65544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22">
              <a:extLst>
                <a:ext uri="{FF2B5EF4-FFF2-40B4-BE49-F238E27FC236}">
                  <a16:creationId xmlns:a16="http://schemas.microsoft.com/office/drawing/2014/main" id="{B24B08F8-86A7-46CF-B135-85BC89E6C99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579248" y="171177"/>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27">
              <a:extLst>
                <a:ext uri="{FF2B5EF4-FFF2-40B4-BE49-F238E27FC236}">
                  <a16:creationId xmlns:a16="http://schemas.microsoft.com/office/drawing/2014/main" id="{305C79E4-50EB-4252-9ED5-4E6746CF955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907653" y="353284"/>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30">
              <a:extLst>
                <a:ext uri="{FF2B5EF4-FFF2-40B4-BE49-F238E27FC236}">
                  <a16:creationId xmlns:a16="http://schemas.microsoft.com/office/drawing/2014/main" id="{DB9EF8C6-625B-4D05-9F40-1148F344EB0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082447" y="6380463"/>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43">
              <a:extLst>
                <a:ext uri="{FF2B5EF4-FFF2-40B4-BE49-F238E27FC236}">
                  <a16:creationId xmlns:a16="http://schemas.microsoft.com/office/drawing/2014/main" id="{0BA3E572-C292-4182-9C48-64E74993836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00148" y="671795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51">
              <a:extLst>
                <a:ext uri="{FF2B5EF4-FFF2-40B4-BE49-F238E27FC236}">
                  <a16:creationId xmlns:a16="http://schemas.microsoft.com/office/drawing/2014/main" id="{C808C642-A448-4334-A45D-298E195231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18707" y="647057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53">
              <a:extLst>
                <a:ext uri="{FF2B5EF4-FFF2-40B4-BE49-F238E27FC236}">
                  <a16:creationId xmlns:a16="http://schemas.microsoft.com/office/drawing/2014/main" id="{50A0B194-227C-471A-9007-E04C1B2A640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289540" y="62059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55">
              <a:extLst>
                <a:ext uri="{FF2B5EF4-FFF2-40B4-BE49-F238E27FC236}">
                  <a16:creationId xmlns:a16="http://schemas.microsoft.com/office/drawing/2014/main" id="{01503FB7-35F4-452A-AA13-FA9B7395676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286135" y="600613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56">
              <a:extLst>
                <a:ext uri="{FF2B5EF4-FFF2-40B4-BE49-F238E27FC236}">
                  <a16:creationId xmlns:a16="http://schemas.microsoft.com/office/drawing/2014/main" id="{A7428F14-26D7-4251-B0D7-13ED3363B6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28119" y="510640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57">
              <a:extLst>
                <a:ext uri="{FF2B5EF4-FFF2-40B4-BE49-F238E27FC236}">
                  <a16:creationId xmlns:a16="http://schemas.microsoft.com/office/drawing/2014/main" id="{0E380A7C-6EA8-42E7-A052-CC1F301CB3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290238" y="577190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60">
              <a:extLst>
                <a:ext uri="{FF2B5EF4-FFF2-40B4-BE49-F238E27FC236}">
                  <a16:creationId xmlns:a16="http://schemas.microsoft.com/office/drawing/2014/main" id="{E45EC6E9-E9FB-414B-916B-1A4F397CCE2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25305" y="556659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61">
              <a:extLst>
                <a:ext uri="{FF2B5EF4-FFF2-40B4-BE49-F238E27FC236}">
                  <a16:creationId xmlns:a16="http://schemas.microsoft.com/office/drawing/2014/main" id="{246B8861-C096-4519-B056-40D9F3D57E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52805" y="530204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79">
              <a:extLst>
                <a:ext uri="{FF2B5EF4-FFF2-40B4-BE49-F238E27FC236}">
                  <a16:creationId xmlns:a16="http://schemas.microsoft.com/office/drawing/2014/main" id="{8FB4DB52-8534-409C-99C2-15A5B4B7D8F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18872" y="66490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0">
              <a:extLst>
                <a:ext uri="{FF2B5EF4-FFF2-40B4-BE49-F238E27FC236}">
                  <a16:creationId xmlns:a16="http://schemas.microsoft.com/office/drawing/2014/main" id="{9DC9CA5F-8A82-4023-976E-F75636887CD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549356" y="635653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81">
              <a:extLst>
                <a:ext uri="{FF2B5EF4-FFF2-40B4-BE49-F238E27FC236}">
                  <a16:creationId xmlns:a16="http://schemas.microsoft.com/office/drawing/2014/main" id="{51B27B7C-9F3B-45E9-B20B-1ADA12E2BD8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539941" y="524538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82">
              <a:extLst>
                <a:ext uri="{FF2B5EF4-FFF2-40B4-BE49-F238E27FC236}">
                  <a16:creationId xmlns:a16="http://schemas.microsoft.com/office/drawing/2014/main" id="{3C052CD9-53CD-418A-BADE-A89B108DA1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544511" y="548905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3">
              <a:extLst>
                <a:ext uri="{FF2B5EF4-FFF2-40B4-BE49-F238E27FC236}">
                  <a16:creationId xmlns:a16="http://schemas.microsoft.com/office/drawing/2014/main" id="{AB40D02E-FFB3-4513-B68F-19D5F87BE30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569296" y="5715712"/>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89">
              <a:extLst>
                <a:ext uri="{FF2B5EF4-FFF2-40B4-BE49-F238E27FC236}">
                  <a16:creationId xmlns:a16="http://schemas.microsoft.com/office/drawing/2014/main" id="{4E0CF1B4-7350-45D3-AA67-23D3DA14454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552595" y="605891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90">
              <a:extLst>
                <a:ext uri="{FF2B5EF4-FFF2-40B4-BE49-F238E27FC236}">
                  <a16:creationId xmlns:a16="http://schemas.microsoft.com/office/drawing/2014/main" id="{BCFB5000-DB4D-4D2B-B5A9-E4DC57DA22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44150" y="5453670"/>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05">
              <a:extLst>
                <a:ext uri="{FF2B5EF4-FFF2-40B4-BE49-F238E27FC236}">
                  <a16:creationId xmlns:a16="http://schemas.microsoft.com/office/drawing/2014/main" id="{10583E8C-B65B-44DE-AB4C-50739C275F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792501" y="551155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07">
              <a:extLst>
                <a:ext uri="{FF2B5EF4-FFF2-40B4-BE49-F238E27FC236}">
                  <a16:creationId xmlns:a16="http://schemas.microsoft.com/office/drawing/2014/main" id="{9EDC808B-6650-4B67-AFBF-66C035A86F0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03807" y="523591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8">
              <a:extLst>
                <a:ext uri="{FF2B5EF4-FFF2-40B4-BE49-F238E27FC236}">
                  <a16:creationId xmlns:a16="http://schemas.microsoft.com/office/drawing/2014/main" id="{188B201A-7DC8-4D7A-97B6-D8044588C5A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24688" y="631609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09">
              <a:extLst>
                <a:ext uri="{FF2B5EF4-FFF2-40B4-BE49-F238E27FC236}">
                  <a16:creationId xmlns:a16="http://schemas.microsoft.com/office/drawing/2014/main" id="{E60F1A42-D89E-46D0-BC94-E40CE89389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08704" y="580142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11">
              <a:extLst>
                <a:ext uri="{FF2B5EF4-FFF2-40B4-BE49-F238E27FC236}">
                  <a16:creationId xmlns:a16="http://schemas.microsoft.com/office/drawing/2014/main" id="{5FEC35CE-44F6-46DC-933C-E30C32583B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33689" y="607048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12">
              <a:extLst>
                <a:ext uri="{FF2B5EF4-FFF2-40B4-BE49-F238E27FC236}">
                  <a16:creationId xmlns:a16="http://schemas.microsoft.com/office/drawing/2014/main" id="{80E6833F-4096-4C39-87A1-D1C13F7B923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542486" y="659761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22">
              <a:extLst>
                <a:ext uri="{FF2B5EF4-FFF2-40B4-BE49-F238E27FC236}">
                  <a16:creationId xmlns:a16="http://schemas.microsoft.com/office/drawing/2014/main" id="{C7FA2BEA-6139-4CC0-9077-53F3E770D1B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932857" y="61551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32">
              <a:extLst>
                <a:ext uri="{FF2B5EF4-FFF2-40B4-BE49-F238E27FC236}">
                  <a16:creationId xmlns:a16="http://schemas.microsoft.com/office/drawing/2014/main" id="{B8FF5505-741C-4F51-8085-FA6BEE6D34B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23671" y="413663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33">
              <a:extLst>
                <a:ext uri="{FF2B5EF4-FFF2-40B4-BE49-F238E27FC236}">
                  <a16:creationId xmlns:a16="http://schemas.microsoft.com/office/drawing/2014/main" id="{0CC1EAAD-EC93-467A-9F9F-081C46DA55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286668" y="307633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34">
              <a:extLst>
                <a:ext uri="{FF2B5EF4-FFF2-40B4-BE49-F238E27FC236}">
                  <a16:creationId xmlns:a16="http://schemas.microsoft.com/office/drawing/2014/main" id="{E4D416D8-950B-46A4-BE7C-B8F15C96AA8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299576" y="207003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35">
              <a:extLst>
                <a:ext uri="{FF2B5EF4-FFF2-40B4-BE49-F238E27FC236}">
                  <a16:creationId xmlns:a16="http://schemas.microsoft.com/office/drawing/2014/main" id="{7951D665-8157-4D6B-922C-A1900B577CF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07468" y="28583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36">
              <a:extLst>
                <a:ext uri="{FF2B5EF4-FFF2-40B4-BE49-F238E27FC236}">
                  <a16:creationId xmlns:a16="http://schemas.microsoft.com/office/drawing/2014/main" id="{29F5F3A4-D45D-4658-AB98-99B4B4A42A6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22039" y="1389379"/>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37">
              <a:extLst>
                <a:ext uri="{FF2B5EF4-FFF2-40B4-BE49-F238E27FC236}">
                  <a16:creationId xmlns:a16="http://schemas.microsoft.com/office/drawing/2014/main" id="{014794A8-7E72-486F-8FA4-27526B180C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39516" y="4357073"/>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38">
              <a:extLst>
                <a:ext uri="{FF2B5EF4-FFF2-40B4-BE49-F238E27FC236}">
                  <a16:creationId xmlns:a16="http://schemas.microsoft.com/office/drawing/2014/main" id="{45C1B2B9-25BC-4581-957B-C68ECDC71C8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19441" y="2569203"/>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39">
              <a:extLst>
                <a:ext uri="{FF2B5EF4-FFF2-40B4-BE49-F238E27FC236}">
                  <a16:creationId xmlns:a16="http://schemas.microsoft.com/office/drawing/2014/main" id="{841147DE-C257-4ECB-9E2A-64910119DF9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23788" y="231584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40">
              <a:extLst>
                <a:ext uri="{FF2B5EF4-FFF2-40B4-BE49-F238E27FC236}">
                  <a16:creationId xmlns:a16="http://schemas.microsoft.com/office/drawing/2014/main" id="{988A74A0-9CF0-4363-B47C-8F7A1D864BC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25280" y="485914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41">
              <a:extLst>
                <a:ext uri="{FF2B5EF4-FFF2-40B4-BE49-F238E27FC236}">
                  <a16:creationId xmlns:a16="http://schemas.microsoft.com/office/drawing/2014/main" id="{98682529-A56F-4F0E-B250-68E8C5AE35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22039" y="118185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42">
              <a:extLst>
                <a:ext uri="{FF2B5EF4-FFF2-40B4-BE49-F238E27FC236}">
                  <a16:creationId xmlns:a16="http://schemas.microsoft.com/office/drawing/2014/main" id="{B8D68705-B8DF-4E6C-BB40-8517E89E5B8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33871" y="1845067"/>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44">
              <a:extLst>
                <a:ext uri="{FF2B5EF4-FFF2-40B4-BE49-F238E27FC236}">
                  <a16:creationId xmlns:a16="http://schemas.microsoft.com/office/drawing/2014/main" id="{8DD7573C-717E-403E-B71D-9BCACDAB21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43373" y="337318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45">
              <a:extLst>
                <a:ext uri="{FF2B5EF4-FFF2-40B4-BE49-F238E27FC236}">
                  <a16:creationId xmlns:a16="http://schemas.microsoft.com/office/drawing/2014/main" id="{D4194B4D-7157-4ACF-95DC-D7AF0A6952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52232" y="1599401"/>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46">
              <a:extLst>
                <a:ext uri="{FF2B5EF4-FFF2-40B4-BE49-F238E27FC236}">
                  <a16:creationId xmlns:a16="http://schemas.microsoft.com/office/drawing/2014/main" id="{5D8F0A7C-354E-4FE2-B794-45E818F1B11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26212" y="462652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47">
              <a:extLst>
                <a:ext uri="{FF2B5EF4-FFF2-40B4-BE49-F238E27FC236}">
                  <a16:creationId xmlns:a16="http://schemas.microsoft.com/office/drawing/2014/main" id="{CB85A072-967A-4698-A424-354CE203549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41483" y="3610834"/>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48">
              <a:extLst>
                <a:ext uri="{FF2B5EF4-FFF2-40B4-BE49-F238E27FC236}">
                  <a16:creationId xmlns:a16="http://schemas.microsoft.com/office/drawing/2014/main" id="{8DA02448-8B5C-4AC9-BDD5-14770E75FB3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60404" y="384348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49">
              <a:extLst>
                <a:ext uri="{FF2B5EF4-FFF2-40B4-BE49-F238E27FC236}">
                  <a16:creationId xmlns:a16="http://schemas.microsoft.com/office/drawing/2014/main" id="{AD010EBD-511F-45F4-BB35-0C2CFB774A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48882" y="920437"/>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62">
              <a:extLst>
                <a:ext uri="{FF2B5EF4-FFF2-40B4-BE49-F238E27FC236}">
                  <a16:creationId xmlns:a16="http://schemas.microsoft.com/office/drawing/2014/main" id="{F1124E4C-C7DB-4951-873E-C80F170A27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553136" y="451325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63">
              <a:extLst>
                <a:ext uri="{FF2B5EF4-FFF2-40B4-BE49-F238E27FC236}">
                  <a16:creationId xmlns:a16="http://schemas.microsoft.com/office/drawing/2014/main" id="{B9EE9131-6E1F-470B-B22B-60EACE2889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13887" y="3292339"/>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64">
              <a:extLst>
                <a:ext uri="{FF2B5EF4-FFF2-40B4-BE49-F238E27FC236}">
                  <a16:creationId xmlns:a16="http://schemas.microsoft.com/office/drawing/2014/main" id="{E46F449B-1590-472C-86DA-EB4E44AB67B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587119" y="475626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65">
              <a:extLst>
                <a:ext uri="{FF2B5EF4-FFF2-40B4-BE49-F238E27FC236}">
                  <a16:creationId xmlns:a16="http://schemas.microsoft.com/office/drawing/2014/main" id="{8EBE2813-0BAB-41DC-96D3-C3688D4C54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02438" y="363346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66">
              <a:extLst>
                <a:ext uri="{FF2B5EF4-FFF2-40B4-BE49-F238E27FC236}">
                  <a16:creationId xmlns:a16="http://schemas.microsoft.com/office/drawing/2014/main" id="{A11A26A2-8C23-4F7E-9D71-54E87A04389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04909" y="205439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67">
              <a:extLst>
                <a:ext uri="{FF2B5EF4-FFF2-40B4-BE49-F238E27FC236}">
                  <a16:creationId xmlns:a16="http://schemas.microsoft.com/office/drawing/2014/main" id="{148900A8-18D9-433E-BA76-880B7509D34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598145" y="2831840"/>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68">
              <a:extLst>
                <a:ext uri="{FF2B5EF4-FFF2-40B4-BE49-F238E27FC236}">
                  <a16:creationId xmlns:a16="http://schemas.microsoft.com/office/drawing/2014/main" id="{03EA20F8-80B4-406A-82F3-B78F8AAB337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13292" y="416886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69">
              <a:extLst>
                <a:ext uri="{FF2B5EF4-FFF2-40B4-BE49-F238E27FC236}">
                  <a16:creationId xmlns:a16="http://schemas.microsoft.com/office/drawing/2014/main" id="{1AC69F26-3D5A-412D-9B24-069B1608FFF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04792" y="177214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70">
              <a:extLst>
                <a:ext uri="{FF2B5EF4-FFF2-40B4-BE49-F238E27FC236}">
                  <a16:creationId xmlns:a16="http://schemas.microsoft.com/office/drawing/2014/main" id="{3FC53C49-A9EC-4769-8F1C-CAF2163FE56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53871" y="1216307"/>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71">
              <a:extLst>
                <a:ext uri="{FF2B5EF4-FFF2-40B4-BE49-F238E27FC236}">
                  <a16:creationId xmlns:a16="http://schemas.microsoft.com/office/drawing/2014/main" id="{E306E0D3-EEA9-4BD5-97D0-B407DC0771B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06541" y="231401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72">
              <a:extLst>
                <a:ext uri="{FF2B5EF4-FFF2-40B4-BE49-F238E27FC236}">
                  <a16:creationId xmlns:a16="http://schemas.microsoft.com/office/drawing/2014/main" id="{3DA4D402-E6F2-44EF-B3C2-035BBE799DC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09804" y="2540871"/>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73">
              <a:extLst>
                <a:ext uri="{FF2B5EF4-FFF2-40B4-BE49-F238E27FC236}">
                  <a16:creationId xmlns:a16="http://schemas.microsoft.com/office/drawing/2014/main" id="{685A00C5-F801-4DCE-A740-60116110C4A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14678" y="304703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74">
              <a:extLst>
                <a:ext uri="{FF2B5EF4-FFF2-40B4-BE49-F238E27FC236}">
                  <a16:creationId xmlns:a16="http://schemas.microsoft.com/office/drawing/2014/main" id="{AD81D144-1049-4F07-B64A-494595AEF1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30776" y="143003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75">
              <a:extLst>
                <a:ext uri="{FF2B5EF4-FFF2-40B4-BE49-F238E27FC236}">
                  <a16:creationId xmlns:a16="http://schemas.microsoft.com/office/drawing/2014/main" id="{7AF2D738-D1B9-4216-A4C9-1AEA74978E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544628" y="5018066"/>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77">
              <a:extLst>
                <a:ext uri="{FF2B5EF4-FFF2-40B4-BE49-F238E27FC236}">
                  <a16:creationId xmlns:a16="http://schemas.microsoft.com/office/drawing/2014/main" id="{ACCAEBED-349A-4A9F-ABE6-C218E13DA6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16342" y="385704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85">
              <a:extLst>
                <a:ext uri="{FF2B5EF4-FFF2-40B4-BE49-F238E27FC236}">
                  <a16:creationId xmlns:a16="http://schemas.microsoft.com/office/drawing/2014/main" id="{449E2683-98C3-4578-93E8-6740F1D2C55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54010" y="100719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87">
              <a:extLst>
                <a:ext uri="{FF2B5EF4-FFF2-40B4-BE49-F238E27FC236}">
                  <a16:creationId xmlns:a16="http://schemas.microsoft.com/office/drawing/2014/main" id="{F2DD3CED-5338-4ED7-9411-2026EE2463F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59442" y="79069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88">
              <a:extLst>
                <a:ext uri="{FF2B5EF4-FFF2-40B4-BE49-F238E27FC236}">
                  <a16:creationId xmlns:a16="http://schemas.microsoft.com/office/drawing/2014/main" id="{939A6FE0-5D9F-4E14-A644-400D02E107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687374" y="182832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91">
              <a:extLst>
                <a:ext uri="{FF2B5EF4-FFF2-40B4-BE49-F238E27FC236}">
                  <a16:creationId xmlns:a16="http://schemas.microsoft.com/office/drawing/2014/main" id="{8DD21398-3558-4594-BCBB-4812E953AF6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35835" y="474084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92">
              <a:extLst>
                <a:ext uri="{FF2B5EF4-FFF2-40B4-BE49-F238E27FC236}">
                  <a16:creationId xmlns:a16="http://schemas.microsoft.com/office/drawing/2014/main" id="{C0467C36-997C-428D-8B2C-4194971C10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43618" y="501491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93">
              <a:extLst>
                <a:ext uri="{FF2B5EF4-FFF2-40B4-BE49-F238E27FC236}">
                  <a16:creationId xmlns:a16="http://schemas.microsoft.com/office/drawing/2014/main" id="{7A3A1CB8-A3D2-48F9-8D47-3E0E9C36FC3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38432" y="422210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94">
              <a:extLst>
                <a:ext uri="{FF2B5EF4-FFF2-40B4-BE49-F238E27FC236}">
                  <a16:creationId xmlns:a16="http://schemas.microsoft.com/office/drawing/2014/main" id="{F0EBEBD0-4EA8-4560-9921-BF43DC7B4CD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72692" y="211625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95">
              <a:extLst>
                <a:ext uri="{FF2B5EF4-FFF2-40B4-BE49-F238E27FC236}">
                  <a16:creationId xmlns:a16="http://schemas.microsoft.com/office/drawing/2014/main" id="{C54EC822-DFA6-4D93-8DC8-DC0A840298B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67378" y="448735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96">
              <a:extLst>
                <a:ext uri="{FF2B5EF4-FFF2-40B4-BE49-F238E27FC236}">
                  <a16:creationId xmlns:a16="http://schemas.microsoft.com/office/drawing/2014/main" id="{D65DCD79-2FDE-464F-A79B-10BB33DAFFE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80093" y="390257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97">
              <a:extLst>
                <a:ext uri="{FF2B5EF4-FFF2-40B4-BE49-F238E27FC236}">
                  <a16:creationId xmlns:a16="http://schemas.microsoft.com/office/drawing/2014/main" id="{ACC6CC67-1A50-4D24-9119-85096ADA9B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67359" y="268066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98">
              <a:extLst>
                <a:ext uri="{FF2B5EF4-FFF2-40B4-BE49-F238E27FC236}">
                  <a16:creationId xmlns:a16="http://schemas.microsoft.com/office/drawing/2014/main" id="{986891AA-2CD6-4DCC-8B50-D24F0162EA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67410" y="324155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99">
              <a:extLst>
                <a:ext uri="{FF2B5EF4-FFF2-40B4-BE49-F238E27FC236}">
                  <a16:creationId xmlns:a16="http://schemas.microsoft.com/office/drawing/2014/main" id="{00E2F201-70C1-4ED3-829B-EB59E952E8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51512" y="291505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100">
              <a:extLst>
                <a:ext uri="{FF2B5EF4-FFF2-40B4-BE49-F238E27FC236}">
                  <a16:creationId xmlns:a16="http://schemas.microsoft.com/office/drawing/2014/main" id="{A6DD6332-E461-4F10-8D82-AB5B0A7E53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84501" y="359842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101">
              <a:extLst>
                <a:ext uri="{FF2B5EF4-FFF2-40B4-BE49-F238E27FC236}">
                  <a16:creationId xmlns:a16="http://schemas.microsoft.com/office/drawing/2014/main" id="{6AE8F5D2-BE5E-4B80-8FBC-641F2973B83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80037" y="240246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102">
              <a:extLst>
                <a:ext uri="{FF2B5EF4-FFF2-40B4-BE49-F238E27FC236}">
                  <a16:creationId xmlns:a16="http://schemas.microsoft.com/office/drawing/2014/main" id="{6DECA84D-7932-41AC-8542-012632996F6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900694" y="182412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103">
              <a:extLst>
                <a:ext uri="{FF2B5EF4-FFF2-40B4-BE49-F238E27FC236}">
                  <a16:creationId xmlns:a16="http://schemas.microsoft.com/office/drawing/2014/main" id="{C1A6F2B1-82E1-4AEF-BCBB-9ADBB338DE6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98291" y="155043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104">
              <a:extLst>
                <a:ext uri="{FF2B5EF4-FFF2-40B4-BE49-F238E27FC236}">
                  <a16:creationId xmlns:a16="http://schemas.microsoft.com/office/drawing/2014/main" id="{403C258E-F8DE-43B9-AF08-897A81D3340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916643" y="511663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113">
              <a:extLst>
                <a:ext uri="{FF2B5EF4-FFF2-40B4-BE49-F238E27FC236}">
                  <a16:creationId xmlns:a16="http://schemas.microsoft.com/office/drawing/2014/main" id="{BBE141A3-0570-4483-93D5-301BE7ECB66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962643" y="272545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114">
              <a:extLst>
                <a:ext uri="{FF2B5EF4-FFF2-40B4-BE49-F238E27FC236}">
                  <a16:creationId xmlns:a16="http://schemas.microsoft.com/office/drawing/2014/main" id="{6C3E05F9-E50D-4BCF-91BC-01D59C9610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962783" y="396240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115">
              <a:extLst>
                <a:ext uri="{FF2B5EF4-FFF2-40B4-BE49-F238E27FC236}">
                  <a16:creationId xmlns:a16="http://schemas.microsoft.com/office/drawing/2014/main" id="{CD932AE2-2A3D-433E-B718-28ED727D2DD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968496" y="329954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117">
              <a:extLst>
                <a:ext uri="{FF2B5EF4-FFF2-40B4-BE49-F238E27FC236}">
                  <a16:creationId xmlns:a16="http://schemas.microsoft.com/office/drawing/2014/main" id="{8D09562E-0B00-4C95-A7C2-577F67EA568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980294" y="160386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118">
              <a:extLst>
                <a:ext uri="{FF2B5EF4-FFF2-40B4-BE49-F238E27FC236}">
                  <a16:creationId xmlns:a16="http://schemas.microsoft.com/office/drawing/2014/main" id="{513CB7FD-DC7A-4CF7-B050-F3FD4B6DA8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99900" y="9063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119">
              <a:extLst>
                <a:ext uri="{FF2B5EF4-FFF2-40B4-BE49-F238E27FC236}">
                  <a16:creationId xmlns:a16="http://schemas.microsoft.com/office/drawing/2014/main" id="{4B87A25A-B78E-40BA-8964-AA0D84460BC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98177" y="117559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120">
              <a:extLst>
                <a:ext uri="{FF2B5EF4-FFF2-40B4-BE49-F238E27FC236}">
                  <a16:creationId xmlns:a16="http://schemas.microsoft.com/office/drawing/2014/main" id="{BD55937F-97E3-4FB7-906A-827A5690B8B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21828" y="38805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121">
              <a:extLst>
                <a:ext uri="{FF2B5EF4-FFF2-40B4-BE49-F238E27FC236}">
                  <a16:creationId xmlns:a16="http://schemas.microsoft.com/office/drawing/2014/main" id="{68D68F87-9FC4-4F32-911C-65A5B8B7433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318379" y="12012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100">
              <a:extLst>
                <a:ext uri="{FF2B5EF4-FFF2-40B4-BE49-F238E27FC236}">
                  <a16:creationId xmlns:a16="http://schemas.microsoft.com/office/drawing/2014/main" id="{DDEAB08E-18C9-4C44-82FD-1ACAD9A6EDD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200000">
              <a:off x="11884500" y="4682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3962156-FEB7-4759-B267-C6DE006C4820}"/>
              </a:ext>
            </a:extLst>
          </p:cNvPr>
          <p:cNvSpPr>
            <a:spLocks noGrp="1"/>
          </p:cNvSpPr>
          <p:nvPr>
            <p:ph type="title"/>
          </p:nvPr>
        </p:nvSpPr>
        <p:spPr>
          <a:xfrm>
            <a:off x="774752" y="1633061"/>
            <a:ext cx="3577785" cy="3495286"/>
          </a:xfrm>
        </p:spPr>
        <p:txBody>
          <a:bodyPr>
            <a:normAutofit/>
          </a:bodyPr>
          <a:lstStyle/>
          <a:p>
            <a:pPr algn="ctr"/>
            <a:r>
              <a:rPr lang="en-US" dirty="0">
                <a:solidFill>
                  <a:srgbClr val="FFFFFF"/>
                </a:solidFill>
              </a:rPr>
              <a:t>Limitations</a:t>
            </a:r>
          </a:p>
        </p:txBody>
      </p:sp>
      <p:graphicFrame>
        <p:nvGraphicFramePr>
          <p:cNvPr id="5" name="Content Placeholder 2">
            <a:extLst>
              <a:ext uri="{FF2B5EF4-FFF2-40B4-BE49-F238E27FC236}">
                <a16:creationId xmlns:a16="http://schemas.microsoft.com/office/drawing/2014/main" id="{39EA6D06-431F-4F4E-BF9F-A3B97C2D233F}"/>
              </a:ext>
            </a:extLst>
          </p:cNvPr>
          <p:cNvGraphicFramePr>
            <a:graphicFrameLocks noGrp="1"/>
          </p:cNvGraphicFramePr>
          <p:nvPr>
            <p:ph idx="1"/>
            <p:extLst>
              <p:ext uri="{D42A27DB-BD31-4B8C-83A1-F6EECF244321}">
                <p14:modId xmlns:p14="http://schemas.microsoft.com/office/powerpoint/2010/main" val="1570511564"/>
              </p:ext>
            </p:extLst>
          </p:nvPr>
        </p:nvGraphicFramePr>
        <p:xfrm>
          <a:off x="5280130" y="1272988"/>
          <a:ext cx="5502169" cy="4135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9043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358FB-D892-449A-853F-9FF33283BD5B}"/>
              </a:ext>
            </a:extLst>
          </p:cNvPr>
          <p:cNvSpPr>
            <a:spLocks noGrp="1"/>
          </p:cNvSpPr>
          <p:nvPr>
            <p:ph type="title"/>
          </p:nvPr>
        </p:nvSpPr>
        <p:spPr>
          <a:xfrm>
            <a:off x="246774" y="544211"/>
            <a:ext cx="3905538" cy="5276040"/>
          </a:xfrm>
        </p:spPr>
        <p:txBody>
          <a:bodyPr>
            <a:normAutofit/>
          </a:bodyPr>
          <a:lstStyle/>
          <a:p>
            <a:r>
              <a:rPr lang="en-US">
                <a:solidFill>
                  <a:srgbClr val="FFFFFF"/>
                </a:solidFill>
              </a:rPr>
              <a:t>Proposed work and methodology</a:t>
            </a: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E895F8-DCE1-4BD7-AACD-8186C376F031}"/>
              </a:ext>
            </a:extLst>
          </p:cNvPr>
          <p:cNvSpPr>
            <a:spLocks noGrp="1"/>
          </p:cNvSpPr>
          <p:nvPr>
            <p:ph idx="1"/>
          </p:nvPr>
        </p:nvSpPr>
        <p:spPr>
          <a:xfrm>
            <a:off x="5214561" y="1690931"/>
            <a:ext cx="6173327" cy="3503497"/>
          </a:xfrm>
        </p:spPr>
        <p:txBody>
          <a:bodyPr vert="horz" lIns="91440" tIns="45720" rIns="91440" bIns="45720" rtlCol="0" anchor="t">
            <a:normAutofit/>
          </a:bodyPr>
          <a:lstStyle/>
          <a:p>
            <a:r>
              <a:rPr lang="en-US">
                <a:ea typeface="+mn-lt"/>
                <a:cs typeface="+mn-lt"/>
              </a:rPr>
              <a:t>This project is about building a web application that can determine a patient to have pneumonia effectively by breaking down its X-ray picture. A productive model for the recognition of pneumonia prepared on advanced chest X-ray pictures is proposed, which could help the radiologists in their dynamic interaction.</a:t>
            </a:r>
            <a:endParaRPr lang="en-US"/>
          </a:p>
        </p:txBody>
      </p:sp>
    </p:spTree>
    <p:extLst>
      <p:ext uri="{BB962C8B-B14F-4D97-AF65-F5344CB8AC3E}">
        <p14:creationId xmlns:p14="http://schemas.microsoft.com/office/powerpoint/2010/main" val="424935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0E726-D9EB-415F-82CF-76DE9F58E387}"/>
              </a:ext>
            </a:extLst>
          </p:cNvPr>
          <p:cNvSpPr>
            <a:spLocks noGrp="1"/>
          </p:cNvSpPr>
          <p:nvPr>
            <p:ph type="title"/>
          </p:nvPr>
        </p:nvSpPr>
        <p:spPr>
          <a:xfrm>
            <a:off x="1158014" y="-412310"/>
            <a:ext cx="3370079" cy="4792068"/>
          </a:xfrm>
        </p:spPr>
        <p:txBody>
          <a:bodyPr>
            <a:normAutofit/>
          </a:bodyPr>
          <a:lstStyle/>
          <a:p>
            <a:r>
              <a:rPr lang="en-US">
                <a:solidFill>
                  <a:srgbClr val="FFFFFF"/>
                </a:solidFill>
              </a:rPr>
              <a:t>Novelty</a:t>
            </a: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15D80C-69A2-43F3-A580-A113A86DC16D}"/>
              </a:ext>
            </a:extLst>
          </p:cNvPr>
          <p:cNvSpPr>
            <a:spLocks noGrp="1"/>
          </p:cNvSpPr>
          <p:nvPr>
            <p:ph idx="1"/>
          </p:nvPr>
        </p:nvSpPr>
        <p:spPr>
          <a:xfrm>
            <a:off x="5214561" y="1690931"/>
            <a:ext cx="6173327" cy="3503497"/>
          </a:xfrm>
        </p:spPr>
        <p:txBody>
          <a:bodyPr vert="horz" lIns="91440" tIns="45720" rIns="91440" bIns="45720" rtlCol="0">
            <a:normAutofit/>
          </a:bodyPr>
          <a:lstStyle/>
          <a:p>
            <a:r>
              <a:rPr lang="en-US">
                <a:ea typeface="+mn-lt"/>
                <a:cs typeface="+mn-lt"/>
              </a:rPr>
              <a:t>The application of CNN in Pneumonia detection using X-RAYS assists us with using different libraries present to help identify the severity of pneumonia that correlates to the degree of Chest X-RAY (CXR) lung image abnormality. </a:t>
            </a:r>
            <a:endParaRPr lang="en-US"/>
          </a:p>
        </p:txBody>
      </p:sp>
      <p:pic>
        <p:nvPicPr>
          <p:cNvPr id="5" name="Picture 5">
            <a:extLst>
              <a:ext uri="{FF2B5EF4-FFF2-40B4-BE49-F238E27FC236}">
                <a16:creationId xmlns:a16="http://schemas.microsoft.com/office/drawing/2014/main" id="{D63EC378-0DB5-4D6E-ADED-F35A8A086EA8}"/>
              </a:ext>
            </a:extLst>
          </p:cNvPr>
          <p:cNvPicPr>
            <a:picLocks noChangeAspect="1"/>
          </p:cNvPicPr>
          <p:nvPr/>
        </p:nvPicPr>
        <p:blipFill>
          <a:blip r:embed="rId2"/>
          <a:stretch>
            <a:fillRect/>
          </a:stretch>
        </p:blipFill>
        <p:spPr>
          <a:xfrm>
            <a:off x="601250" y="2796958"/>
            <a:ext cx="3181610" cy="2401865"/>
          </a:xfrm>
          <a:prstGeom prst="rect">
            <a:avLst/>
          </a:prstGeom>
        </p:spPr>
      </p:pic>
    </p:spTree>
    <p:extLst>
      <p:ext uri="{BB962C8B-B14F-4D97-AF65-F5344CB8AC3E}">
        <p14:creationId xmlns:p14="http://schemas.microsoft.com/office/powerpoint/2010/main" val="105276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4C08D-8586-44AD-9D22-84065F5F602E}"/>
              </a:ext>
            </a:extLst>
          </p:cNvPr>
          <p:cNvSpPr>
            <a:spLocks noGrp="1"/>
          </p:cNvSpPr>
          <p:nvPr>
            <p:ph type="title"/>
          </p:nvPr>
        </p:nvSpPr>
        <p:spPr>
          <a:xfrm>
            <a:off x="959685" y="1028183"/>
            <a:ext cx="3672791" cy="4792068"/>
          </a:xfrm>
        </p:spPr>
        <p:txBody>
          <a:bodyPr>
            <a:normAutofit/>
          </a:bodyPr>
          <a:lstStyle/>
          <a:p>
            <a:r>
              <a:rPr lang="en-US" dirty="0">
                <a:solidFill>
                  <a:schemeClr val="bg1">
                    <a:lumMod val="95000"/>
                  </a:schemeClr>
                </a:solidFill>
              </a:rPr>
              <a:t>Real time usage</a:t>
            </a:r>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C1A23F-CD02-49CE-ABE0-CDE849A8BC0D}"/>
              </a:ext>
            </a:extLst>
          </p:cNvPr>
          <p:cNvSpPr>
            <a:spLocks noGrp="1"/>
          </p:cNvSpPr>
          <p:nvPr>
            <p:ph idx="1"/>
          </p:nvPr>
        </p:nvSpPr>
        <p:spPr>
          <a:xfrm>
            <a:off x="5214561" y="1690931"/>
            <a:ext cx="6173327" cy="3503497"/>
          </a:xfrm>
        </p:spPr>
        <p:txBody>
          <a:bodyPr vert="horz" lIns="91440" tIns="45720" rIns="91440" bIns="45720" rtlCol="0" anchor="t">
            <a:normAutofit/>
          </a:bodyPr>
          <a:lstStyle/>
          <a:p>
            <a:pPr marL="0" indent="0">
              <a:lnSpc>
                <a:spcPct val="140000"/>
              </a:lnSpc>
              <a:buNone/>
            </a:pPr>
            <a:endParaRPr lang="en-US" sz="1600"/>
          </a:p>
          <a:p>
            <a:pPr>
              <a:lnSpc>
                <a:spcPct val="140000"/>
              </a:lnSpc>
              <a:buClr>
                <a:srgbClr val="C3B2A7"/>
              </a:buClr>
            </a:pPr>
            <a:r>
              <a:rPr lang="en-US" dirty="0">
                <a:solidFill>
                  <a:schemeClr val="tx1">
                    <a:lumMod val="95000"/>
                    <a:lumOff val="5000"/>
                  </a:schemeClr>
                </a:solidFill>
                <a:ea typeface="+mn-lt"/>
                <a:cs typeface="+mn-lt"/>
              </a:rPr>
              <a:t>The analysis of X-RAYS using CNN is right now being utilized at different clinical establishments including Singapore’s Changi General hospital (desktop application i.e., installed on radiology workstations) etc...  </a:t>
            </a:r>
          </a:p>
        </p:txBody>
      </p:sp>
    </p:spTree>
    <p:extLst>
      <p:ext uri="{BB962C8B-B14F-4D97-AF65-F5344CB8AC3E}">
        <p14:creationId xmlns:p14="http://schemas.microsoft.com/office/powerpoint/2010/main" val="138139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168F-25DE-49B9-BB64-0823A18A1CC6}"/>
              </a:ext>
            </a:extLst>
          </p:cNvPr>
          <p:cNvSpPr>
            <a:spLocks noGrp="1"/>
          </p:cNvSpPr>
          <p:nvPr>
            <p:ph type="title"/>
          </p:nvPr>
        </p:nvSpPr>
        <p:spPr/>
        <p:txBody>
          <a:bodyPr/>
          <a:lstStyle/>
          <a:p>
            <a:r>
              <a:rPr lang="en-US">
                <a:solidFill>
                  <a:schemeClr val="bg1">
                    <a:lumMod val="95000"/>
                  </a:schemeClr>
                </a:solidFill>
                <a:ea typeface="+mj-lt"/>
                <a:cs typeface="+mj-lt"/>
              </a:rPr>
              <a:t>Hardware software designing </a:t>
            </a:r>
            <a:endParaRPr lang="en-US">
              <a:solidFill>
                <a:schemeClr val="bg1">
                  <a:lumMod val="95000"/>
                </a:schemeClr>
              </a:solidFill>
            </a:endParaRPr>
          </a:p>
        </p:txBody>
      </p:sp>
      <p:graphicFrame>
        <p:nvGraphicFramePr>
          <p:cNvPr id="5" name="Content Placeholder 2">
            <a:extLst>
              <a:ext uri="{FF2B5EF4-FFF2-40B4-BE49-F238E27FC236}">
                <a16:creationId xmlns:a16="http://schemas.microsoft.com/office/drawing/2014/main" id="{5992C33B-E897-49BE-87A2-5DDB6B813BAD}"/>
              </a:ext>
            </a:extLst>
          </p:cNvPr>
          <p:cNvGraphicFramePr>
            <a:graphicFrameLocks noGrp="1"/>
          </p:cNvGraphicFramePr>
          <p:nvPr>
            <p:ph idx="1"/>
          </p:nvPr>
        </p:nvGraphicFramePr>
        <p:xfrm>
          <a:off x="1069848" y="1874520"/>
          <a:ext cx="963401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914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Group 152">
            <a:extLst>
              <a:ext uri="{FF2B5EF4-FFF2-40B4-BE49-F238E27FC236}">
                <a16:creationId xmlns:a16="http://schemas.microsoft.com/office/drawing/2014/main" id="{71AFD227-869A-489C-A9B5-3F0498DF3C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54"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3"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4"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5"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6"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7"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8"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9"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0"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1"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2"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3"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4"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5"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6"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7"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8"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9"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0"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212" name="Rectangle 211">
            <a:extLst>
              <a:ext uri="{FF2B5EF4-FFF2-40B4-BE49-F238E27FC236}">
                <a16:creationId xmlns:a16="http://schemas.microsoft.com/office/drawing/2014/main" id="{945D478C-A9A5-4832-89D8-703607711B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0FB7F7C0-216C-466B-8AF5-7744BB3400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6C597-C0F2-4089-8AA5-2F7EBB9902EE}"/>
              </a:ext>
            </a:extLst>
          </p:cNvPr>
          <p:cNvSpPr>
            <a:spLocks noGrp="1"/>
          </p:cNvSpPr>
          <p:nvPr>
            <p:ph type="title"/>
          </p:nvPr>
        </p:nvSpPr>
        <p:spPr>
          <a:xfrm>
            <a:off x="876300" y="809958"/>
            <a:ext cx="4327007" cy="3078289"/>
          </a:xfrm>
        </p:spPr>
        <p:txBody>
          <a:bodyPr vert="horz" lIns="91440" tIns="45720" rIns="91440" bIns="45720" rtlCol="0" anchor="b">
            <a:normAutofit/>
          </a:bodyPr>
          <a:lstStyle/>
          <a:p>
            <a:pPr algn="ctr"/>
            <a:r>
              <a:rPr lang="en-US"/>
              <a:t>Flowchart</a:t>
            </a:r>
          </a:p>
        </p:txBody>
      </p:sp>
      <p:pic>
        <p:nvPicPr>
          <p:cNvPr id="4" name="Picture 4">
            <a:extLst>
              <a:ext uri="{FF2B5EF4-FFF2-40B4-BE49-F238E27FC236}">
                <a16:creationId xmlns:a16="http://schemas.microsoft.com/office/drawing/2014/main" id="{50D1BC21-EFAC-4D79-8562-DBF592AD3CD2}"/>
              </a:ext>
            </a:extLst>
          </p:cNvPr>
          <p:cNvPicPr>
            <a:picLocks noChangeAspect="1"/>
          </p:cNvPicPr>
          <p:nvPr/>
        </p:nvPicPr>
        <p:blipFill rotWithShape="1">
          <a:blip r:embed="rId2"/>
          <a:srcRect l="2266" r="2265" b="-1"/>
          <a:stretch/>
        </p:blipFill>
        <p:spPr>
          <a:xfrm>
            <a:off x="6701146" y="87185"/>
            <a:ext cx="5258719" cy="6677002"/>
          </a:xfrm>
          <a:prstGeom prst="rect">
            <a:avLst/>
          </a:prstGeom>
        </p:spPr>
      </p:pic>
      <p:grpSp>
        <p:nvGrpSpPr>
          <p:cNvPr id="216" name="Group 215">
            <a:extLst>
              <a:ext uri="{FF2B5EF4-FFF2-40B4-BE49-F238E27FC236}">
                <a16:creationId xmlns:a16="http://schemas.microsoft.com/office/drawing/2014/main" id="{5020A6AE-B717-4124-91F1-AB61221C71D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217"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17238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70" y="248467"/>
            <a:ext cx="9162724" cy="768531"/>
          </a:xfrm>
        </p:spPr>
        <p:txBody>
          <a:bodyPr/>
          <a:lstStyle/>
          <a:p>
            <a:r>
              <a:rPr lang="en-GB" dirty="0" smtClean="0">
                <a:solidFill>
                  <a:schemeClr val="bg1"/>
                </a:solidFill>
              </a:rPr>
              <a:t>CODE</a:t>
            </a:r>
            <a:endParaRPr lang="en-GB"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1025042" y="1016998"/>
            <a:ext cx="9300058" cy="5633969"/>
          </a:xfrm>
          <a:prstGeom prst="rect">
            <a:avLst/>
          </a:prstGeom>
        </p:spPr>
      </p:pic>
    </p:spTree>
    <p:extLst>
      <p:ext uri="{BB962C8B-B14F-4D97-AF65-F5344CB8AC3E}">
        <p14:creationId xmlns:p14="http://schemas.microsoft.com/office/powerpoint/2010/main" val="157380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33F64A786C3F44B0CACF22C111E3D8" ma:contentTypeVersion="7" ma:contentTypeDescription="Create a new document." ma:contentTypeScope="" ma:versionID="174d458e7a53ddf3c4cc70e2972b1b03">
  <xsd:schema xmlns:xsd="http://www.w3.org/2001/XMLSchema" xmlns:xs="http://www.w3.org/2001/XMLSchema" xmlns:p="http://schemas.microsoft.com/office/2006/metadata/properties" xmlns:ns3="c46a5451-1107-4504-bd49-9611dbce8057" xmlns:ns4="e98af9b6-6bf3-483a-bf9e-ca1996dd1915" targetNamespace="http://schemas.microsoft.com/office/2006/metadata/properties" ma:root="true" ma:fieldsID="0b2f57a04dcf241a5ca1cabcd6a4dd9e" ns3:_="" ns4:_="">
    <xsd:import namespace="c46a5451-1107-4504-bd49-9611dbce8057"/>
    <xsd:import namespace="e98af9b6-6bf3-483a-bf9e-ca1996dd191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6a5451-1107-4504-bd49-9611dbce80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8af9b6-6bf3-483a-bf9e-ca1996dd19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D62A17-A44C-4E12-BD4A-7765830BD3EB}">
  <ds:schemaRefs>
    <ds:schemaRef ds:uri="c46a5451-1107-4504-bd49-9611dbce8057"/>
    <ds:schemaRef ds:uri="e98af9b6-6bf3-483a-bf9e-ca1996dd191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77F8F5B-283C-4CA4-92EF-C0B68D4F4AB3}">
  <ds:schemaRefs>
    <ds:schemaRef ds:uri="http://schemas.microsoft.com/sharepoint/v3/contenttype/forms"/>
  </ds:schemaRefs>
</ds:datastoreItem>
</file>

<file path=customXml/itemProps3.xml><?xml version="1.0" encoding="utf-8"?>
<ds:datastoreItem xmlns:ds="http://schemas.openxmlformats.org/officeDocument/2006/customXml" ds:itemID="{D1670D07-F603-4925-A83D-75AF93A831CA}">
  <ds:schemaRefs>
    <ds:schemaRef ds:uri="c46a5451-1107-4504-bd49-9611dbce8057"/>
    <ds:schemaRef ds:uri="e98af9b6-6bf3-483a-bf9e-ca1996dd19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430</TotalTime>
  <Words>651</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Modern Love</vt:lpstr>
      <vt:lpstr>Sabon Next LT</vt:lpstr>
      <vt:lpstr>BohemianVTI</vt:lpstr>
      <vt:lpstr>PNEUMONIA PREDICTION USING X-RAY IMAGES</vt:lpstr>
      <vt:lpstr>INTRODUCTION</vt:lpstr>
      <vt:lpstr>Limitations</vt:lpstr>
      <vt:lpstr>Proposed work and methodology</vt:lpstr>
      <vt:lpstr>Novelty</vt:lpstr>
      <vt:lpstr>Real time usage</vt:lpstr>
      <vt:lpstr>Hardware software designing </vt:lpstr>
      <vt:lpstr>Flowchart</vt:lpstr>
      <vt:lpstr>CODE</vt:lpstr>
      <vt:lpstr>PowerPoint Presentation</vt:lpstr>
      <vt:lpstr>PowerPoint Presentation</vt:lpstr>
      <vt:lpstr>PowerPoint Presentation</vt:lpstr>
      <vt:lpstr>PowerPoint Presentation</vt:lpstr>
      <vt:lpstr>TESTING</vt:lpstr>
      <vt:lpstr>PowerPoint Presentation</vt:lpstr>
      <vt:lpstr>PERFORMANCE TESTING</vt:lpstr>
      <vt:lpstr>CONCLUSION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19BAI10149</dc:creator>
  <cp:lastModifiedBy>prashanth dwyn</cp:lastModifiedBy>
  <cp:revision>103</cp:revision>
  <dcterms:created xsi:type="dcterms:W3CDTF">2021-07-25T13:46:51Z</dcterms:created>
  <dcterms:modified xsi:type="dcterms:W3CDTF">2021-07-29T14:04:47Z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0x0101003033F64A786C3F44B0CACF22C111E3D8</vt:lpwstr>
  </property>
</Properties>
</file>