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
      <p:font typeface="Oswald"/>
      <p:regular r:id="rId28"/>
      <p:bold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8" Type="http://schemas.openxmlformats.org/officeDocument/2006/relationships/font" Target="fonts/Oswald-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7331be97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7331be97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7331be9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7331be9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7331be9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7331be9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7331be97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7331be97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7331be97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7331be97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7331be97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7331be97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7331be97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7331be97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e7331be9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e7331be9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7331be9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7331be9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7331be9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7331be9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7331be9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7331be9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7331be9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7331be9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7331be9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7331be9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7331be9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7331be9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7331be9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e7331be9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68950" y="1092900"/>
            <a:ext cx="8295300" cy="78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b="1" lang="en-GB" sz="2780">
                <a:latin typeface="Oswald"/>
                <a:ea typeface="Oswald"/>
                <a:cs typeface="Oswald"/>
                <a:sym typeface="Oswald"/>
              </a:rPr>
              <a:t>DIGITAL NATURALIST USING IBM WATSON STUDIO</a:t>
            </a:r>
            <a:endParaRPr b="1" sz="2780">
              <a:latin typeface="Oswald"/>
              <a:ea typeface="Oswald"/>
              <a:cs typeface="Oswald"/>
              <a:sym typeface="Oswald"/>
            </a:endParaRPr>
          </a:p>
        </p:txBody>
      </p:sp>
      <p:sp>
        <p:nvSpPr>
          <p:cNvPr id="278" name="Google Shape;278;p13"/>
          <p:cNvSpPr txBox="1"/>
          <p:nvPr>
            <p:ph idx="1" type="subTitle"/>
          </p:nvPr>
        </p:nvSpPr>
        <p:spPr>
          <a:xfrm>
            <a:off x="159500" y="2516925"/>
            <a:ext cx="4297200" cy="2484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GB" sz="2090">
                <a:latin typeface="Roboto Mono"/>
                <a:ea typeface="Roboto Mono"/>
                <a:cs typeface="Roboto Mono"/>
                <a:sym typeface="Roboto Mono"/>
              </a:rPr>
              <a:t>TEAM:</a:t>
            </a:r>
            <a:r>
              <a:rPr lang="en-GB" sz="2090">
                <a:latin typeface="Roboto Mono"/>
                <a:ea typeface="Roboto Mono"/>
                <a:cs typeface="Roboto Mono"/>
                <a:sym typeface="Roboto Mono"/>
              </a:rPr>
              <a:t> TEAM5</a:t>
            </a:r>
            <a:endParaRPr sz="2090">
              <a:latin typeface="Roboto Mono"/>
              <a:ea typeface="Roboto Mono"/>
              <a:cs typeface="Roboto Mono"/>
              <a:sym typeface="Roboto Mono"/>
            </a:endParaRPr>
          </a:p>
          <a:p>
            <a:pPr indent="0" lvl="0" marL="0" rtl="0" algn="l">
              <a:lnSpc>
                <a:spcPct val="80000"/>
              </a:lnSpc>
              <a:spcBef>
                <a:spcPts val="0"/>
              </a:spcBef>
              <a:spcAft>
                <a:spcPts val="0"/>
              </a:spcAft>
              <a:buSzPts val="1018"/>
              <a:buNone/>
            </a:pPr>
            <a:r>
              <a:rPr b="1" lang="en-GB" sz="2090">
                <a:latin typeface="Roboto Mono"/>
                <a:ea typeface="Roboto Mono"/>
                <a:cs typeface="Roboto Mono"/>
                <a:sym typeface="Roboto Mono"/>
              </a:rPr>
              <a:t>MEMBERS:</a:t>
            </a:r>
            <a:endParaRPr b="1"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B.Manasa Reddy-19MIA1009</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Nagaruru Shreya-19MIA1044</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Sanjana Alaham-19MIA1055</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K.Harshitha-19MIA1026</a:t>
            </a:r>
            <a:endParaRPr sz="2090">
              <a:latin typeface="Roboto Mono"/>
              <a:ea typeface="Roboto Mono"/>
              <a:cs typeface="Roboto Mono"/>
              <a:sym typeface="Roboto Mono"/>
            </a:endParaRPr>
          </a:p>
          <a:p>
            <a:pPr indent="0" lvl="0" marL="0" rtl="0" algn="l">
              <a:lnSpc>
                <a:spcPct val="80000"/>
              </a:lnSpc>
              <a:spcBef>
                <a:spcPts val="0"/>
              </a:spcBef>
              <a:spcAft>
                <a:spcPts val="0"/>
              </a:spcAft>
              <a:buNone/>
            </a:pPr>
            <a:r>
              <a:rPr lang="en-GB" sz="2090">
                <a:latin typeface="Roboto Mono"/>
                <a:ea typeface="Roboto Mono"/>
                <a:cs typeface="Roboto Mono"/>
                <a:sym typeface="Roboto Mono"/>
              </a:rPr>
              <a:t>P.Sanjana Reddy-19BCE1581</a:t>
            </a:r>
            <a:endParaRPr sz="2090">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FITTING</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p:cNvPicPr preferRelativeResize="0"/>
          <p:nvPr/>
        </p:nvPicPr>
        <p:blipFill>
          <a:blip r:embed="rId3">
            <a:alphaModFix/>
          </a:blip>
          <a:stretch>
            <a:fillRect/>
          </a:stretch>
        </p:blipFill>
        <p:spPr>
          <a:xfrm>
            <a:off x="619125" y="1209675"/>
            <a:ext cx="7905750" cy="2724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SAVING MODEL</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p:cNvPicPr preferRelativeResize="0"/>
          <p:nvPr/>
        </p:nvPicPr>
        <p:blipFill>
          <a:blip r:embed="rId3">
            <a:alphaModFix/>
          </a:blip>
          <a:stretch>
            <a:fillRect/>
          </a:stretch>
        </p:blipFill>
        <p:spPr>
          <a:xfrm>
            <a:off x="789300" y="1829600"/>
            <a:ext cx="3603575" cy="1363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LIBRARIES FOR TESTING</a:t>
            </a:r>
            <a:endParaRPr/>
          </a:p>
        </p:txBody>
      </p:sp>
      <p:pic>
        <p:nvPicPr>
          <p:cNvPr id="351" name="Google Shape;351;p24"/>
          <p:cNvPicPr preferRelativeResize="0"/>
          <p:nvPr/>
        </p:nvPicPr>
        <p:blipFill>
          <a:blip r:embed="rId3">
            <a:alphaModFix/>
          </a:blip>
          <a:stretch>
            <a:fillRect/>
          </a:stretch>
        </p:blipFill>
        <p:spPr>
          <a:xfrm>
            <a:off x="696075" y="1244675"/>
            <a:ext cx="6211575" cy="247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25"/>
          <p:cNvPicPr preferRelativeResize="0"/>
          <p:nvPr/>
        </p:nvPicPr>
        <p:blipFill>
          <a:blip r:embed="rId3">
            <a:alphaModFix/>
          </a:blip>
          <a:stretch>
            <a:fillRect/>
          </a:stretch>
        </p:blipFill>
        <p:spPr>
          <a:xfrm>
            <a:off x="152400" y="802300"/>
            <a:ext cx="5585449" cy="4086225"/>
          </a:xfrm>
          <a:prstGeom prst="rect">
            <a:avLst/>
          </a:prstGeom>
          <a:noFill/>
          <a:ln>
            <a:noFill/>
          </a:ln>
        </p:spPr>
      </p:pic>
      <p:sp>
        <p:nvSpPr>
          <p:cNvPr id="357" name="Google Shape;357;p25"/>
          <p:cNvSpPr txBox="1"/>
          <p:nvPr/>
        </p:nvSpPr>
        <p:spPr>
          <a:xfrm>
            <a:off x="473650" y="167725"/>
            <a:ext cx="79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IMPORTING IMAGE AND PREPROCESSING IMAGE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26"/>
          <p:cNvPicPr preferRelativeResize="0"/>
          <p:nvPr/>
        </p:nvPicPr>
        <p:blipFill>
          <a:blip r:embed="rId3">
            <a:alphaModFix/>
          </a:blip>
          <a:stretch>
            <a:fillRect/>
          </a:stretch>
        </p:blipFill>
        <p:spPr>
          <a:xfrm>
            <a:off x="180250" y="1053000"/>
            <a:ext cx="4183500" cy="3800475"/>
          </a:xfrm>
          <a:prstGeom prst="rect">
            <a:avLst/>
          </a:prstGeom>
          <a:noFill/>
          <a:ln>
            <a:noFill/>
          </a:ln>
        </p:spPr>
      </p:pic>
      <p:sp>
        <p:nvSpPr>
          <p:cNvPr id="363" name="Google Shape;363;p26"/>
          <p:cNvSpPr txBox="1"/>
          <p:nvPr/>
        </p:nvSpPr>
        <p:spPr>
          <a:xfrm>
            <a:off x="204400" y="139850"/>
            <a:ext cx="78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CONVERTING IMAGE TO ARRAY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27"/>
          <p:cNvPicPr preferRelativeResize="0"/>
          <p:nvPr/>
        </p:nvPicPr>
        <p:blipFill>
          <a:blip r:embed="rId3">
            <a:alphaModFix/>
          </a:blip>
          <a:stretch>
            <a:fillRect/>
          </a:stretch>
        </p:blipFill>
        <p:spPr>
          <a:xfrm>
            <a:off x="245225" y="1712150"/>
            <a:ext cx="3209925" cy="2466975"/>
          </a:xfrm>
          <a:prstGeom prst="rect">
            <a:avLst/>
          </a:prstGeom>
          <a:noFill/>
          <a:ln>
            <a:noFill/>
          </a:ln>
        </p:spPr>
      </p:pic>
      <p:pic>
        <p:nvPicPr>
          <p:cNvPr id="369" name="Google Shape;369;p27"/>
          <p:cNvPicPr preferRelativeResize="0"/>
          <p:nvPr/>
        </p:nvPicPr>
        <p:blipFill>
          <a:blip r:embed="rId4">
            <a:alphaModFix/>
          </a:blip>
          <a:stretch>
            <a:fillRect/>
          </a:stretch>
        </p:blipFill>
        <p:spPr>
          <a:xfrm>
            <a:off x="4916625" y="1913150"/>
            <a:ext cx="3030875" cy="2181800"/>
          </a:xfrm>
          <a:prstGeom prst="rect">
            <a:avLst/>
          </a:prstGeom>
          <a:noFill/>
          <a:ln>
            <a:noFill/>
          </a:ln>
        </p:spPr>
      </p:pic>
      <p:sp>
        <p:nvSpPr>
          <p:cNvPr id="370" name="Google Shape;370;p27"/>
          <p:cNvSpPr txBox="1"/>
          <p:nvPr/>
        </p:nvSpPr>
        <p:spPr>
          <a:xfrm>
            <a:off x="501500" y="641200"/>
            <a:ext cx="428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PREDICTING IMAGES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28"/>
          <p:cNvPicPr preferRelativeResize="0"/>
          <p:nvPr/>
        </p:nvPicPr>
        <p:blipFill>
          <a:blip r:embed="rId3">
            <a:alphaModFix/>
          </a:blip>
          <a:stretch>
            <a:fillRect/>
          </a:stretch>
        </p:blipFill>
        <p:spPr>
          <a:xfrm>
            <a:off x="235950" y="919725"/>
            <a:ext cx="3951425" cy="3916950"/>
          </a:xfrm>
          <a:prstGeom prst="rect">
            <a:avLst/>
          </a:prstGeom>
          <a:noFill/>
          <a:ln>
            <a:noFill/>
          </a:ln>
        </p:spPr>
      </p:pic>
      <p:sp>
        <p:nvSpPr>
          <p:cNvPr id="376" name="Google Shape;376;p28"/>
          <p:cNvSpPr txBox="1"/>
          <p:nvPr/>
        </p:nvSpPr>
        <p:spPr>
          <a:xfrm>
            <a:off x="427225" y="232700"/>
            <a:ext cx="575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PREDICTING SUBCLASSES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In our world, there are various species. Some  species are being found rarely and if found also prediction becomes very difficult. In order to overcome this problem, we have an effective and simple way to recognize these  species based on their features. Also, the human ability to recognize the birds through the images is more understandable than audio recognition. So, we have used Convolutional Neural Networks (CNN). CNN’s are the strong assemblage of machine learning which have proven efficient in image processing. </a:t>
            </a:r>
            <a:endParaRPr sz="1800">
              <a:solidFill>
                <a:srgbClr val="000000"/>
              </a:solidFill>
              <a:latin typeface="Georgia"/>
              <a:ea typeface="Georgia"/>
              <a:cs typeface="Georgia"/>
              <a:sym typeface="Georgia"/>
            </a:endParaRPr>
          </a:p>
          <a:p>
            <a:pPr indent="0" lvl="0" marL="0" rtl="0" algn="l">
              <a:lnSpc>
                <a:spcPct val="120000"/>
              </a:lnSpc>
              <a:spcBef>
                <a:spcPts val="600"/>
              </a:spcBef>
              <a:spcAft>
                <a:spcPts val="0"/>
              </a:spcAft>
              <a:buNone/>
            </a:pPr>
            <a:r>
              <a:rPr lang="en-GB" sz="1800">
                <a:solidFill>
                  <a:srgbClr val="000000"/>
                </a:solidFill>
                <a:highlight>
                  <a:srgbClr val="FFFFFF"/>
                </a:highlight>
                <a:latin typeface="Georgia"/>
                <a:ea typeface="Georgia"/>
                <a:cs typeface="Georgia"/>
                <a:sym typeface="Georgia"/>
              </a:rPr>
              <a:t>In this project, we are creating a web application which uses a deep learning model, trained on different species of birds, flowers and mammals and get the prediction of the bird when an image is being given.</a:t>
            </a:r>
            <a:endParaRPr sz="1800">
              <a:solidFill>
                <a:srgbClr val="000000"/>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This project focuses on detection of different species of birds,flowers and mammals and obtaining images of that particular category (birds,flowers,mammals) when an image is given.</a:t>
            </a:r>
            <a:endParaRPr sz="1800">
              <a:solidFill>
                <a:srgbClr val="000000"/>
              </a:solidFill>
              <a:latin typeface="Georgia"/>
              <a:ea typeface="Georgia"/>
              <a:cs typeface="Georgia"/>
              <a:sym typeface="Georgia"/>
            </a:endParaRPr>
          </a:p>
          <a:p>
            <a:pPr indent="0" lvl="0" marL="0" rtl="0" algn="l">
              <a:lnSpc>
                <a:spcPct val="120000"/>
              </a:lnSpc>
              <a:spcBef>
                <a:spcPts val="600"/>
              </a:spcBef>
              <a:spcAft>
                <a:spcPts val="0"/>
              </a:spcAft>
              <a:buNone/>
            </a:pPr>
            <a:r>
              <a:rPr lang="en-GB" sz="1800">
                <a:solidFill>
                  <a:srgbClr val="000000"/>
                </a:solidFill>
                <a:latin typeface="Georgia"/>
                <a:ea typeface="Georgia"/>
                <a:cs typeface="Georgia"/>
                <a:sym typeface="Georgia"/>
              </a:rPr>
              <a:t>The app that we are developing would be very helpful to all the field naturalists as field naturalists can use this </a:t>
            </a:r>
            <a:r>
              <a:rPr lang="en-GB" sz="1800">
                <a:solidFill>
                  <a:srgbClr val="000000"/>
                </a:solidFill>
                <a:highlight>
                  <a:srgbClr val="FFFFFF"/>
                </a:highlight>
                <a:latin typeface="Georgia"/>
                <a:ea typeface="Georgia"/>
                <a:cs typeface="Georgia"/>
                <a:sym typeface="Georgia"/>
              </a:rPr>
              <a:t>web app from anywhere to identify the birds, flowers, mammals and other species they see on their hikes, canoe trips and other excursions.</a:t>
            </a:r>
            <a:endParaRPr sz="1800">
              <a:solidFill>
                <a:srgbClr val="000000"/>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FLOW CHART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16"/>
          <p:cNvPicPr preferRelativeResize="0"/>
          <p:nvPr/>
        </p:nvPicPr>
        <p:blipFill>
          <a:blip r:embed="rId3">
            <a:alphaModFix/>
          </a:blip>
          <a:stretch>
            <a:fillRect/>
          </a:stretch>
        </p:blipFill>
        <p:spPr>
          <a:xfrm>
            <a:off x="152400" y="152400"/>
            <a:ext cx="5591175" cy="4895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7"/>
          <p:cNvPicPr preferRelativeResize="0"/>
          <p:nvPr/>
        </p:nvPicPr>
        <p:blipFill>
          <a:blip r:embed="rId3">
            <a:alphaModFix/>
          </a:blip>
          <a:stretch>
            <a:fillRect/>
          </a:stretch>
        </p:blipFill>
        <p:spPr>
          <a:xfrm>
            <a:off x="120850" y="1207550"/>
            <a:ext cx="8684524" cy="3935950"/>
          </a:xfrm>
          <a:prstGeom prst="rect">
            <a:avLst/>
          </a:prstGeom>
          <a:noFill/>
          <a:ln>
            <a:noFill/>
          </a:ln>
        </p:spPr>
      </p:pic>
      <p:sp>
        <p:nvSpPr>
          <p:cNvPr id="303" name="Google Shape;303;p1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a:t>
            </a:r>
            <a:r>
              <a:rPr lang="en-GB"/>
              <a:t>LIBRARIES</a:t>
            </a:r>
            <a:r>
              <a:rPr lang="en-GB"/>
              <a:t> </a:t>
            </a:r>
            <a:r>
              <a:rPr lang="en-GB"/>
              <a:t>AND DATA AUGMENTATION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0" y="1248802"/>
            <a:ext cx="9144000" cy="38342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19"/>
          <p:cNvPicPr preferRelativeResize="0"/>
          <p:nvPr/>
        </p:nvPicPr>
        <p:blipFill>
          <a:blip r:embed="rId3">
            <a:alphaModFix/>
          </a:blip>
          <a:stretch>
            <a:fillRect/>
          </a:stretch>
        </p:blipFill>
        <p:spPr>
          <a:xfrm>
            <a:off x="450975" y="1152475"/>
            <a:ext cx="7895775" cy="381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BUILDING : ADDING INPUT ,HIDDEN LAYER</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4" name="Google Shape;324;p20"/>
          <p:cNvPicPr preferRelativeResize="0"/>
          <p:nvPr/>
        </p:nvPicPr>
        <p:blipFill>
          <a:blip r:embed="rId3">
            <a:alphaModFix/>
          </a:blip>
          <a:stretch>
            <a:fillRect/>
          </a:stretch>
        </p:blipFill>
        <p:spPr>
          <a:xfrm>
            <a:off x="580928" y="1152475"/>
            <a:ext cx="7617225" cy="3848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idx="4294967295" type="title"/>
          </p:nvPr>
        </p:nvSpPr>
        <p:spPr>
          <a:xfrm>
            <a:off x="311700" y="445025"/>
            <a:ext cx="8520600" cy="82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HIDDEN &amp;OUTPUT LAYERS</a:t>
            </a:r>
            <a:endParaRPr/>
          </a:p>
          <a:p>
            <a:pPr indent="0" lvl="0" marL="0" rtl="0" algn="l">
              <a:spcBef>
                <a:spcPts val="0"/>
              </a:spcBef>
              <a:spcAft>
                <a:spcPts val="0"/>
              </a:spcAft>
              <a:buNone/>
            </a:pPr>
            <a:r>
              <a:rPr lang="en-GB"/>
              <a:t>COMPILING THE MODEL </a:t>
            </a:r>
            <a:endParaRPr/>
          </a:p>
          <a:p>
            <a:pPr indent="0" lvl="0" marL="0" rtl="0" algn="l">
              <a:spcBef>
                <a:spcPts val="0"/>
              </a:spcBef>
              <a:spcAft>
                <a:spcPts val="0"/>
              </a:spcAft>
              <a:buNone/>
            </a:pPr>
            <a:r>
              <a:t/>
            </a:r>
            <a:endParaRPr/>
          </a:p>
        </p:txBody>
      </p:sp>
      <p:sp>
        <p:nvSpPr>
          <p:cNvPr id="330" name="Google Shape;330;p21"/>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1" name="Google Shape;331;p21"/>
          <p:cNvPicPr preferRelativeResize="0"/>
          <p:nvPr/>
        </p:nvPicPr>
        <p:blipFill>
          <a:blip r:embed="rId3">
            <a:alphaModFix/>
          </a:blip>
          <a:stretch>
            <a:fillRect/>
          </a:stretch>
        </p:blipFill>
        <p:spPr>
          <a:xfrm>
            <a:off x="311700" y="1454050"/>
            <a:ext cx="8337300" cy="331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