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3A1C593-65D0-4073-BCC9-577B9352EA97}" type="datetimeFigureOut">
              <a:rPr lang="en-US" smtClean="0"/>
              <a:t>7/30/2021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B618960-8005-486C-9A75-10CB2AAC16F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909215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040258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982060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379250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20301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47325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468635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606625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014688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912411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086084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3A1C593-65D0-4073-BCC9-577B9352EA97}" type="datetimeFigureOut">
              <a:rPr lang="en-US" smtClean="0"/>
              <a:t>7/30/2021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121293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579" y="618307"/>
            <a:ext cx="10163775" cy="1292135"/>
          </a:xfrm>
        </p:spPr>
        <p:txBody>
          <a:bodyPr/>
          <a:lstStyle/>
          <a:p>
            <a:r>
              <a:rPr lang="en-US" sz="4800" b="1" dirty="0">
                <a:ln w="12700">
                  <a:solidFill>
                    <a:schemeClr val="accent1"/>
                  </a:solidFill>
                  <a:prstDash val="solid"/>
                </a:ln>
                <a:latin typeface="Franklin Gothic Medium" panose="020B0603020102020204" charset="0"/>
                <a:cs typeface="Franklin Gothic Medium" panose="020B0603020102020204" charset="0"/>
              </a:rPr>
              <a:t>Amazon Kindle Store Review Analysis </a:t>
            </a:r>
            <a:br>
              <a:rPr lang="en-US" sz="4800" b="1" dirty="0">
                <a:ln w="12700">
                  <a:solidFill>
                    <a:schemeClr val="accent1"/>
                  </a:solidFill>
                  <a:prstDash val="solid"/>
                </a:ln>
                <a:latin typeface="Franklin Gothic Medium" panose="020B0603020102020204" charset="0"/>
                <a:cs typeface="Franklin Gothic Medium" panose="020B0603020102020204" charset="0"/>
              </a:rPr>
            </a:br>
            <a:r>
              <a:rPr lang="en-US" sz="2800" b="1" dirty="0">
                <a:ln w="12700">
                  <a:solidFill>
                    <a:schemeClr val="accent1"/>
                  </a:solidFill>
                  <a:prstDash val="solid"/>
                </a:ln>
                <a:latin typeface="Franklin Gothic Medium" panose="020B0603020102020204" charset="0"/>
                <a:cs typeface="Franklin Gothic Medium" panose="020B0603020102020204" charset="0"/>
              </a:rPr>
              <a:t>Using IBM Cloud Services</a:t>
            </a:r>
            <a:endParaRPr lang="en-US" sz="4800" b="1" dirty="0">
              <a:ln w="12700">
                <a:solidFill>
                  <a:schemeClr val="accent1"/>
                </a:solidFill>
                <a:prstDash val="solid"/>
              </a:ln>
              <a:latin typeface="Franklin Gothic Medium" panose="020B0603020102020204" charset="0"/>
              <a:cs typeface="Franklin Gothic Medium" panose="020B0603020102020204" charset="0"/>
            </a:endParaRPr>
          </a:p>
        </p:txBody>
      </p:sp>
      <p:sp>
        <p:nvSpPr>
          <p:cNvPr id="3" name="Subtitle 2"/>
          <p:cNvSpPr>
            <a:spLocks noGrp="1"/>
          </p:cNvSpPr>
          <p:nvPr>
            <p:ph type="subTitle" idx="1"/>
          </p:nvPr>
        </p:nvSpPr>
        <p:spPr>
          <a:xfrm>
            <a:off x="840558" y="5016138"/>
            <a:ext cx="5401402" cy="1809840"/>
          </a:xfrm>
        </p:spPr>
        <p:txBody>
          <a:bodyPr>
            <a:noAutofit/>
            <a:scene3d>
              <a:camera prst="orthographicFront"/>
              <a:lightRig rig="threePt" dir="t"/>
            </a:scene3d>
          </a:bodyPr>
          <a:lstStyle/>
          <a:p>
            <a:r>
              <a:rPr lang="en-IN" sz="1600" dirty="0">
                <a:solidFill>
                  <a:schemeClr val="tx1"/>
                </a:solidFill>
                <a:latin typeface="Calibri" panose="020F0502020204030204" pitchFamily="34" charset="0"/>
                <a:cs typeface="Calibri" panose="020F0502020204030204" pitchFamily="34" charset="0"/>
              </a:rPr>
              <a:t>1) Aditya Deepak Joshi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	Email: adityadeepak.joshi2019@vitstudent.ac.in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	Regno: 19BCE0257 </a:t>
            </a:r>
          </a:p>
          <a:p>
            <a:r>
              <a:rPr lang="en-IN" sz="1600" dirty="0">
                <a:solidFill>
                  <a:schemeClr val="tx1"/>
                </a:solidFill>
                <a:latin typeface="Calibri" panose="020F0502020204030204" pitchFamily="34" charset="0"/>
                <a:cs typeface="Calibri" panose="020F0502020204030204" pitchFamily="34" charset="0"/>
              </a:rPr>
              <a:t>2) Abhinav Gorantla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	Email: abhinav.gorantla2019@vitstudent.ac.in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	Regno: 19BCE0241 </a:t>
            </a:r>
          </a:p>
        </p:txBody>
      </p:sp>
      <p:sp>
        <p:nvSpPr>
          <p:cNvPr id="4" name="Subtitle 2">
            <a:extLst>
              <a:ext uri="{FF2B5EF4-FFF2-40B4-BE49-F238E27FC236}">
                <a16:creationId xmlns:a16="http://schemas.microsoft.com/office/drawing/2014/main" id="{5982BE9C-ED4A-42B9-B98B-E636A2B8799B}"/>
              </a:ext>
            </a:extLst>
          </p:cNvPr>
          <p:cNvSpPr txBox="1">
            <a:spLocks/>
          </p:cNvSpPr>
          <p:nvPr/>
        </p:nvSpPr>
        <p:spPr>
          <a:xfrm>
            <a:off x="6790598" y="5016138"/>
            <a:ext cx="5401402" cy="1741261"/>
          </a:xfrm>
          <a:prstGeom prst="rect">
            <a:avLst/>
          </a:prstGeom>
        </p:spPr>
        <p:txBody>
          <a:bodyPr vert="horz" lIns="91440" tIns="45720" rIns="91440" bIns="45720" rtlCol="0">
            <a:noAutofit/>
            <a:scene3d>
              <a:camera prst="orthographicFront"/>
              <a:lightRig rig="threePt" dir="t"/>
            </a:scene3d>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IN" sz="1600" dirty="0">
                <a:solidFill>
                  <a:schemeClr val="tx1"/>
                </a:solidFill>
                <a:latin typeface="Calibri" panose="020F0502020204030204" pitchFamily="34" charset="0"/>
                <a:cs typeface="Calibri" panose="020F0502020204030204" pitchFamily="34" charset="0"/>
              </a:rPr>
              <a:t>3) V L RISHI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	Email: rishi.19bce7553@vitap.ac.in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	Regno: 19BCE7553 </a:t>
            </a:r>
          </a:p>
          <a:p>
            <a:r>
              <a:rPr lang="en-IN" sz="1600" dirty="0">
                <a:solidFill>
                  <a:schemeClr val="tx1"/>
                </a:solidFill>
                <a:latin typeface="Calibri" panose="020F0502020204030204" pitchFamily="34" charset="0"/>
                <a:cs typeface="Calibri" panose="020F0502020204030204" pitchFamily="34" charset="0"/>
              </a:rPr>
              <a:t>4) Atharva Ramgirkar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	Email: atharva.ramgirkar2019@vitstudent.ac.in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	Regno: 19BCE0114</a:t>
            </a:r>
            <a:endParaRPr lang="en-US" sz="1600" dirty="0">
              <a:ln w="10160">
                <a:solidFill>
                  <a:schemeClr val="accent5"/>
                </a:solidFill>
                <a:prstDash val="solid"/>
              </a:ln>
              <a:solidFill>
                <a:schemeClr val="tx1"/>
              </a:solidFill>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54F1BF46-4C07-4DB6-833E-FD8139982C77}"/>
              </a:ext>
            </a:extLst>
          </p:cNvPr>
          <p:cNvSpPr txBox="1">
            <a:spLocks/>
          </p:cNvSpPr>
          <p:nvPr/>
        </p:nvSpPr>
        <p:spPr>
          <a:xfrm>
            <a:off x="3541259" y="4306390"/>
            <a:ext cx="5401402" cy="1741261"/>
          </a:xfrm>
          <a:prstGeom prst="rect">
            <a:avLst/>
          </a:prstGeom>
        </p:spPr>
        <p:txBody>
          <a:bodyPr vert="horz" lIns="91440" tIns="45720" rIns="91440" bIns="45720" rtlCol="0">
            <a:noAutofit/>
            <a:scene3d>
              <a:camera prst="orthographicFront"/>
              <a:lightRig rig="threePt" dir="t"/>
            </a:scene3d>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algn="ctr"/>
            <a:r>
              <a:rPr lang="en-IN" sz="2000" b="1" u="sng" dirty="0">
                <a:solidFill>
                  <a:schemeClr val="tx1"/>
                </a:solidFill>
                <a:latin typeface="Calibri" panose="020F0502020204030204" pitchFamily="34" charset="0"/>
                <a:cs typeface="Calibri" panose="020F0502020204030204" pitchFamily="34" charset="0"/>
              </a:rPr>
              <a:t>Submitted By</a:t>
            </a:r>
            <a:endParaRPr lang="en-US" sz="1600" b="1" u="sng" dirty="0">
              <a:ln w="10160">
                <a:solidFill>
                  <a:schemeClr val="accent5"/>
                </a:solidFill>
                <a:prstDash val="solid"/>
              </a:ln>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The basis of this project can be used in larger scale applications handling millions of customer reviews for any product in an online shopping website or even reviews about a particular service like restaurants, car repair shop, etc. </a:t>
            </a:r>
          </a:p>
          <a:p>
            <a:pPr marL="0" indent="0">
              <a:buNone/>
            </a:pP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The accuracy and range of detection can be expanded upon by including more reviews with keywords and have a broader score range for different levels of customer satisfaction.</a:t>
            </a:r>
          </a:p>
        </p:txBody>
      </p:sp>
      <p:sp>
        <p:nvSpPr>
          <p:cNvPr id="4" name="Content Placeholder 2">
            <a:extLst>
              <a:ext uri="{FF2B5EF4-FFF2-40B4-BE49-F238E27FC236}">
                <a16:creationId xmlns:a16="http://schemas.microsoft.com/office/drawing/2014/main" id="{3852C7FD-1E32-47AC-9B84-BADC350125E8}"/>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Future Scope</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5000" lnSpcReduction="10000"/>
          </a:bodyPr>
          <a:lstStyle/>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[1] Hutto, C., &amp; Gilbert, E. (2014). VADER: A Parsimonious Rule-Based Model for Sentiment Analysis of Social Media Text. In International AAAI Conference on Weblogs and Social Media, AAAI, 216-225.</a:t>
            </a:r>
          </a:p>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[2] </a:t>
            </a:r>
            <a:r>
              <a:rPr lang="en-US"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Kouloumpis</a:t>
            </a: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E., Wilson, T. &amp; Moore, J., (2011). Twitter Sentiment Analysis: The Good the Bad and the OMG! In Proceedings of the Fifth International Conference on Weblogs and Social Media, 538-541.</a:t>
            </a:r>
          </a:p>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[3] </a:t>
            </a:r>
            <a:r>
              <a:rPr lang="en-US"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Basiri</a:t>
            </a: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M., </a:t>
            </a:r>
            <a:r>
              <a:rPr lang="en-US"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Ghasem-Aghae</a:t>
            </a: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N., &amp; </a:t>
            </a:r>
            <a:r>
              <a:rPr lang="en-US"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Naghsh-Nilchi</a:t>
            </a: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A. (2014). Exploiting reviewers’ comment histories for sentiment analysis. Journal of Information Science, 40(3), 313-328.</a:t>
            </a:r>
          </a:p>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[4] Wilson, T., Wiebe, J., &amp; Hoffmann, P. (2005). Recognizing contextual polarity in phrase-level sentiment analysis. In Proceedings of the conference on Human Language Technology and Empirical Methods in </a:t>
            </a:r>
          </a:p>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Natural Language Processing, HLT '05, ACL, 347-354.</a:t>
            </a:r>
          </a:p>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[5] Liu, Y., Huang, X., An, A., &amp; Yu, X. (2008). Modeling and Predicting the Helpfulness of Online Reviews, in Eighth IEEE International Conference on Data Mining, Pisa, 443-452.</a:t>
            </a:r>
          </a:p>
        </p:txBody>
      </p:sp>
      <p:sp>
        <p:nvSpPr>
          <p:cNvPr id="4" name="Content Placeholder 2">
            <a:extLst>
              <a:ext uri="{FF2B5EF4-FFF2-40B4-BE49-F238E27FC236}">
                <a16:creationId xmlns:a16="http://schemas.microsoft.com/office/drawing/2014/main" id="{3D773E78-8F0D-4295-A618-BF913445FBEF}"/>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Bibliography</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ln/>
                <a:solidFill>
                  <a:srgbClr val="353537"/>
                </a:solidFill>
                <a:effectLst>
                  <a:innerShdw blurRad="63500" dist="50800" dir="13500000">
                    <a:srgbClr val="000000">
                      <a:alpha val="50000"/>
                    </a:srgbClr>
                  </a:innerShdw>
                </a:effectLst>
                <a:latin typeface="Candara" panose="020E0502030303020204" pitchFamily="34" charset="0"/>
              </a:rPr>
              <a:t>Introduction</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Problem Statement</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Solution</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Literature Survey</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Experimental Investigations</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Hardware and Software Specifications</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Flowchart</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Conclusion</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Future Scope</a:t>
            </a:r>
          </a:p>
          <a:p>
            <a:r>
              <a:rPr lang="en-US" dirty="0">
                <a:ln/>
                <a:solidFill>
                  <a:srgbClr val="353537"/>
                </a:solidFill>
                <a:effectLst>
                  <a:innerShdw blurRad="63500" dist="50800" dir="13500000">
                    <a:srgbClr val="000000">
                      <a:alpha val="50000"/>
                    </a:srgbClr>
                  </a:innerShdw>
                </a:effectLst>
                <a:latin typeface="Candara" panose="020E0502030303020204" pitchFamily="34" charset="0"/>
              </a:rPr>
              <a:t>Bibliography</a:t>
            </a:r>
          </a:p>
        </p:txBody>
      </p:sp>
      <p:sp>
        <p:nvSpPr>
          <p:cNvPr id="4" name="Content Placeholder 2">
            <a:extLst>
              <a:ext uri="{FF2B5EF4-FFF2-40B4-BE49-F238E27FC236}">
                <a16:creationId xmlns:a16="http://schemas.microsoft.com/office/drawing/2014/main" id="{F80A13ED-C0C5-4941-9E9A-84F4CD44FECE}"/>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Table</a:t>
            </a:r>
            <a:r>
              <a:rPr lang="en-US" sz="4000" dirty="0">
                <a:ln/>
                <a:solidFill>
                  <a:srgbClr val="353537"/>
                </a:solidFill>
                <a:effectLst>
                  <a:innerShdw blurRad="63500" dist="50800" dir="13500000">
                    <a:srgbClr val="000000">
                      <a:alpha val="50000"/>
                    </a:srgbClr>
                  </a:innerShdw>
                </a:effectLst>
              </a:rPr>
              <a:t> of 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2500" lnSpcReduction="20000"/>
          </a:bodyPr>
          <a:lstStyle/>
          <a:p>
            <a:r>
              <a:rPr lang="en-US" sz="31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With the rise of technology, user can directly give reviews about products, brands etc. These reviews play vital role in online shopping as well as help people to determine whether a product is good or not. </a:t>
            </a:r>
          </a:p>
          <a:p>
            <a:r>
              <a:rPr lang="en-US" sz="31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Huge amount of text data related to user opinions about products and services are generated every day in the world. But it is not feasible to analyze the sentiment of these vast of texts manually. So, an automated process must be applied to mine these text data and analyze the sentiment effectively as the companies need to use these numerous amounts of data to improve their businesses by drawing more effective marketing analysis, product reviews, public relations etc.</a:t>
            </a:r>
            <a:r>
              <a:rPr lang="en-US" dirty="0">
                <a:solidFill>
                  <a:srgbClr val="353537"/>
                </a:solidFill>
                <a:latin typeface="Candara" panose="020E0502030303020204" pitchFamily="34" charset="0"/>
              </a:rPr>
              <a:t> </a:t>
            </a:r>
          </a:p>
        </p:txBody>
      </p:sp>
      <p:sp>
        <p:nvSpPr>
          <p:cNvPr id="6" name="Content Placeholder 2">
            <a:extLst>
              <a:ext uri="{FF2B5EF4-FFF2-40B4-BE49-F238E27FC236}">
                <a16:creationId xmlns:a16="http://schemas.microsoft.com/office/drawing/2014/main" id="{513D2695-63EF-49D3-B3F1-7837E2D8097B}"/>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Introduction</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Amazon Kindle Store is an e-book e-commerce store for all the book reading hobbyists. Online reviews are a category of product information created by users based on personal handling experience. Online shopping websites endow with platforms for consumers to review products and carve up opinions. The problem is most of the comments from customer reviews about the products are contradicted to their ratings. Many customers will post their comments and forgot to rate the product or not engrossed to rate it. </a:t>
            </a:r>
          </a:p>
          <a:p>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Sentiment mining plays a very important role in business to understand the opinion of customers to improve the products. Customer also depends on the opinion of others who have bought the products already. Reviews or feedback becomes the deciding factor to buy or sell a product. A rating of the products gives a speedy clarification to pact with the product. We will be using Natural language processing to </a:t>
            </a:r>
            <a:r>
              <a:rPr lang="en-US" sz="2400"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analyse</a:t>
            </a: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the sentiment (positive or a negative) of the given review.</a:t>
            </a:r>
            <a:r>
              <a:rPr lang="en-US" sz="2400" dirty="0">
                <a:solidFill>
                  <a:srgbClr val="353537"/>
                </a:solidFill>
                <a:latin typeface="Candara" panose="020E0502030303020204" pitchFamily="34" charset="0"/>
              </a:rPr>
              <a:t> </a:t>
            </a:r>
          </a:p>
        </p:txBody>
      </p:sp>
      <p:sp>
        <p:nvSpPr>
          <p:cNvPr id="4" name="Content Placeholder 2">
            <a:extLst>
              <a:ext uri="{FF2B5EF4-FFF2-40B4-BE49-F238E27FC236}">
                <a16:creationId xmlns:a16="http://schemas.microsoft.com/office/drawing/2014/main" id="{4362D829-B119-41C7-9801-F0641D3D48E6}"/>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Problem Statement</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1828800"/>
            <a:ext cx="7638288" cy="4351337"/>
          </a:xfrm>
        </p:spPr>
        <p:txBody>
          <a:bodyPr>
            <a:normAutofit/>
            <a:scene3d>
              <a:camera prst="orthographicFront"/>
              <a:lightRig rig="threePt" dir="t"/>
            </a:scene3d>
          </a:bodyPr>
          <a:lstStyle/>
          <a:p>
            <a:pPr>
              <a:lnSpc>
                <a:spcPct val="150000"/>
              </a:lnSpc>
            </a:pP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Importing Libraries: Pandas, </a:t>
            </a:r>
            <a:r>
              <a:rPr lang="en-US" sz="2000" dirty="0" err="1">
                <a:ln/>
                <a:solidFill>
                  <a:srgbClr val="353537"/>
                </a:solidFill>
                <a:effectLst>
                  <a:innerShdw blurRad="63500" dist="50800" dir="13500000">
                    <a:srgbClr val="000000">
                      <a:alpha val="50000"/>
                    </a:srgbClr>
                  </a:innerShdw>
                </a:effectLst>
                <a:latin typeface="Candara" panose="020E0502030303020204" pitchFamily="34" charset="0"/>
              </a:rPr>
              <a:t>numpy</a:t>
            </a: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 </a:t>
            </a:r>
            <a:r>
              <a:rPr lang="en-US" sz="2000" dirty="0" err="1">
                <a:ln/>
                <a:solidFill>
                  <a:srgbClr val="353537"/>
                </a:solidFill>
                <a:effectLst>
                  <a:innerShdw blurRad="63500" dist="50800" dir="13500000">
                    <a:srgbClr val="000000">
                      <a:alpha val="50000"/>
                    </a:srgbClr>
                  </a:innerShdw>
                </a:effectLst>
                <a:latin typeface="Candara" panose="020E0502030303020204" pitchFamily="34" charset="0"/>
              </a:rPr>
              <a:t>nltk</a:t>
            </a: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 re, </a:t>
            </a:r>
            <a:r>
              <a:rPr lang="en-US" sz="2000" dirty="0" err="1">
                <a:ln/>
                <a:solidFill>
                  <a:srgbClr val="353537"/>
                </a:solidFill>
                <a:effectLst>
                  <a:innerShdw blurRad="63500" dist="50800" dir="13500000">
                    <a:srgbClr val="000000">
                      <a:alpha val="50000"/>
                    </a:srgbClr>
                  </a:innerShdw>
                </a:effectLst>
                <a:latin typeface="Candara" panose="020E0502030303020204" pitchFamily="34" charset="0"/>
              </a:rPr>
              <a:t>os</a:t>
            </a: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 </a:t>
            </a:r>
            <a:r>
              <a:rPr lang="en-US" sz="2000" dirty="0" err="1">
                <a:ln/>
                <a:solidFill>
                  <a:srgbClr val="353537"/>
                </a:solidFill>
                <a:effectLst>
                  <a:innerShdw blurRad="63500" dist="50800" dir="13500000">
                    <a:srgbClr val="000000">
                      <a:alpha val="50000"/>
                    </a:srgbClr>
                  </a:innerShdw>
                </a:effectLst>
                <a:latin typeface="Candara" panose="020E0502030303020204" pitchFamily="34" charset="0"/>
              </a:rPr>
              <a:t>tensorflow</a:t>
            </a: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 </a:t>
            </a:r>
            <a:r>
              <a:rPr lang="en-US" sz="2000" dirty="0" err="1">
                <a:ln/>
                <a:solidFill>
                  <a:srgbClr val="353537"/>
                </a:solidFill>
                <a:effectLst>
                  <a:innerShdw blurRad="63500" dist="50800" dir="13500000">
                    <a:srgbClr val="000000">
                      <a:alpha val="50000"/>
                    </a:srgbClr>
                  </a:innerShdw>
                </a:effectLst>
                <a:latin typeface="Candara" panose="020E0502030303020204" pitchFamily="34" charset="0"/>
              </a:rPr>
              <a:t>keras</a:t>
            </a:r>
            <a:endParaRPr lang="en-US" sz="2000" dirty="0">
              <a:ln/>
              <a:solidFill>
                <a:srgbClr val="353537"/>
              </a:solidFill>
              <a:effectLst>
                <a:innerShdw blurRad="63500" dist="50800" dir="13500000">
                  <a:srgbClr val="000000">
                    <a:alpha val="50000"/>
                  </a:srgbClr>
                </a:innerShdw>
              </a:effectLst>
              <a:latin typeface="Candara" panose="020E0502030303020204" pitchFamily="34" charset="0"/>
            </a:endParaRPr>
          </a:p>
          <a:p>
            <a:pPr>
              <a:lnSpc>
                <a:spcPct val="150000"/>
              </a:lnSpc>
            </a:pP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Reading the Dataset: Filter out null and redundant values</a:t>
            </a:r>
          </a:p>
          <a:p>
            <a:pPr>
              <a:lnSpc>
                <a:spcPct val="150000"/>
              </a:lnSpc>
            </a:pP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Data preprocessing: Encode 0 for positive reviews and 1 for negative reviews</a:t>
            </a:r>
          </a:p>
          <a:p>
            <a:pPr>
              <a:lnSpc>
                <a:spcPct val="150000"/>
              </a:lnSpc>
            </a:pP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Building models: Train test split, input, output, hidden layers </a:t>
            </a:r>
          </a:p>
          <a:p>
            <a:pPr>
              <a:lnSpc>
                <a:spcPct val="150000"/>
              </a:lnSpc>
            </a:pPr>
            <a:r>
              <a:rPr lang="en-US" sz="2000" dirty="0">
                <a:ln/>
                <a:solidFill>
                  <a:srgbClr val="353537"/>
                </a:solidFill>
                <a:effectLst>
                  <a:innerShdw blurRad="63500" dist="50800" dir="13500000">
                    <a:srgbClr val="000000">
                      <a:alpha val="50000"/>
                    </a:srgbClr>
                  </a:innerShdw>
                </a:effectLst>
                <a:latin typeface="Candara" panose="020E0502030303020204" pitchFamily="34" charset="0"/>
              </a:rPr>
              <a:t>Predictions and testing the model: based on keywords, answer is given</a:t>
            </a:r>
          </a:p>
          <a:p>
            <a:endParaRPr lang="en-US" sz="2000" dirty="0">
              <a:ln/>
              <a:solidFill>
                <a:srgbClr val="353537"/>
              </a:solidFill>
              <a:effectLst>
                <a:innerShdw blurRad="63500" dist="50800" dir="13500000">
                  <a:srgbClr val="000000">
                    <a:alpha val="50000"/>
                  </a:srgbClr>
                </a:innerShdw>
              </a:effectLst>
              <a:latin typeface="Candara" panose="020E0502030303020204" pitchFamily="34" charset="0"/>
            </a:endParaRPr>
          </a:p>
        </p:txBody>
      </p:sp>
      <p:sp>
        <p:nvSpPr>
          <p:cNvPr id="4" name="Content Placeholder 2">
            <a:extLst>
              <a:ext uri="{FF2B5EF4-FFF2-40B4-BE49-F238E27FC236}">
                <a16:creationId xmlns:a16="http://schemas.microsoft.com/office/drawing/2014/main" id="{3B8EB5AC-4FE8-49A1-B5C6-7094B355E68D}"/>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Solution</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17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Earlier, various rule-based approaches have been used for sentiment analysis. For example, Hutto and Gilbert [1] presented a simple rule-based model for general sentiment analysis and found better performance than the benchmarks used in their study. But the performance of their proposed model was not compared with neural network based approaches. Popular Social Media website like Twitter has also been used for sentiment analysis. Agarwal et </a:t>
            </a:r>
            <a:r>
              <a:rPr lang="en-US" sz="1700"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al.examined</a:t>
            </a:r>
            <a:r>
              <a:rPr lang="en-US" sz="17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sentiment analysis on Twitter data by introducing Parts of Speech (POS) features.</a:t>
            </a:r>
          </a:p>
          <a:p>
            <a:r>
              <a:rPr lang="en-US" sz="17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Later, </a:t>
            </a:r>
            <a:r>
              <a:rPr lang="en-US" sz="1700"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Kouloumpis</a:t>
            </a:r>
            <a:r>
              <a:rPr lang="en-US" sz="17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et al. [2] investigated the utility of linguistic features for detecting the sentiment of Twitter messages and showed that part-of-speech features is not useful for sentiment analysis in the microblogging domain. Wilson et al. [3] presented a new approach to phrase-level sentiment analysis that first determined whether an expression was neutral or polar, and then disambiguated the polarity of the polar expressions. </a:t>
            </a:r>
          </a:p>
          <a:p>
            <a:r>
              <a:rPr lang="en-US" sz="17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Different techniques in combination with sentiment analysis algorithms have also been applied. Liu et al. [4] applied sentiment analysis models for predicting the helpfulness of reviews, which provides the basis for discovering the most helpful reviews for given products. </a:t>
            </a:r>
          </a:p>
          <a:p>
            <a:r>
              <a:rPr lang="en-US" sz="17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Reviewers review history was also considered by some researchers. For example, </a:t>
            </a:r>
            <a:r>
              <a:rPr lang="en-US" sz="1700"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Basiri</a:t>
            </a:r>
            <a:r>
              <a:rPr lang="en-US" sz="17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et al. [5] considered the comment histories of reviewers and found that their proposed system performed better than different algorithms. But they only compared their model with Machine Learning based algorithms and did not compare the performance of their proposed model with neural network-based approaches.</a:t>
            </a:r>
          </a:p>
        </p:txBody>
      </p:sp>
      <p:sp>
        <p:nvSpPr>
          <p:cNvPr id="4" name="Content Placeholder 2">
            <a:extLst>
              <a:ext uri="{FF2B5EF4-FFF2-40B4-BE49-F238E27FC236}">
                <a16:creationId xmlns:a16="http://schemas.microsoft.com/office/drawing/2014/main" id="{BBDF8938-B2B2-48A0-A242-A484DCCD246F}"/>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Literature Survey</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063" y="1828800"/>
            <a:ext cx="9535885" cy="4351337"/>
          </a:xfrm>
        </p:spPr>
        <p:txBody>
          <a:bodyPr>
            <a:normAutofit fontScale="92500" lnSpcReduction="20000"/>
          </a:bodyPr>
          <a:lstStyle/>
          <a:p>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Hardware specifications used:</a:t>
            </a:r>
          </a:p>
          <a:p>
            <a:pPr marL="0" indent="0">
              <a:buNone/>
            </a:pP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1.Processor: Intel® Core™ i5-8250 CPU @ 1.60 GHZ 1.80 GHz</a:t>
            </a:r>
          </a:p>
          <a:p>
            <a:pPr marL="0" indent="0">
              <a:buNone/>
            </a:pP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2.Installed RAM: 8.00 GB</a:t>
            </a:r>
          </a:p>
          <a:p>
            <a:pPr marL="0" indent="0">
              <a:buNone/>
            </a:pP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3.System type: 64 bit operating system, x64-based processor </a:t>
            </a:r>
          </a:p>
          <a:p>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Software specifications used:</a:t>
            </a:r>
          </a:p>
          <a:p>
            <a:pPr marL="0" indent="0">
              <a:buNone/>
            </a:pP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1.OS: Windows 10 Home Single Language, build: 19043.1110, version:	21H1</a:t>
            </a:r>
          </a:p>
          <a:p>
            <a:pPr marL="0" indent="0">
              <a:buNone/>
            </a:pP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2.For model building: Google </a:t>
            </a:r>
            <a:r>
              <a:rPr lang="en-US" sz="2400"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Colab</a:t>
            </a: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(python), Microsoft excel file for 	datasets, </a:t>
            </a:r>
            <a:r>
              <a:rPr lang="en-US" sz="2400"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Keras</a:t>
            </a: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and </a:t>
            </a:r>
            <a:r>
              <a:rPr lang="en-US" sz="2400"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Tensorflow</a:t>
            </a: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for making ML based projects. </a:t>
            </a:r>
          </a:p>
          <a:p>
            <a:pPr marL="0" indent="0">
              <a:buNone/>
            </a:pPr>
            <a:r>
              <a:rPr lang="en-US" sz="2400"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3.For app building: HTML, CSS used to make webpages, Flask used 		for building web applications.</a:t>
            </a:r>
          </a:p>
        </p:txBody>
      </p:sp>
      <p:sp>
        <p:nvSpPr>
          <p:cNvPr id="4" name="Content Placeholder 2">
            <a:extLst>
              <a:ext uri="{FF2B5EF4-FFF2-40B4-BE49-F238E27FC236}">
                <a16:creationId xmlns:a16="http://schemas.microsoft.com/office/drawing/2014/main" id="{6FFD7513-B19C-4C05-8A7F-385E39BD2FFF}"/>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Specifications</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IMG_256"/>
          <p:cNvPicPr>
            <a:picLocks noGrp="1" noChangeAspect="1"/>
          </p:cNvPicPr>
          <p:nvPr>
            <p:ph idx="1"/>
          </p:nvPr>
        </p:nvPicPr>
        <p:blipFill>
          <a:blip r:embed="rId3"/>
          <a:stretch>
            <a:fillRect/>
          </a:stretch>
        </p:blipFill>
        <p:spPr>
          <a:xfrm>
            <a:off x="1366375" y="2020389"/>
            <a:ext cx="8916769" cy="4014027"/>
          </a:xfrm>
          <a:prstGeom prst="rect">
            <a:avLst/>
          </a:prstGeom>
          <a:noFill/>
          <a:ln w="9525">
            <a:noFill/>
          </a:ln>
        </p:spPr>
      </p:pic>
      <p:sp>
        <p:nvSpPr>
          <p:cNvPr id="5" name="Content Placeholder 2">
            <a:extLst>
              <a:ext uri="{FF2B5EF4-FFF2-40B4-BE49-F238E27FC236}">
                <a16:creationId xmlns:a16="http://schemas.microsoft.com/office/drawing/2014/main" id="{89945ED4-B9CB-40AC-BFCD-C81198A938AF}"/>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Flow Chart</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823575" cy="4351655"/>
          </a:xfrm>
        </p:spPr>
        <p:txBody>
          <a:bodyPr>
            <a:normAutofit fontScale="65000" lnSpcReduction="20000"/>
          </a:bodyPr>
          <a:lstStyle/>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Thus, the project has been done and the results are as follows:</a:t>
            </a:r>
          </a:p>
          <a:p>
            <a:pPr marL="0" indent="0">
              <a:buNone/>
            </a:pP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Case A:</a:t>
            </a:r>
          </a:p>
          <a:p>
            <a:pPr marL="0" indent="0">
              <a:buNone/>
            </a:pP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When we use the keywords “book is amazing” we get the result:</a:t>
            </a:r>
          </a:p>
          <a:p>
            <a:pPr marL="0" indent="0">
              <a:buNone/>
            </a:pPr>
            <a:r>
              <a:rPr lang="en-US" dirty="0">
                <a:ln w="12700" cmpd="sng">
                  <a:solidFill>
                    <a:schemeClr val="accent4"/>
                  </a:solidFill>
                  <a:prstDash val="solid"/>
                </a:ln>
                <a:solidFill>
                  <a:srgbClr val="353537"/>
                </a:solidFill>
                <a:effectLst/>
                <a:latin typeface="Candara" panose="020E0502030303020204" pitchFamily="34" charset="0"/>
                <a:cs typeface="Georgia" panose="02040502050405020303" charset="0"/>
              </a:rPr>
              <a:t>	</a:t>
            </a:r>
          </a:p>
          <a:p>
            <a:pPr marL="0" indent="0">
              <a:buNone/>
            </a:pPr>
            <a:r>
              <a:rPr lang="en-US" dirty="0">
                <a:solidFill>
                  <a:srgbClr val="353537"/>
                </a:solidFill>
                <a:latin typeface="Candara" panose="020E0502030303020204" pitchFamily="34" charset="0"/>
              </a:rPr>
              <a:t>	</a:t>
            </a:r>
          </a:p>
          <a:p>
            <a:pPr marL="0" indent="0">
              <a:buNone/>
            </a:pPr>
            <a:r>
              <a:rPr lang="en-US" dirty="0">
                <a:solidFill>
                  <a:srgbClr val="353537"/>
                </a:solidFill>
                <a:latin typeface="Candara" panose="020E0502030303020204" pitchFamily="34" charset="0"/>
              </a:rPr>
              <a:t>	</a:t>
            </a: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Case B:</a:t>
            </a:r>
          </a:p>
          <a:p>
            <a:pPr marL="0" indent="0">
              <a:buNone/>
            </a:pP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When we use the keywords “</a:t>
            </a:r>
            <a:r>
              <a:rPr lang="en-US" dirty="0" err="1">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i</a:t>
            </a: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 did not like this book. Not good. Poor . Waste of time” we get this result:</a:t>
            </a:r>
          </a:p>
          <a:p>
            <a:pPr marL="0" indent="0">
              <a:buNone/>
            </a:pPr>
            <a:endParaRPr lang="en-US" dirty="0">
              <a:solidFill>
                <a:srgbClr val="353537"/>
              </a:solidFill>
              <a:latin typeface="Candara" panose="020E0502030303020204" pitchFamily="34" charset="0"/>
            </a:endParaRPr>
          </a:p>
          <a:p>
            <a:pPr marL="0" indent="0">
              <a:buNone/>
            </a:pPr>
            <a:r>
              <a:rPr lang="en-US" dirty="0">
                <a:solidFill>
                  <a:srgbClr val="353537"/>
                </a:solidFill>
                <a:latin typeface="Candara" panose="020E0502030303020204" pitchFamily="34" charset="0"/>
              </a:rPr>
              <a:t>	</a:t>
            </a:r>
          </a:p>
          <a:p>
            <a:pPr marL="0" indent="0">
              <a:buNone/>
            </a:pPr>
            <a:r>
              <a:rPr lang="en-US" dirty="0">
                <a:solidFill>
                  <a:srgbClr val="353537"/>
                </a:solidFill>
                <a:latin typeface="Candara" panose="020E0502030303020204" pitchFamily="34" charset="0"/>
              </a:rPr>
              <a:t>	</a:t>
            </a:r>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We have previously defined that a score of 0 means the review is positive and a score of 1 means the review is 	negative.</a:t>
            </a:r>
          </a:p>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In Case A, the score generated is closer to 0, thus indicating that the review is positive. </a:t>
            </a:r>
          </a:p>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In Case B, the score generated is closer to 1, thus indicating that the review is negative. </a:t>
            </a:r>
          </a:p>
          <a:p>
            <a:r>
              <a:rPr lang="en-US" dirty="0">
                <a:ln/>
                <a:solidFill>
                  <a:srgbClr val="353537"/>
                </a:solidFill>
                <a:effectLst>
                  <a:innerShdw blurRad="63500" dist="50800" dir="13500000">
                    <a:srgbClr val="000000">
                      <a:alpha val="50000"/>
                    </a:srgbClr>
                  </a:innerShdw>
                </a:effectLst>
                <a:latin typeface="Candara" panose="020E0502030303020204" pitchFamily="34" charset="0"/>
                <a:cs typeface="Georgia" panose="02040502050405020303" charset="0"/>
              </a:rPr>
              <a:t>Thus, the prediction by the model is right and works properly.</a:t>
            </a:r>
          </a:p>
        </p:txBody>
      </p:sp>
      <p:pic>
        <p:nvPicPr>
          <p:cNvPr id="6" name="Picture 2"/>
          <p:cNvPicPr>
            <a:picLocks noGrp="1" noChangeAspect="1"/>
          </p:cNvPicPr>
          <p:nvPr>
            <p:ph sz="half" idx="2"/>
          </p:nvPr>
        </p:nvPicPr>
        <p:blipFill>
          <a:blip r:embed="rId2"/>
          <a:srcRect b="63250"/>
          <a:stretch>
            <a:fillRect/>
          </a:stretch>
        </p:blipFill>
        <p:spPr>
          <a:xfrm>
            <a:off x="2700882" y="2769870"/>
            <a:ext cx="4889500" cy="550545"/>
          </a:xfrm>
          <a:prstGeom prst="rect">
            <a:avLst/>
          </a:prstGeom>
          <a:noFill/>
          <a:ln>
            <a:noFill/>
          </a:ln>
        </p:spPr>
      </p:pic>
      <p:pic>
        <p:nvPicPr>
          <p:cNvPr id="7" name="Picture 3"/>
          <p:cNvPicPr>
            <a:picLocks noChangeAspect="1"/>
          </p:cNvPicPr>
          <p:nvPr/>
        </p:nvPicPr>
        <p:blipFill>
          <a:blip r:embed="rId2"/>
          <a:srcRect t="49291" b="19193"/>
          <a:stretch>
            <a:fillRect/>
          </a:stretch>
        </p:blipFill>
        <p:spPr>
          <a:xfrm>
            <a:off x="2700882" y="4069896"/>
            <a:ext cx="5268595" cy="550545"/>
          </a:xfrm>
          <a:prstGeom prst="rect">
            <a:avLst/>
          </a:prstGeom>
          <a:noFill/>
          <a:ln>
            <a:noFill/>
          </a:ln>
        </p:spPr>
      </p:pic>
      <p:sp>
        <p:nvSpPr>
          <p:cNvPr id="8" name="Content Placeholder 2">
            <a:extLst>
              <a:ext uri="{FF2B5EF4-FFF2-40B4-BE49-F238E27FC236}">
                <a16:creationId xmlns:a16="http://schemas.microsoft.com/office/drawing/2014/main" id="{E28797AC-EB94-40DA-B1C8-E59F0E2C0F0A}"/>
              </a:ext>
            </a:extLst>
          </p:cNvPr>
          <p:cNvSpPr txBox="1">
            <a:spLocks/>
          </p:cNvSpPr>
          <p:nvPr/>
        </p:nvSpPr>
        <p:spPr>
          <a:xfrm>
            <a:off x="1261872" y="1000081"/>
            <a:ext cx="8595360" cy="102030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4000" dirty="0">
                <a:ln/>
                <a:solidFill>
                  <a:srgbClr val="353537"/>
                </a:solidFill>
                <a:effectLst>
                  <a:innerShdw blurRad="63500" dist="50800" dir="13500000">
                    <a:srgbClr val="000000">
                      <a:alpha val="50000"/>
                    </a:srgbClr>
                  </a:innerShdw>
                </a:effectLst>
                <a:latin typeface="Candara" panose="020E0502030303020204" pitchFamily="34" charset="0"/>
              </a:rPr>
              <a:t>Conclusion</a:t>
            </a:r>
            <a:endParaRPr lang="en-US" sz="4000" dirty="0">
              <a:ln/>
              <a:solidFill>
                <a:srgbClr val="353537"/>
              </a:solidFill>
              <a:effectLst>
                <a:innerShdw blurRad="63500" dist="50800" dir="13500000">
                  <a:srgbClr val="000000">
                    <a:alpha val="50000"/>
                  </a:srgbClr>
                </a:innerShdw>
              </a:effectLst>
            </a:endParaRP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18</TotalTime>
  <Words>911</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Candara</vt:lpstr>
      <vt:lpstr>Century Schoolbook</vt:lpstr>
      <vt:lpstr>Franklin Gothic Medium</vt:lpstr>
      <vt:lpstr>Georgia</vt:lpstr>
      <vt:lpstr>Wingdings 2</vt:lpstr>
      <vt:lpstr>View</vt:lpstr>
      <vt:lpstr>Amazon Kindle Store Review Analysis  Using IBM Cloud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Kindle Store Review Analysis  Using IBM Cloud Services</dc:title>
  <dc:creator/>
  <cp:lastModifiedBy>Atharva Ramgirkar</cp:lastModifiedBy>
  <cp:revision>3</cp:revision>
  <dcterms:created xsi:type="dcterms:W3CDTF">2021-07-30T10:54:19Z</dcterms:created>
  <dcterms:modified xsi:type="dcterms:W3CDTF">2021-07-30T12:52:12Z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