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e683c8891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e683c8891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e683c8891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e683c8891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e683c88912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e683c88912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e683c88912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e683c8891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e683c88815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e683c88815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e683c83d54_0_7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e683c83d54_0_7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e683c8881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e683c8881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e683c8881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e683c8881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e683c88815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e683c88815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e683c8881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e683c8881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e683c88815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e683c88815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e683c88815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e683c88815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e683c8891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e683c8891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196275" y="1376275"/>
            <a:ext cx="8172000" cy="1195500"/>
          </a:xfrm>
          <a:prstGeom prst="rect">
            <a:avLst/>
          </a:prstGeom>
        </p:spPr>
        <p:txBody>
          <a:bodyPr anchorCtr="0" anchor="b" bIns="91425" lIns="91425" spcFirstLastPara="1" rIns="91425" wrap="square" tIns="91425">
            <a:normAutofit fontScale="90000"/>
          </a:bodyPr>
          <a:lstStyle/>
          <a:p>
            <a:pPr indent="0" lvl="0" marL="0" rtl="0" algn="l">
              <a:lnSpc>
                <a:spcPct val="90000"/>
              </a:lnSpc>
              <a:spcBef>
                <a:spcPts val="1200"/>
              </a:spcBef>
              <a:spcAft>
                <a:spcPts val="0"/>
              </a:spcAft>
              <a:buNone/>
            </a:pPr>
            <a:r>
              <a:rPr b="1" lang="en" sz="2400">
                <a:solidFill>
                  <a:srgbClr val="FFFFFF"/>
                </a:solidFill>
                <a:latin typeface="Arial"/>
                <a:ea typeface="Arial"/>
                <a:cs typeface="Arial"/>
                <a:sym typeface="Arial"/>
              </a:rPr>
              <a:t>CONVERSATION ENGINE FOR DEAF AND DUMB USING IBM WATSON</a:t>
            </a:r>
            <a:endParaRPr b="1" sz="2400">
              <a:solidFill>
                <a:srgbClr val="FFFFFF"/>
              </a:solidFill>
              <a:latin typeface="Arial"/>
              <a:ea typeface="Arial"/>
              <a:cs typeface="Arial"/>
              <a:sym typeface="Arial"/>
            </a:endParaRPr>
          </a:p>
          <a:p>
            <a:pPr indent="0" lvl="0" marL="0" rtl="0" algn="l">
              <a:spcBef>
                <a:spcPts val="200"/>
              </a:spcBef>
              <a:spcAft>
                <a:spcPts val="0"/>
              </a:spcAft>
              <a:buNone/>
            </a:pPr>
            <a:r>
              <a:t/>
            </a:r>
            <a:endParaRPr/>
          </a:p>
        </p:txBody>
      </p:sp>
      <p:sp>
        <p:nvSpPr>
          <p:cNvPr id="86" name="Google Shape;86;p13"/>
          <p:cNvSpPr txBox="1"/>
          <p:nvPr>
            <p:ph idx="1" type="subTitle"/>
          </p:nvPr>
        </p:nvSpPr>
        <p:spPr>
          <a:xfrm>
            <a:off x="5475000" y="2350745"/>
            <a:ext cx="3516000" cy="22101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TEAM PERCEPTRON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Ashish Maan</a:t>
            </a:r>
            <a:endParaRPr/>
          </a:p>
          <a:p>
            <a:pPr indent="0" lvl="0" marL="0" rtl="0" algn="l">
              <a:spcBef>
                <a:spcPts val="0"/>
              </a:spcBef>
              <a:spcAft>
                <a:spcPts val="0"/>
              </a:spcAft>
              <a:buNone/>
            </a:pPr>
            <a:r>
              <a:rPr lang="en"/>
              <a:t> Hemang Maan</a:t>
            </a:r>
            <a:endParaRPr/>
          </a:p>
          <a:p>
            <a:pPr indent="0" lvl="0" marL="0" rtl="0" algn="l">
              <a:spcBef>
                <a:spcPts val="0"/>
              </a:spcBef>
              <a:spcAft>
                <a:spcPts val="0"/>
              </a:spcAft>
              <a:buNone/>
            </a:pPr>
            <a:r>
              <a:rPr lang="en"/>
              <a:t> Kanchan Sanjay Joshi</a:t>
            </a:r>
            <a:endParaRPr/>
          </a:p>
          <a:p>
            <a:pPr indent="0" lvl="0" marL="0" rtl="0" algn="l">
              <a:spcBef>
                <a:spcPts val="0"/>
              </a:spcBef>
              <a:spcAft>
                <a:spcPts val="0"/>
              </a:spcAft>
              <a:buNone/>
            </a:pPr>
            <a:r>
              <a:rPr lang="en"/>
              <a:t> Devika Srivastava</a:t>
            </a:r>
            <a:endParaRPr/>
          </a:p>
          <a:p>
            <a:pPr indent="0" lvl="0" marL="0" rtl="0" algn="l">
              <a:spcBef>
                <a:spcPts val="0"/>
              </a:spcBef>
              <a:spcAft>
                <a:spcPts val="0"/>
              </a:spcAft>
              <a:buNone/>
            </a:pPr>
            <a:r>
              <a:rPr lang="en"/>
              <a:t> Akanksha Sharma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VIT - 004</a:t>
            </a:r>
            <a:endParaRPr/>
          </a:p>
        </p:txBody>
      </p:sp>
      <p:pic>
        <p:nvPicPr>
          <p:cNvPr id="87" name="Google Shape;87;p13"/>
          <p:cNvPicPr preferRelativeResize="0"/>
          <p:nvPr/>
        </p:nvPicPr>
        <p:blipFill>
          <a:blip r:embed="rId3">
            <a:alphaModFix/>
          </a:blip>
          <a:stretch>
            <a:fillRect/>
          </a:stretch>
        </p:blipFill>
        <p:spPr>
          <a:xfrm>
            <a:off x="293050" y="2221875"/>
            <a:ext cx="4183232" cy="22669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ADVANTAGES AND DISADVANTAGES :</a:t>
            </a:r>
            <a:endParaRPr/>
          </a:p>
        </p:txBody>
      </p:sp>
      <p:sp>
        <p:nvSpPr>
          <p:cNvPr id="145" name="Google Shape;145;p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20000"/>
          </a:bodyPr>
          <a:lstStyle/>
          <a:p>
            <a:pPr indent="0" lvl="0" marL="0" rtl="0" algn="l">
              <a:spcBef>
                <a:spcPts val="1200"/>
              </a:spcBef>
              <a:spcAft>
                <a:spcPts val="0"/>
              </a:spcAft>
              <a:buNone/>
            </a:pPr>
            <a:r>
              <a:rPr b="1" lang="en" sz="2000" u="sng">
                <a:solidFill>
                  <a:srgbClr val="000000"/>
                </a:solidFill>
                <a:latin typeface="Arial"/>
                <a:ea typeface="Arial"/>
                <a:cs typeface="Arial"/>
                <a:sym typeface="Arial"/>
              </a:rPr>
              <a:t>ADVANTAGES:</a:t>
            </a:r>
            <a:endParaRPr b="1" sz="2000" u="sng">
              <a:solidFill>
                <a:srgbClr val="000000"/>
              </a:solidFill>
              <a:latin typeface="Arial"/>
              <a:ea typeface="Arial"/>
              <a:cs typeface="Arial"/>
              <a:sym typeface="Arial"/>
            </a:endParaRPr>
          </a:p>
          <a:p>
            <a:pPr indent="-342900" lvl="0" marL="457200" rtl="0" algn="l">
              <a:spcBef>
                <a:spcPts val="1200"/>
              </a:spcBef>
              <a:spcAft>
                <a:spcPts val="0"/>
              </a:spcAft>
              <a:buClr>
                <a:srgbClr val="000000"/>
              </a:buClr>
              <a:buSzPts val="1800"/>
              <a:buFont typeface="Arial"/>
              <a:buChar char="●"/>
            </a:pPr>
            <a:r>
              <a:rPr lang="en">
                <a:solidFill>
                  <a:srgbClr val="000000"/>
                </a:solidFill>
                <a:latin typeface="Arial"/>
                <a:ea typeface="Arial"/>
                <a:cs typeface="Arial"/>
                <a:sym typeface="Arial"/>
              </a:rPr>
              <a:t>It provides an environment for the user to send message through a sign language. It recognizes the hand gestures of sign language through image processing.</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Other feature converts the speech spoken into text.</a:t>
            </a:r>
            <a:r>
              <a:rPr lang="en" u="sng">
                <a:solidFill>
                  <a:srgbClr val="00B0F0"/>
                </a:solidFill>
                <a:latin typeface="Arial"/>
                <a:ea typeface="Arial"/>
                <a:cs typeface="Arial"/>
                <a:sym typeface="Arial"/>
              </a:rPr>
              <a:t> </a:t>
            </a:r>
            <a:endParaRPr u="sng">
              <a:solidFill>
                <a:srgbClr val="00B0F0"/>
              </a:solidFill>
              <a:latin typeface="Arial"/>
              <a:ea typeface="Arial"/>
              <a:cs typeface="Arial"/>
              <a:sym typeface="Arial"/>
            </a:endParaRPr>
          </a:p>
          <a:p>
            <a:pPr indent="0" lvl="0" marL="0" rtl="0" algn="l">
              <a:spcBef>
                <a:spcPts val="1200"/>
              </a:spcBef>
              <a:spcAft>
                <a:spcPts val="0"/>
              </a:spcAft>
              <a:buNone/>
            </a:pPr>
            <a:r>
              <a:rPr b="1" lang="en" sz="2000" u="sng">
                <a:solidFill>
                  <a:srgbClr val="000000"/>
                </a:solidFill>
                <a:latin typeface="Arial"/>
                <a:ea typeface="Arial"/>
                <a:cs typeface="Arial"/>
                <a:sym typeface="Arial"/>
              </a:rPr>
              <a:t>DISADVANTAGES:</a:t>
            </a:r>
            <a:endParaRPr b="1" sz="2000" u="sng">
              <a:solidFill>
                <a:srgbClr val="000000"/>
              </a:solidFill>
              <a:latin typeface="Arial"/>
              <a:ea typeface="Arial"/>
              <a:cs typeface="Arial"/>
              <a:sym typeface="Arial"/>
            </a:endParaRPr>
          </a:p>
          <a:p>
            <a:pPr indent="0" lvl="0" marL="0" rtl="0" algn="l">
              <a:spcBef>
                <a:spcPts val="1200"/>
              </a:spcBef>
              <a:spcAft>
                <a:spcPts val="0"/>
              </a:spcAft>
              <a:buNone/>
            </a:pPr>
            <a:r>
              <a:rPr lang="en">
                <a:solidFill>
                  <a:srgbClr val="000000"/>
                </a:solidFill>
                <a:latin typeface="Arial"/>
                <a:ea typeface="Arial"/>
                <a:cs typeface="Arial"/>
                <a:sym typeface="Arial"/>
              </a:rPr>
              <a:t>It has limitations such as it cannot convert text to speech now but it can be upgraded</a:t>
            </a:r>
            <a:r>
              <a:rPr lang="en" sz="2000">
                <a:solidFill>
                  <a:srgbClr val="000000"/>
                </a:solidFill>
                <a:latin typeface="Arial"/>
                <a:ea typeface="Arial"/>
                <a:cs typeface="Arial"/>
                <a:sym typeface="Arial"/>
              </a:rPr>
              <a:t>.</a:t>
            </a:r>
            <a:endParaRPr sz="20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ph idx="1" type="body"/>
          </p:nvPr>
        </p:nvSpPr>
        <p:spPr>
          <a:xfrm>
            <a:off x="311700" y="521150"/>
            <a:ext cx="8520600" cy="40476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n" sz="2000" u="sng">
                <a:solidFill>
                  <a:srgbClr val="0D0D0D"/>
                </a:solidFill>
                <a:latin typeface="Arial"/>
                <a:ea typeface="Arial"/>
                <a:cs typeface="Arial"/>
                <a:sym typeface="Arial"/>
              </a:rPr>
              <a:t>APPLICATIONS:</a:t>
            </a:r>
            <a:endParaRPr b="1" sz="2000" u="sng">
              <a:solidFill>
                <a:srgbClr val="0D0D0D"/>
              </a:solidFill>
              <a:latin typeface="Arial"/>
              <a:ea typeface="Arial"/>
              <a:cs typeface="Arial"/>
              <a:sym typeface="Arial"/>
            </a:endParaRPr>
          </a:p>
          <a:p>
            <a:pPr indent="-342900" lvl="0" marL="457200" rtl="0" algn="l">
              <a:spcBef>
                <a:spcPts val="1200"/>
              </a:spcBef>
              <a:spcAft>
                <a:spcPts val="0"/>
              </a:spcAft>
              <a:buClr>
                <a:srgbClr val="0D0D0D"/>
              </a:buClr>
              <a:buSzPts val="1800"/>
              <a:buChar char="●"/>
            </a:pPr>
            <a:r>
              <a:rPr lang="en">
                <a:solidFill>
                  <a:srgbClr val="0D0D0D"/>
                </a:solidFill>
                <a:latin typeface="Arial"/>
                <a:ea typeface="Arial"/>
                <a:cs typeface="Arial"/>
                <a:sym typeface="Arial"/>
              </a:rPr>
              <a:t> To cater the needs of children who are non-verbal or are having speech problems.</a:t>
            </a:r>
            <a:endParaRPr>
              <a:solidFill>
                <a:srgbClr val="0D0D0D"/>
              </a:solidFill>
              <a:latin typeface="Arial"/>
              <a:ea typeface="Arial"/>
              <a:cs typeface="Arial"/>
              <a:sym typeface="Arial"/>
            </a:endParaRPr>
          </a:p>
          <a:p>
            <a:pPr indent="-342900" lvl="0" marL="457200" rtl="0" algn="l">
              <a:spcBef>
                <a:spcPts val="0"/>
              </a:spcBef>
              <a:spcAft>
                <a:spcPts val="0"/>
              </a:spcAft>
              <a:buClr>
                <a:srgbClr val="0D0D0D"/>
              </a:buClr>
              <a:buSzPts val="1800"/>
              <a:buFont typeface="Arial"/>
              <a:buChar char="●"/>
            </a:pPr>
            <a:r>
              <a:rPr lang="en">
                <a:solidFill>
                  <a:srgbClr val="0D0D0D"/>
                </a:solidFill>
                <a:latin typeface="Arial"/>
                <a:ea typeface="Arial"/>
                <a:cs typeface="Arial"/>
                <a:sym typeface="Arial"/>
              </a:rPr>
              <a:t>The app comes to the aid of mute, deaf and other non-verbal users when having a conversation with other people</a:t>
            </a:r>
            <a:endParaRPr>
              <a:solidFill>
                <a:srgbClr val="0D0D0D"/>
              </a:solidFill>
              <a:latin typeface="Arial"/>
              <a:ea typeface="Arial"/>
              <a:cs typeface="Arial"/>
              <a:sym typeface="Arial"/>
            </a:endParaRPr>
          </a:p>
          <a:p>
            <a:pPr indent="0" lvl="0" marL="0" rtl="0" algn="l">
              <a:spcBef>
                <a:spcPts val="1200"/>
              </a:spcBef>
              <a:spcAft>
                <a:spcPts val="0"/>
              </a:spcAft>
              <a:buNone/>
            </a:pPr>
            <a:r>
              <a:rPr b="1" lang="en" u="sng">
                <a:solidFill>
                  <a:srgbClr val="0D0D0D"/>
                </a:solidFill>
                <a:latin typeface="Arial"/>
                <a:ea typeface="Arial"/>
                <a:cs typeface="Arial"/>
                <a:sym typeface="Arial"/>
              </a:rPr>
              <a:t>CONCLUSION:</a:t>
            </a:r>
            <a:endParaRPr b="1" u="sng">
              <a:solidFill>
                <a:srgbClr val="0D0D0D"/>
              </a:solidFill>
              <a:latin typeface="Arial"/>
              <a:ea typeface="Arial"/>
              <a:cs typeface="Arial"/>
              <a:sym typeface="Arial"/>
            </a:endParaRPr>
          </a:p>
          <a:p>
            <a:pPr indent="0" lvl="0" marL="0" rtl="0" algn="just">
              <a:spcBef>
                <a:spcPts val="1200"/>
              </a:spcBef>
              <a:spcAft>
                <a:spcPts val="0"/>
              </a:spcAft>
              <a:buNone/>
            </a:pPr>
            <a:r>
              <a:rPr lang="en">
                <a:solidFill>
                  <a:srgbClr val="0D0D0D"/>
                </a:solidFill>
                <a:latin typeface="Arial"/>
                <a:ea typeface="Arial"/>
                <a:cs typeface="Arial"/>
                <a:sym typeface="Arial"/>
              </a:rPr>
              <a:t>Using this model we built it will greatly help the deaf and dumb people as it convert sign language into text. It will improve the communication between them.</a:t>
            </a:r>
            <a:endParaRPr>
              <a:solidFill>
                <a:srgbClr val="0D0D0D"/>
              </a:solidFill>
              <a:latin typeface="Arial"/>
              <a:ea typeface="Arial"/>
              <a:cs typeface="Arial"/>
              <a:sym typeface="Arial"/>
            </a:endParaRPr>
          </a:p>
          <a:p>
            <a:pPr indent="0" lvl="0" marL="0" rtl="0" algn="l">
              <a:spcBef>
                <a:spcPts val="1200"/>
              </a:spcBef>
              <a:spcAft>
                <a:spcPts val="0"/>
              </a:spcAft>
              <a:buNone/>
            </a:pPr>
            <a:r>
              <a:t/>
            </a:r>
            <a:endParaRPr sz="1600">
              <a:solidFill>
                <a:srgbClr val="0D0D0D"/>
              </a:solidFill>
              <a:latin typeface="Arial"/>
              <a:ea typeface="Arial"/>
              <a:cs typeface="Arial"/>
              <a:sym typeface="Arial"/>
            </a:endParaRPr>
          </a:p>
          <a:p>
            <a:pPr indent="0" lvl="0" marL="457200" rtl="0" algn="l">
              <a:spcBef>
                <a:spcPts val="1200"/>
              </a:spcBef>
              <a:spcAft>
                <a:spcPts val="1200"/>
              </a:spcAft>
              <a:buNone/>
            </a:pPr>
            <a:r>
              <a:t/>
            </a:r>
            <a:endParaRPr sz="1600">
              <a:solidFill>
                <a:srgbClr val="0D0D0D"/>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311700" y="84867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LEARNING EXPERIENCES :</a:t>
            </a:r>
            <a:endParaRPr/>
          </a:p>
        </p:txBody>
      </p:sp>
      <p:sp>
        <p:nvSpPr>
          <p:cNvPr id="156" name="Google Shape;156;p24"/>
          <p:cNvSpPr txBox="1"/>
          <p:nvPr>
            <p:ph idx="1" type="body"/>
          </p:nvPr>
        </p:nvSpPr>
        <p:spPr>
          <a:xfrm>
            <a:off x="357025" y="1671725"/>
            <a:ext cx="8520600" cy="3339000"/>
          </a:xfrm>
          <a:prstGeom prst="rect">
            <a:avLst/>
          </a:prstGeom>
        </p:spPr>
        <p:txBody>
          <a:bodyPr anchorCtr="0" anchor="t" bIns="91425" lIns="91425" spcFirstLastPara="1" rIns="91425" wrap="square" tIns="91425">
            <a:normAutofit/>
          </a:bodyPr>
          <a:lstStyle/>
          <a:p>
            <a:pPr indent="0" lvl="0" marL="0" rtl="0" algn="just">
              <a:spcBef>
                <a:spcPts val="1200"/>
              </a:spcBef>
              <a:spcAft>
                <a:spcPts val="0"/>
              </a:spcAft>
              <a:buNone/>
            </a:pPr>
            <a:r>
              <a:rPr lang="en" sz="2000">
                <a:solidFill>
                  <a:srgbClr val="000000"/>
                </a:solidFill>
                <a:latin typeface="Arial"/>
                <a:ea typeface="Arial"/>
                <a:cs typeface="Arial"/>
                <a:sym typeface="Arial"/>
              </a:rPr>
              <a:t>As a team, we learnt</a:t>
            </a:r>
            <a:endParaRPr sz="2000">
              <a:solidFill>
                <a:srgbClr val="000000"/>
              </a:solidFill>
              <a:latin typeface="Arial"/>
              <a:ea typeface="Arial"/>
              <a:cs typeface="Arial"/>
              <a:sym typeface="Arial"/>
            </a:endParaRPr>
          </a:p>
          <a:p>
            <a:pPr indent="-355600" lvl="0" marL="457200" rtl="0" algn="just">
              <a:spcBef>
                <a:spcPts val="1200"/>
              </a:spcBef>
              <a:spcAft>
                <a:spcPts val="0"/>
              </a:spcAft>
              <a:buClr>
                <a:srgbClr val="000000"/>
              </a:buClr>
              <a:buSzPts val="2000"/>
              <a:buFont typeface="Arial"/>
              <a:buChar char="●"/>
            </a:pPr>
            <a:r>
              <a:rPr lang="en" sz="2000">
                <a:solidFill>
                  <a:srgbClr val="000000"/>
                </a:solidFill>
                <a:latin typeface="Arial"/>
                <a:ea typeface="Arial"/>
                <a:cs typeface="Arial"/>
                <a:sym typeface="Arial"/>
              </a:rPr>
              <a:t>How an app is built using flask and integrate with html page.</a:t>
            </a:r>
            <a:endParaRPr sz="2000">
              <a:solidFill>
                <a:srgbClr val="000000"/>
              </a:solidFill>
              <a:latin typeface="Arial"/>
              <a:ea typeface="Arial"/>
              <a:cs typeface="Arial"/>
              <a:sym typeface="Arial"/>
            </a:endParaRPr>
          </a:p>
          <a:p>
            <a:pPr indent="-355600" lvl="0" marL="457200" rtl="0" algn="just">
              <a:spcBef>
                <a:spcPts val="0"/>
              </a:spcBef>
              <a:spcAft>
                <a:spcPts val="0"/>
              </a:spcAft>
              <a:buClr>
                <a:srgbClr val="000000"/>
              </a:buClr>
              <a:buSzPts val="2000"/>
              <a:buFont typeface="Arial"/>
              <a:buChar char="●"/>
            </a:pPr>
            <a:r>
              <a:rPr lang="en" sz="2000">
                <a:solidFill>
                  <a:srgbClr val="000000"/>
                </a:solidFill>
                <a:latin typeface="Arial"/>
                <a:ea typeface="Arial"/>
                <a:cs typeface="Arial"/>
                <a:sym typeface="Arial"/>
              </a:rPr>
              <a:t>How to train a model on IBM Watson.</a:t>
            </a:r>
            <a:endParaRPr sz="2000">
              <a:solidFill>
                <a:srgbClr val="000000"/>
              </a:solidFill>
              <a:latin typeface="Arial"/>
              <a:ea typeface="Arial"/>
              <a:cs typeface="Arial"/>
              <a:sym typeface="Arial"/>
            </a:endParaRPr>
          </a:p>
          <a:p>
            <a:pPr indent="-355600" lvl="0" marL="457200" rtl="0" algn="just">
              <a:spcBef>
                <a:spcPts val="0"/>
              </a:spcBef>
              <a:spcAft>
                <a:spcPts val="0"/>
              </a:spcAft>
              <a:buClr>
                <a:srgbClr val="000000"/>
              </a:buClr>
              <a:buSzPts val="2000"/>
              <a:buFont typeface="Arial"/>
              <a:buChar char="●"/>
            </a:pPr>
            <a:r>
              <a:rPr lang="en" sz="2000">
                <a:solidFill>
                  <a:srgbClr val="000000"/>
                </a:solidFill>
                <a:latin typeface="Arial"/>
                <a:ea typeface="Arial"/>
                <a:cs typeface="Arial"/>
                <a:sym typeface="Arial"/>
              </a:rPr>
              <a:t>How train and test is done using jupyter notebook.</a:t>
            </a:r>
            <a:endParaRPr sz="2000">
              <a:solidFill>
                <a:srgbClr val="000000"/>
              </a:solidFill>
              <a:latin typeface="Arial"/>
              <a:ea typeface="Arial"/>
              <a:cs typeface="Arial"/>
              <a:sym typeface="Arial"/>
            </a:endParaRPr>
          </a:p>
          <a:p>
            <a:pPr indent="-355600" lvl="0" marL="457200" rtl="0" algn="just">
              <a:spcBef>
                <a:spcPts val="0"/>
              </a:spcBef>
              <a:spcAft>
                <a:spcPts val="0"/>
              </a:spcAft>
              <a:buClr>
                <a:srgbClr val="000000"/>
              </a:buClr>
              <a:buSzPts val="2000"/>
              <a:buFont typeface="Arial"/>
              <a:buChar char="●"/>
            </a:pPr>
            <a:r>
              <a:rPr lang="en" sz="2000">
                <a:solidFill>
                  <a:srgbClr val="000000"/>
                </a:solidFill>
                <a:latin typeface="Arial"/>
                <a:ea typeface="Arial"/>
                <a:cs typeface="Arial"/>
                <a:sym typeface="Arial"/>
              </a:rPr>
              <a:t>Working of Spyder.</a:t>
            </a:r>
            <a:endParaRPr sz="20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311700" y="7045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SCOPE :</a:t>
            </a:r>
            <a:endParaRPr/>
          </a:p>
        </p:txBody>
      </p:sp>
      <p:sp>
        <p:nvSpPr>
          <p:cNvPr id="162" name="Google Shape;162;p25"/>
          <p:cNvSpPr txBox="1"/>
          <p:nvPr>
            <p:ph idx="1" type="body"/>
          </p:nvPr>
        </p:nvSpPr>
        <p:spPr>
          <a:xfrm>
            <a:off x="311700" y="1804500"/>
            <a:ext cx="8520600" cy="3339000"/>
          </a:xfrm>
          <a:prstGeom prst="rect">
            <a:avLst/>
          </a:prstGeom>
        </p:spPr>
        <p:txBody>
          <a:bodyPr anchorCtr="0" anchor="t" bIns="91425" lIns="91425" spcFirstLastPara="1" rIns="91425" wrap="square" tIns="91425">
            <a:normAutofit/>
          </a:bodyPr>
          <a:lstStyle/>
          <a:p>
            <a:pPr indent="-355600" lvl="0" marL="457200" rtl="0" algn="just">
              <a:spcBef>
                <a:spcPts val="1200"/>
              </a:spcBef>
              <a:spcAft>
                <a:spcPts val="0"/>
              </a:spcAft>
              <a:buClr>
                <a:srgbClr val="000000"/>
              </a:buClr>
              <a:buSzPts val="2000"/>
              <a:buFont typeface="Arial"/>
              <a:buChar char="●"/>
            </a:pPr>
            <a:r>
              <a:rPr lang="en" sz="2000">
                <a:solidFill>
                  <a:srgbClr val="000000"/>
                </a:solidFill>
                <a:latin typeface="Arial"/>
                <a:ea typeface="Arial"/>
                <a:cs typeface="Arial"/>
                <a:sym typeface="Arial"/>
              </a:rPr>
              <a:t>Lot of developments can be made in the application such as:-</a:t>
            </a:r>
            <a:endParaRPr sz="2000">
              <a:solidFill>
                <a:srgbClr val="000000"/>
              </a:solidFill>
              <a:latin typeface="Arial"/>
              <a:ea typeface="Arial"/>
              <a:cs typeface="Arial"/>
              <a:sym typeface="Arial"/>
            </a:endParaRPr>
          </a:p>
          <a:p>
            <a:pPr indent="-355600" lvl="0" marL="457200" rtl="0" algn="just">
              <a:spcBef>
                <a:spcPts val="0"/>
              </a:spcBef>
              <a:spcAft>
                <a:spcPts val="0"/>
              </a:spcAft>
              <a:buClr>
                <a:srgbClr val="000000"/>
              </a:buClr>
              <a:buSzPts val="2000"/>
              <a:buFont typeface="Arial"/>
              <a:buChar char="●"/>
            </a:pPr>
            <a:r>
              <a:rPr lang="en" sz="2000">
                <a:solidFill>
                  <a:srgbClr val="000000"/>
                </a:solidFill>
                <a:latin typeface="Arial"/>
                <a:ea typeface="Arial"/>
                <a:cs typeface="Arial"/>
                <a:sym typeface="Arial"/>
              </a:rPr>
              <a:t>Adding feature like converting text to speech.</a:t>
            </a:r>
            <a:endParaRPr sz="2000">
              <a:solidFill>
                <a:srgbClr val="000000"/>
              </a:solidFill>
              <a:latin typeface="Arial"/>
              <a:ea typeface="Arial"/>
              <a:cs typeface="Arial"/>
              <a:sym typeface="Arial"/>
            </a:endParaRPr>
          </a:p>
          <a:p>
            <a:pPr indent="-355600" lvl="0" marL="457200" rtl="0" algn="just">
              <a:spcBef>
                <a:spcPts val="0"/>
              </a:spcBef>
              <a:spcAft>
                <a:spcPts val="0"/>
              </a:spcAft>
              <a:buClr>
                <a:srgbClr val="000000"/>
              </a:buClr>
              <a:buSzPts val="2000"/>
              <a:buFont typeface="Arial"/>
              <a:buChar char="●"/>
            </a:pPr>
            <a:r>
              <a:rPr lang="en" sz="2000">
                <a:solidFill>
                  <a:srgbClr val="000000"/>
                </a:solidFill>
                <a:latin typeface="Arial"/>
                <a:ea typeface="Arial"/>
                <a:cs typeface="Arial"/>
                <a:sym typeface="Arial"/>
              </a:rPr>
              <a:t>We can also create a mobile app for the same.</a:t>
            </a:r>
            <a:endParaRPr sz="2000">
              <a:solidFill>
                <a:srgbClr val="000000"/>
              </a:solidFill>
              <a:latin typeface="Arial"/>
              <a:ea typeface="Arial"/>
              <a:cs typeface="Arial"/>
              <a:sym typeface="Arial"/>
            </a:endParaRPr>
          </a:p>
          <a:p>
            <a:pPr indent="-355600" lvl="0" marL="457200" rtl="0" algn="just">
              <a:spcBef>
                <a:spcPts val="0"/>
              </a:spcBef>
              <a:spcAft>
                <a:spcPts val="0"/>
              </a:spcAft>
              <a:buClr>
                <a:srgbClr val="000000"/>
              </a:buClr>
              <a:buSzPts val="2000"/>
              <a:buFont typeface="Arial"/>
              <a:buChar char="●"/>
            </a:pPr>
            <a:r>
              <a:rPr lang="en" sz="2000">
                <a:solidFill>
                  <a:srgbClr val="000000"/>
                </a:solidFill>
                <a:latin typeface="Arial"/>
                <a:ea typeface="Arial"/>
                <a:cs typeface="Arial"/>
                <a:sym typeface="Arial"/>
              </a:rPr>
              <a:t>We can add more dataset so efficiency of model will greatly increase.</a:t>
            </a:r>
            <a:endParaRPr sz="2000">
              <a:solidFill>
                <a:srgbClr val="000000"/>
              </a:solidFill>
              <a:latin typeface="Arial"/>
              <a:ea typeface="Arial"/>
              <a:cs typeface="Arial"/>
              <a:sym typeface="Arial"/>
            </a:endParaRPr>
          </a:p>
          <a:p>
            <a:pPr indent="0" lvl="0" marL="457200" rtl="0" algn="l">
              <a:spcBef>
                <a:spcPts val="1200"/>
              </a:spcBef>
              <a:spcAft>
                <a:spcPts val="1200"/>
              </a:spcAft>
              <a:buNone/>
            </a:pPr>
            <a:r>
              <a:t/>
            </a:r>
            <a:endParaRPr sz="2000">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pic>
        <p:nvPicPr>
          <p:cNvPr id="167" name="Google Shape;167;p26"/>
          <p:cNvPicPr preferRelativeResize="0"/>
          <p:nvPr/>
        </p:nvPicPr>
        <p:blipFill>
          <a:blip r:embed="rId3">
            <a:alphaModFix/>
          </a:blip>
          <a:stretch>
            <a:fillRect/>
          </a:stretch>
        </p:blipFill>
        <p:spPr>
          <a:xfrm>
            <a:off x="0" y="-90625"/>
            <a:ext cx="9144000" cy="5234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 :</a:t>
            </a:r>
            <a:endParaRPr/>
          </a:p>
        </p:txBody>
      </p:sp>
      <p:sp>
        <p:nvSpPr>
          <p:cNvPr id="93" name="Google Shape;93;p1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228600" lvl="0" marL="0" rtl="0" algn="l">
              <a:lnSpc>
                <a:spcPct val="105000"/>
              </a:lnSpc>
              <a:spcBef>
                <a:spcPts val="1200"/>
              </a:spcBef>
              <a:spcAft>
                <a:spcPts val="0"/>
              </a:spcAft>
              <a:buNone/>
            </a:pPr>
            <a:r>
              <a:rPr lang="en" sz="1600">
                <a:solidFill>
                  <a:srgbClr val="0D0D0D"/>
                </a:solidFill>
                <a:latin typeface="Arial"/>
                <a:ea typeface="Arial"/>
                <a:cs typeface="Arial"/>
                <a:sym typeface="Arial"/>
              </a:rPr>
              <a:t>   Sign language is used as a communication medium between deaf and dumb to convey infromation to one other.</a:t>
            </a:r>
            <a:endParaRPr sz="1600">
              <a:solidFill>
                <a:srgbClr val="0D0D0D"/>
              </a:solidFill>
              <a:latin typeface="Arial"/>
              <a:ea typeface="Arial"/>
              <a:cs typeface="Arial"/>
              <a:sym typeface="Arial"/>
            </a:endParaRPr>
          </a:p>
          <a:p>
            <a:pPr indent="-228600" lvl="0" marL="0" rtl="0" algn="l">
              <a:lnSpc>
                <a:spcPct val="105000"/>
              </a:lnSpc>
              <a:spcBef>
                <a:spcPts val="1200"/>
              </a:spcBef>
              <a:spcAft>
                <a:spcPts val="0"/>
              </a:spcAft>
              <a:buNone/>
            </a:pPr>
            <a:r>
              <a:rPr lang="en" sz="1600">
                <a:solidFill>
                  <a:srgbClr val="0D0D0D"/>
                </a:solidFill>
                <a:latin typeface="Times New Roman"/>
                <a:ea typeface="Times New Roman"/>
                <a:cs typeface="Times New Roman"/>
                <a:sym typeface="Times New Roman"/>
              </a:rPr>
              <a:t>    </a:t>
            </a:r>
            <a:r>
              <a:rPr lang="en" sz="1600">
                <a:solidFill>
                  <a:srgbClr val="0D0D0D"/>
                </a:solidFill>
                <a:latin typeface="Arial"/>
                <a:ea typeface="Arial"/>
                <a:cs typeface="Arial"/>
                <a:sym typeface="Arial"/>
              </a:rPr>
              <a:t>In order to bridge the gap in communication among the deaf,dumb and normal community, we have prepared a model which uses </a:t>
            </a:r>
            <a:r>
              <a:rPr lang="en" sz="1600">
                <a:solidFill>
                  <a:srgbClr val="0D0D0D"/>
                </a:solidFill>
                <a:highlight>
                  <a:srgbClr val="FFFFFF"/>
                </a:highlight>
                <a:latin typeface="Arial"/>
                <a:ea typeface="Arial"/>
                <a:cs typeface="Arial"/>
                <a:sym typeface="Arial"/>
              </a:rPr>
              <a:t>HGRVC (Hand Gesture Recognition and Voice </a:t>
            </a:r>
            <a:r>
              <a:rPr b="1" lang="en" sz="1600">
                <a:solidFill>
                  <a:srgbClr val="0D0D0D"/>
                </a:solidFill>
                <a:highlight>
                  <a:srgbClr val="FFFFFF"/>
                </a:highlight>
                <a:latin typeface="Arial"/>
                <a:ea typeface="Arial"/>
                <a:cs typeface="Arial"/>
                <a:sym typeface="Arial"/>
              </a:rPr>
              <a:t>Conversion</a:t>
            </a:r>
            <a:r>
              <a:rPr lang="en" sz="1600">
                <a:solidFill>
                  <a:srgbClr val="0D0D0D"/>
                </a:solidFill>
                <a:highlight>
                  <a:srgbClr val="FFFFFF"/>
                </a:highlight>
                <a:latin typeface="Arial"/>
                <a:ea typeface="Arial"/>
                <a:cs typeface="Arial"/>
                <a:sym typeface="Arial"/>
              </a:rPr>
              <a:t>) This system localizes and track the hand gestures of the </a:t>
            </a:r>
            <a:r>
              <a:rPr b="1" lang="en" sz="1600">
                <a:solidFill>
                  <a:srgbClr val="0D0D0D"/>
                </a:solidFill>
                <a:highlight>
                  <a:srgbClr val="FFFFFF"/>
                </a:highlight>
                <a:latin typeface="Arial"/>
                <a:ea typeface="Arial"/>
                <a:cs typeface="Arial"/>
                <a:sym typeface="Arial"/>
              </a:rPr>
              <a:t>deaf</a:t>
            </a:r>
            <a:r>
              <a:rPr lang="en" sz="1600">
                <a:solidFill>
                  <a:srgbClr val="0D0D0D"/>
                </a:solidFill>
                <a:highlight>
                  <a:srgbClr val="FFFFFF"/>
                </a:highlight>
                <a:latin typeface="Arial"/>
                <a:ea typeface="Arial"/>
                <a:cs typeface="Arial"/>
                <a:sym typeface="Arial"/>
              </a:rPr>
              <a:t> and </a:t>
            </a:r>
            <a:r>
              <a:rPr b="1" lang="en" sz="1600">
                <a:solidFill>
                  <a:srgbClr val="0D0D0D"/>
                </a:solidFill>
                <a:highlight>
                  <a:srgbClr val="FFFFFF"/>
                </a:highlight>
                <a:latin typeface="Arial"/>
                <a:ea typeface="Arial"/>
                <a:cs typeface="Arial"/>
                <a:sym typeface="Arial"/>
              </a:rPr>
              <a:t>dumb </a:t>
            </a:r>
            <a:r>
              <a:rPr lang="en" sz="1600">
                <a:solidFill>
                  <a:srgbClr val="0D0D0D"/>
                </a:solidFill>
                <a:highlight>
                  <a:srgbClr val="FFFFFF"/>
                </a:highlight>
                <a:latin typeface="Arial"/>
                <a:ea typeface="Arial"/>
                <a:cs typeface="Arial"/>
                <a:sym typeface="Arial"/>
              </a:rPr>
              <a:t>so that normal people can easily understand the meaning of the various </a:t>
            </a:r>
            <a:r>
              <a:rPr lang="en" sz="1600">
                <a:solidFill>
                  <a:srgbClr val="0D0D0D"/>
                </a:solidFill>
                <a:highlight>
                  <a:srgbClr val="FFFFFF"/>
                </a:highlight>
                <a:latin typeface="Arial"/>
                <a:ea typeface="Arial"/>
                <a:cs typeface="Arial"/>
                <a:sym typeface="Arial"/>
              </a:rPr>
              <a:t>gestures which are used in </a:t>
            </a:r>
            <a:r>
              <a:rPr lang="en" sz="1600">
                <a:solidFill>
                  <a:srgbClr val="0D0D0D"/>
                </a:solidFill>
                <a:highlight>
                  <a:srgbClr val="FFFFFF"/>
                </a:highlight>
                <a:latin typeface="Arial"/>
                <a:ea typeface="Arial"/>
                <a:cs typeface="Arial"/>
                <a:sym typeface="Arial"/>
              </a:rPr>
              <a:t>sign language.</a:t>
            </a:r>
            <a:endParaRPr sz="1600">
              <a:solidFill>
                <a:srgbClr val="0D0D0D"/>
              </a:solidFill>
              <a:highlight>
                <a:srgbClr val="FFFFFF"/>
              </a:highlight>
              <a:latin typeface="Arial"/>
              <a:ea typeface="Arial"/>
              <a:cs typeface="Arial"/>
              <a:sym typeface="Arial"/>
            </a:endParaRPr>
          </a:p>
          <a:p>
            <a:pPr indent="0" lvl="0" marL="0" rtl="0" algn="l">
              <a:lnSpc>
                <a:spcPct val="105000"/>
              </a:lnSpc>
              <a:spcBef>
                <a:spcPts val="1200"/>
              </a:spcBef>
              <a:spcAft>
                <a:spcPts val="0"/>
              </a:spcAft>
              <a:buNone/>
            </a:pPr>
            <a:r>
              <a:rPr lang="en" sz="1600">
                <a:solidFill>
                  <a:srgbClr val="0D0D0D"/>
                </a:solidFill>
                <a:highlight>
                  <a:srgbClr val="FFFFFF"/>
                </a:highlight>
                <a:latin typeface="Arial"/>
                <a:ea typeface="Arial"/>
                <a:cs typeface="Arial"/>
                <a:sym typeface="Arial"/>
              </a:rPr>
              <a:t>This method gives output in text format that helps to reduce the communication gap between </a:t>
            </a:r>
            <a:r>
              <a:rPr b="1" lang="en" sz="1600">
                <a:solidFill>
                  <a:srgbClr val="0D0D0D"/>
                </a:solidFill>
                <a:highlight>
                  <a:srgbClr val="FFFFFF"/>
                </a:highlight>
                <a:latin typeface="Arial"/>
                <a:ea typeface="Arial"/>
                <a:cs typeface="Arial"/>
                <a:sym typeface="Arial"/>
              </a:rPr>
              <a:t>deaf</a:t>
            </a:r>
            <a:r>
              <a:rPr lang="en" sz="1600">
                <a:solidFill>
                  <a:srgbClr val="0D0D0D"/>
                </a:solidFill>
                <a:highlight>
                  <a:srgbClr val="FFFFFF"/>
                </a:highlight>
                <a:latin typeface="Arial"/>
                <a:ea typeface="Arial"/>
                <a:cs typeface="Arial"/>
                <a:sym typeface="Arial"/>
              </a:rPr>
              <a:t> &amp; </a:t>
            </a:r>
            <a:r>
              <a:rPr b="1" lang="en" sz="1600">
                <a:solidFill>
                  <a:srgbClr val="0D0D0D"/>
                </a:solidFill>
                <a:highlight>
                  <a:srgbClr val="FFFFFF"/>
                </a:highlight>
                <a:latin typeface="Arial"/>
                <a:ea typeface="Arial"/>
                <a:cs typeface="Arial"/>
                <a:sym typeface="Arial"/>
              </a:rPr>
              <a:t>dumb</a:t>
            </a:r>
            <a:r>
              <a:rPr lang="en" sz="1600">
                <a:solidFill>
                  <a:srgbClr val="0D0D0D"/>
                </a:solidFill>
                <a:highlight>
                  <a:srgbClr val="FFFFFF"/>
                </a:highlight>
                <a:latin typeface="Arial"/>
                <a:ea typeface="Arial"/>
                <a:cs typeface="Arial"/>
                <a:sym typeface="Arial"/>
              </a:rPr>
              <a:t> people.</a:t>
            </a:r>
            <a:endParaRPr sz="1600">
              <a:solidFill>
                <a:srgbClr val="0D0D0D"/>
              </a:solidFill>
              <a:highlight>
                <a:srgbClr val="FFFFFF"/>
              </a:highlight>
              <a:latin typeface="Arial"/>
              <a:ea typeface="Arial"/>
              <a:cs typeface="Arial"/>
              <a:sym typeface="Arial"/>
            </a:endParaRPr>
          </a:p>
          <a:p>
            <a:pPr indent="-228600" lvl="0" marL="0" rtl="0" algn="l">
              <a:lnSpc>
                <a:spcPct val="105000"/>
              </a:lnSpc>
              <a:spcBef>
                <a:spcPts val="1200"/>
              </a:spcBef>
              <a:spcAft>
                <a:spcPts val="0"/>
              </a:spcAft>
              <a:buNone/>
            </a:pPr>
            <a:r>
              <a:t/>
            </a:r>
            <a:endParaRPr sz="1600">
              <a:solidFill>
                <a:srgbClr val="0D0D0D"/>
              </a:solidFill>
              <a:latin typeface="Arial"/>
              <a:ea typeface="Arial"/>
              <a:cs typeface="Arial"/>
              <a:sym typeface="Arial"/>
            </a:endParaRPr>
          </a:p>
          <a:p>
            <a:pPr indent="0" lvl="0" marL="0" rtl="0" algn="l">
              <a:lnSpc>
                <a:spcPct val="105000"/>
              </a:lnSpc>
              <a:spcBef>
                <a:spcPts val="1200"/>
              </a:spcBef>
              <a:spcAft>
                <a:spcPts val="1200"/>
              </a:spcAft>
              <a:buNone/>
            </a:pPr>
            <a:r>
              <a:t/>
            </a:r>
            <a:endParaRPr sz="1600">
              <a:solidFill>
                <a:srgbClr val="0D0D0D"/>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LITERATURE SURVEY </a:t>
            </a:r>
            <a:endParaRPr/>
          </a:p>
        </p:txBody>
      </p:sp>
      <p:sp>
        <p:nvSpPr>
          <p:cNvPr id="99" name="Google Shape;99;p15"/>
          <p:cNvSpPr txBox="1"/>
          <p:nvPr>
            <p:ph idx="1" type="body"/>
          </p:nvPr>
        </p:nvSpPr>
        <p:spPr>
          <a:xfrm>
            <a:off x="351900" y="1280100"/>
            <a:ext cx="8520600" cy="333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u="sng">
                <a:solidFill>
                  <a:srgbClr val="0D0D0D"/>
                </a:solidFill>
                <a:latin typeface="Arial"/>
                <a:ea typeface="Arial"/>
                <a:cs typeface="Arial"/>
                <a:sym typeface="Arial"/>
              </a:rPr>
              <a:t>EXISTING PROBLEM :</a:t>
            </a:r>
            <a:endParaRPr b="1" sz="1400" u="sng">
              <a:solidFill>
                <a:srgbClr val="0D0D0D"/>
              </a:solidFill>
              <a:latin typeface="Arial"/>
              <a:ea typeface="Arial"/>
              <a:cs typeface="Arial"/>
              <a:sym typeface="Arial"/>
            </a:endParaRPr>
          </a:p>
          <a:p>
            <a:pPr indent="0" lvl="0" marL="0" rtl="0" algn="l">
              <a:spcBef>
                <a:spcPts val="1200"/>
              </a:spcBef>
              <a:spcAft>
                <a:spcPts val="0"/>
              </a:spcAft>
              <a:buNone/>
            </a:pPr>
            <a:r>
              <a:rPr lang="en" sz="1400">
                <a:solidFill>
                  <a:srgbClr val="0D0D0D"/>
                </a:solidFill>
                <a:latin typeface="Arial"/>
                <a:ea typeface="Arial"/>
                <a:cs typeface="Arial"/>
                <a:sym typeface="Arial"/>
              </a:rPr>
              <a:t>Different approaches are employed by completely different researchers for recognition of varied hand gestures that were enforced in numerous fields. The total approaches can be divided into 3 broad classes Hand segmentation approaches Feature extraction approaches and Gesture recognition approaches.</a:t>
            </a:r>
            <a:endParaRPr sz="1400">
              <a:solidFill>
                <a:srgbClr val="0D0D0D"/>
              </a:solidFill>
              <a:latin typeface="Arial"/>
              <a:ea typeface="Arial"/>
              <a:cs typeface="Arial"/>
              <a:sym typeface="Arial"/>
            </a:endParaRPr>
          </a:p>
          <a:p>
            <a:pPr indent="0" lvl="0" marL="0" rtl="0" algn="l">
              <a:spcBef>
                <a:spcPts val="1200"/>
              </a:spcBef>
              <a:spcAft>
                <a:spcPts val="0"/>
              </a:spcAft>
              <a:buNone/>
            </a:pPr>
            <a:r>
              <a:rPr b="1" lang="en" sz="1400" u="sng">
                <a:solidFill>
                  <a:srgbClr val="0D0D0D"/>
                </a:solidFill>
                <a:latin typeface="Arial"/>
                <a:ea typeface="Arial"/>
                <a:cs typeface="Arial"/>
                <a:sym typeface="Arial"/>
              </a:rPr>
              <a:t>PROPOSED SOLUTION :</a:t>
            </a:r>
            <a:endParaRPr b="1" sz="1400" u="sng">
              <a:solidFill>
                <a:srgbClr val="0D0D0D"/>
              </a:solidFill>
              <a:latin typeface="Arial"/>
              <a:ea typeface="Arial"/>
              <a:cs typeface="Arial"/>
              <a:sym typeface="Arial"/>
            </a:endParaRPr>
          </a:p>
          <a:p>
            <a:pPr indent="-228600" lvl="0" marL="0" rtl="0" algn="l">
              <a:spcBef>
                <a:spcPts val="1200"/>
              </a:spcBef>
              <a:spcAft>
                <a:spcPts val="0"/>
              </a:spcAft>
              <a:buNone/>
            </a:pPr>
            <a:r>
              <a:rPr lang="en" sz="1400">
                <a:solidFill>
                  <a:srgbClr val="0D0D0D"/>
                </a:solidFill>
                <a:latin typeface="Arial"/>
                <a:ea typeface="Arial"/>
                <a:cs typeface="Arial"/>
                <a:sym typeface="Arial"/>
              </a:rPr>
              <a:t>     In order to bridge the gap in communication among deaf, dumb community and normal community, lot of research work has been carried out to automate the process of sign language interpretation with the help of image processing and pattern recognition techniques.</a:t>
            </a:r>
            <a:endParaRPr sz="1400">
              <a:solidFill>
                <a:srgbClr val="0D0D0D"/>
              </a:solidFill>
              <a:latin typeface="Arial"/>
              <a:ea typeface="Arial"/>
              <a:cs typeface="Arial"/>
              <a:sym typeface="Arial"/>
            </a:endParaRPr>
          </a:p>
          <a:p>
            <a:pPr indent="0" lvl="0" marL="0" rtl="0" algn="l">
              <a:spcBef>
                <a:spcPts val="1200"/>
              </a:spcBef>
              <a:spcAft>
                <a:spcPts val="0"/>
              </a:spcAft>
              <a:buNone/>
            </a:pPr>
            <a:r>
              <a:rPr lang="en" sz="1400">
                <a:solidFill>
                  <a:srgbClr val="0D0D0D"/>
                </a:solidFill>
                <a:latin typeface="Arial"/>
                <a:ea typeface="Arial"/>
                <a:cs typeface="Arial"/>
                <a:sym typeface="Arial"/>
              </a:rPr>
              <a:t> </a:t>
            </a:r>
            <a:endParaRPr sz="1400">
              <a:solidFill>
                <a:srgbClr val="0D0D0D"/>
              </a:solidFill>
              <a:latin typeface="Arial"/>
              <a:ea typeface="Arial"/>
              <a:cs typeface="Arial"/>
              <a:sym typeface="Arial"/>
            </a:endParaRPr>
          </a:p>
          <a:p>
            <a:pPr indent="0" lvl="0" marL="0" rtl="0" algn="l">
              <a:spcBef>
                <a:spcPts val="1200"/>
              </a:spcBef>
              <a:spcAft>
                <a:spcPts val="0"/>
              </a:spcAft>
              <a:buNone/>
            </a:pPr>
            <a:r>
              <a:t/>
            </a:r>
            <a:endParaRPr sz="1400">
              <a:solidFill>
                <a:srgbClr val="0D0D0D"/>
              </a:solidFill>
              <a:latin typeface="Arial"/>
              <a:ea typeface="Arial"/>
              <a:cs typeface="Arial"/>
              <a:sym typeface="Arial"/>
            </a:endParaRPr>
          </a:p>
          <a:p>
            <a:pPr indent="0" lvl="0" marL="0" rtl="0" algn="l">
              <a:spcBef>
                <a:spcPts val="1200"/>
              </a:spcBef>
              <a:spcAft>
                <a:spcPts val="1200"/>
              </a:spcAft>
              <a:buNone/>
            </a:pPr>
            <a:r>
              <a:t/>
            </a:r>
            <a:endParaRPr sz="1400">
              <a:solidFill>
                <a:srgbClr val="0D0D0D"/>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BLOCK DIAGRAM </a:t>
            </a:r>
            <a:endParaRPr/>
          </a:p>
        </p:txBody>
      </p:sp>
      <p:pic>
        <p:nvPicPr>
          <p:cNvPr id="105" name="Google Shape;105;p16"/>
          <p:cNvPicPr preferRelativeResize="0"/>
          <p:nvPr/>
        </p:nvPicPr>
        <p:blipFill>
          <a:blip r:embed="rId3">
            <a:alphaModFix/>
          </a:blip>
          <a:stretch>
            <a:fillRect/>
          </a:stretch>
        </p:blipFill>
        <p:spPr>
          <a:xfrm>
            <a:off x="725000" y="1170200"/>
            <a:ext cx="6096175" cy="3029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FLOW CHART :</a:t>
            </a:r>
            <a:endParaRPr/>
          </a:p>
        </p:txBody>
      </p:sp>
      <p:pic>
        <p:nvPicPr>
          <p:cNvPr id="111" name="Google Shape;111;p17"/>
          <p:cNvPicPr preferRelativeResize="0"/>
          <p:nvPr/>
        </p:nvPicPr>
        <p:blipFill>
          <a:blip r:embed="rId3">
            <a:alphaModFix/>
          </a:blip>
          <a:stretch>
            <a:fillRect/>
          </a:stretch>
        </p:blipFill>
        <p:spPr>
          <a:xfrm>
            <a:off x="2462950" y="1069725"/>
            <a:ext cx="2526473" cy="3820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SOFTWARES USED :</a:t>
            </a:r>
            <a:endParaRPr/>
          </a:p>
        </p:txBody>
      </p:sp>
      <p:sp>
        <p:nvSpPr>
          <p:cNvPr id="117" name="Google Shape;117;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rgbClr val="0D0D0D"/>
                </a:solidFill>
                <a:latin typeface="Arial"/>
                <a:ea typeface="Arial"/>
                <a:cs typeface="Arial"/>
                <a:sym typeface="Arial"/>
              </a:rPr>
              <a:t>To complete this project , the following softwares were used :</a:t>
            </a:r>
            <a:endParaRPr sz="1600">
              <a:solidFill>
                <a:srgbClr val="0D0D0D"/>
              </a:solidFill>
              <a:latin typeface="Arial"/>
              <a:ea typeface="Arial"/>
              <a:cs typeface="Arial"/>
              <a:sym typeface="Arial"/>
            </a:endParaRPr>
          </a:p>
          <a:p>
            <a:pPr indent="-330200" lvl="0" marL="457200" rtl="0" algn="l">
              <a:spcBef>
                <a:spcPts val="1200"/>
              </a:spcBef>
              <a:spcAft>
                <a:spcPts val="0"/>
              </a:spcAft>
              <a:buClr>
                <a:srgbClr val="0D0D0D"/>
              </a:buClr>
              <a:buSzPts val="1600"/>
              <a:buChar char="➔"/>
            </a:pPr>
            <a:r>
              <a:rPr lang="en" sz="1600">
                <a:solidFill>
                  <a:srgbClr val="0D0D0D"/>
                </a:solidFill>
                <a:latin typeface="Arial"/>
                <a:ea typeface="Arial"/>
                <a:cs typeface="Arial"/>
                <a:sym typeface="Arial"/>
              </a:rPr>
              <a:t>   </a:t>
            </a:r>
            <a:r>
              <a:rPr lang="en" sz="1600">
                <a:solidFill>
                  <a:srgbClr val="0D0D0D"/>
                </a:solidFill>
                <a:highlight>
                  <a:srgbClr val="FFFFFF"/>
                </a:highlight>
                <a:latin typeface="Arial"/>
                <a:ea typeface="Arial"/>
                <a:cs typeface="Arial"/>
                <a:sym typeface="Arial"/>
              </a:rPr>
              <a:t>Anaconda (IDLE / Spyder / PyCharm)(Python 3.7)</a:t>
            </a:r>
            <a:endParaRPr sz="1600">
              <a:solidFill>
                <a:srgbClr val="0D0D0D"/>
              </a:solidFill>
              <a:highlight>
                <a:srgbClr val="FFFFFF"/>
              </a:highlight>
              <a:latin typeface="Arial"/>
              <a:ea typeface="Arial"/>
              <a:cs typeface="Arial"/>
              <a:sym typeface="Arial"/>
            </a:endParaRPr>
          </a:p>
          <a:p>
            <a:pPr indent="-330200" lvl="0" marL="457200" rtl="0" algn="l">
              <a:spcBef>
                <a:spcPts val="0"/>
              </a:spcBef>
              <a:spcAft>
                <a:spcPts val="0"/>
              </a:spcAft>
              <a:buClr>
                <a:srgbClr val="0D0D0D"/>
              </a:buClr>
              <a:buSzPts val="1600"/>
              <a:buChar char="➔"/>
            </a:pPr>
            <a:r>
              <a:rPr lang="en" sz="1600">
                <a:solidFill>
                  <a:srgbClr val="0D0D0D"/>
                </a:solidFill>
                <a:highlight>
                  <a:srgbClr val="FFFFFF"/>
                </a:highlight>
                <a:latin typeface="Arial"/>
                <a:ea typeface="Arial"/>
                <a:cs typeface="Arial"/>
                <a:sym typeface="Arial"/>
              </a:rPr>
              <a:t>  Python Packages      </a:t>
            </a:r>
            <a:endParaRPr sz="1600">
              <a:solidFill>
                <a:srgbClr val="0D0D0D"/>
              </a:solidFill>
              <a:highlight>
                <a:srgbClr val="FFFFFF"/>
              </a:highlight>
              <a:latin typeface="Arial"/>
              <a:ea typeface="Arial"/>
              <a:cs typeface="Arial"/>
              <a:sym typeface="Arial"/>
            </a:endParaRPr>
          </a:p>
          <a:p>
            <a:pPr indent="-330200" lvl="0" marL="457200" rtl="0" algn="l">
              <a:spcBef>
                <a:spcPts val="0"/>
              </a:spcBef>
              <a:spcAft>
                <a:spcPts val="0"/>
              </a:spcAft>
              <a:buClr>
                <a:srgbClr val="0D0D0D"/>
              </a:buClr>
              <a:buSzPts val="1600"/>
              <a:buChar char="➔"/>
            </a:pPr>
            <a:r>
              <a:rPr lang="en" sz="1600">
                <a:solidFill>
                  <a:srgbClr val="0D0D0D"/>
                </a:solidFill>
                <a:highlight>
                  <a:srgbClr val="FFFFFF"/>
                </a:highlight>
                <a:latin typeface="Arial"/>
                <a:ea typeface="Arial"/>
                <a:cs typeface="Arial"/>
                <a:sym typeface="Arial"/>
              </a:rPr>
              <a:t>  Tensorflow:- This package is used as backend support to Keras</a:t>
            </a:r>
            <a:endParaRPr sz="1600">
              <a:solidFill>
                <a:srgbClr val="0D0D0D"/>
              </a:solidFill>
              <a:highlight>
                <a:srgbClr val="FFFFFF"/>
              </a:highlight>
              <a:latin typeface="Arial"/>
              <a:ea typeface="Arial"/>
              <a:cs typeface="Arial"/>
              <a:sym typeface="Arial"/>
            </a:endParaRPr>
          </a:p>
          <a:p>
            <a:pPr indent="-330200" lvl="0" marL="457200" rtl="0" algn="l">
              <a:spcBef>
                <a:spcPts val="0"/>
              </a:spcBef>
              <a:spcAft>
                <a:spcPts val="0"/>
              </a:spcAft>
              <a:buClr>
                <a:srgbClr val="0D0D0D"/>
              </a:buClr>
              <a:buSzPts val="1600"/>
              <a:buChar char="➔"/>
            </a:pPr>
            <a:r>
              <a:rPr lang="en" sz="1600">
                <a:solidFill>
                  <a:srgbClr val="0D0D0D"/>
                </a:solidFill>
                <a:highlight>
                  <a:srgbClr val="FFFFFF"/>
                </a:highlight>
                <a:latin typeface="Arial"/>
                <a:ea typeface="Arial"/>
                <a:cs typeface="Arial"/>
                <a:sym typeface="Arial"/>
              </a:rPr>
              <a:t>  Keras:- This package is used for building Neural Network layers</a:t>
            </a:r>
            <a:endParaRPr sz="1600">
              <a:solidFill>
                <a:srgbClr val="0D0D0D"/>
              </a:solidFill>
              <a:highlight>
                <a:srgbClr val="FFFFFF"/>
              </a:highlight>
              <a:latin typeface="Arial"/>
              <a:ea typeface="Arial"/>
              <a:cs typeface="Arial"/>
              <a:sym typeface="Arial"/>
            </a:endParaRPr>
          </a:p>
          <a:p>
            <a:pPr indent="-330200" lvl="0" marL="457200" rtl="0" algn="l">
              <a:spcBef>
                <a:spcPts val="0"/>
              </a:spcBef>
              <a:spcAft>
                <a:spcPts val="0"/>
              </a:spcAft>
              <a:buClr>
                <a:srgbClr val="0D0D0D"/>
              </a:buClr>
              <a:buSzPts val="1600"/>
              <a:buChar char="➔"/>
            </a:pPr>
            <a:r>
              <a:rPr lang="en" sz="1600">
                <a:solidFill>
                  <a:srgbClr val="0D0D0D"/>
                </a:solidFill>
                <a:highlight>
                  <a:srgbClr val="FFFFFF"/>
                </a:highlight>
                <a:latin typeface="Arial"/>
                <a:ea typeface="Arial"/>
                <a:cs typeface="Arial"/>
                <a:sym typeface="Arial"/>
              </a:rPr>
              <a:t>  OpenCV:- This package is used for image processing</a:t>
            </a:r>
            <a:endParaRPr sz="1600">
              <a:solidFill>
                <a:srgbClr val="0D0D0D"/>
              </a:solidFill>
              <a:highlight>
                <a:srgbClr val="FFFFFF"/>
              </a:highlight>
              <a:latin typeface="Arial"/>
              <a:ea typeface="Arial"/>
              <a:cs typeface="Arial"/>
              <a:sym typeface="Arial"/>
            </a:endParaRPr>
          </a:p>
          <a:p>
            <a:pPr indent="-330200" lvl="0" marL="457200" rtl="0" algn="l">
              <a:spcBef>
                <a:spcPts val="0"/>
              </a:spcBef>
              <a:spcAft>
                <a:spcPts val="0"/>
              </a:spcAft>
              <a:buClr>
                <a:srgbClr val="0D0D0D"/>
              </a:buClr>
              <a:buSzPts val="1600"/>
              <a:buChar char="➔"/>
            </a:pPr>
            <a:r>
              <a:rPr lang="en" sz="1600">
                <a:solidFill>
                  <a:srgbClr val="0D0D0D"/>
                </a:solidFill>
                <a:highlight>
                  <a:srgbClr val="FFFFFF"/>
                </a:highlight>
                <a:latin typeface="Arial"/>
                <a:ea typeface="Arial"/>
                <a:cs typeface="Arial"/>
                <a:sym typeface="Arial"/>
              </a:rPr>
              <a:t>  Flask:- To build a web application to show output.</a:t>
            </a:r>
            <a:endParaRPr sz="1600">
              <a:solidFill>
                <a:srgbClr val="0D0D0D"/>
              </a:solidFill>
              <a:highlight>
                <a:srgbClr val="FFFFFF"/>
              </a:highlight>
              <a:latin typeface="Arial"/>
              <a:ea typeface="Arial"/>
              <a:cs typeface="Arial"/>
              <a:sym typeface="Arial"/>
            </a:endParaRPr>
          </a:p>
          <a:p>
            <a:pPr indent="0" lvl="0" marL="457200" rtl="0" algn="l">
              <a:spcBef>
                <a:spcPts val="1200"/>
              </a:spcBef>
              <a:spcAft>
                <a:spcPts val="0"/>
              </a:spcAft>
              <a:buNone/>
            </a:pPr>
            <a:r>
              <a:rPr lang="en" sz="1600">
                <a:solidFill>
                  <a:srgbClr val="0D0D0D"/>
                </a:solidFill>
                <a:highlight>
                  <a:srgbClr val="FFFFFF"/>
                </a:highlight>
                <a:latin typeface="Arial"/>
                <a:ea typeface="Arial"/>
                <a:cs typeface="Arial"/>
                <a:sym typeface="Arial"/>
              </a:rPr>
              <a:t> </a:t>
            </a:r>
            <a:endParaRPr sz="1600">
              <a:solidFill>
                <a:srgbClr val="0D0D0D"/>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sz="1600">
              <a:solidFill>
                <a:srgbClr val="0D0D0D"/>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311700" y="285375"/>
            <a:ext cx="8275800" cy="37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400" u="sng"/>
              <a:t>EXPERIMENTAL TRAINING </a:t>
            </a:r>
            <a:endParaRPr sz="2100" u="sng"/>
          </a:p>
        </p:txBody>
      </p:sp>
      <p:sp>
        <p:nvSpPr>
          <p:cNvPr id="123" name="Google Shape;123;p19"/>
          <p:cNvSpPr txBox="1"/>
          <p:nvPr>
            <p:ph idx="1" type="body"/>
          </p:nvPr>
        </p:nvSpPr>
        <p:spPr>
          <a:xfrm>
            <a:off x="311700" y="4418425"/>
            <a:ext cx="5874000" cy="3738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n" sz="1400">
                <a:solidFill>
                  <a:srgbClr val="0D0D0D"/>
                </a:solidFill>
                <a:latin typeface="Arial"/>
                <a:ea typeface="Arial"/>
                <a:cs typeface="Arial"/>
                <a:sym typeface="Arial"/>
              </a:rPr>
              <a:t>We are getting accuracy of 98 percent with minimal loss.</a:t>
            </a:r>
            <a:endParaRPr sz="1400">
              <a:solidFill>
                <a:srgbClr val="0D0D0D"/>
              </a:solidFill>
              <a:latin typeface="Arial"/>
              <a:ea typeface="Arial"/>
              <a:cs typeface="Arial"/>
              <a:sym typeface="Arial"/>
            </a:endParaRPr>
          </a:p>
          <a:p>
            <a:pPr indent="0" lvl="0" marL="0" rtl="0" algn="l">
              <a:lnSpc>
                <a:spcPct val="95000"/>
              </a:lnSpc>
              <a:spcBef>
                <a:spcPts val="1200"/>
              </a:spcBef>
              <a:spcAft>
                <a:spcPts val="1200"/>
              </a:spcAft>
              <a:buSzPts val="275"/>
              <a:buNone/>
            </a:pPr>
            <a:r>
              <a:t/>
            </a:r>
            <a:endParaRPr sz="1450">
              <a:solidFill>
                <a:srgbClr val="0D0D0D"/>
              </a:solidFill>
              <a:latin typeface="Arial"/>
              <a:ea typeface="Arial"/>
              <a:cs typeface="Arial"/>
              <a:sym typeface="Arial"/>
            </a:endParaRPr>
          </a:p>
        </p:txBody>
      </p:sp>
      <p:pic>
        <p:nvPicPr>
          <p:cNvPr id="124" name="Google Shape;124;p19"/>
          <p:cNvPicPr preferRelativeResize="0"/>
          <p:nvPr/>
        </p:nvPicPr>
        <p:blipFill rotWithShape="1">
          <a:blip r:embed="rId3">
            <a:alphaModFix/>
          </a:blip>
          <a:srcRect b="0" l="0" r="6742" t="0"/>
          <a:stretch/>
        </p:blipFill>
        <p:spPr>
          <a:xfrm>
            <a:off x="387950" y="1365500"/>
            <a:ext cx="5016125" cy="2938150"/>
          </a:xfrm>
          <a:prstGeom prst="rect">
            <a:avLst/>
          </a:prstGeom>
          <a:noFill/>
          <a:ln>
            <a:noFill/>
          </a:ln>
        </p:spPr>
      </p:pic>
      <p:sp>
        <p:nvSpPr>
          <p:cNvPr id="125" name="Google Shape;125;p19"/>
          <p:cNvSpPr txBox="1"/>
          <p:nvPr/>
        </p:nvSpPr>
        <p:spPr>
          <a:xfrm>
            <a:off x="475825" y="872350"/>
            <a:ext cx="42597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1"/>
                </a:solidFill>
              </a:rPr>
              <a:t>TESTING RESULT :</a:t>
            </a:r>
            <a:endParaRPr sz="17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TESTING RESULT : </a:t>
            </a:r>
            <a:endParaRPr/>
          </a:p>
        </p:txBody>
      </p:sp>
      <p:sp>
        <p:nvSpPr>
          <p:cNvPr id="131" name="Google Shape;131;p20"/>
          <p:cNvSpPr txBox="1"/>
          <p:nvPr>
            <p:ph idx="1" type="body"/>
          </p:nvPr>
        </p:nvSpPr>
        <p:spPr>
          <a:xfrm>
            <a:off x="458975" y="3226725"/>
            <a:ext cx="8083200" cy="681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1200"/>
              </a:spcAft>
              <a:buNone/>
            </a:pPr>
            <a:r>
              <a:rPr lang="en"/>
              <a:t>The image passed by us (image of B) is being correctly detected (index of B =1) by the system.</a:t>
            </a:r>
            <a:endParaRPr/>
          </a:p>
        </p:txBody>
      </p:sp>
      <p:pic>
        <p:nvPicPr>
          <p:cNvPr id="132" name="Google Shape;132;p20"/>
          <p:cNvPicPr preferRelativeResize="0"/>
          <p:nvPr/>
        </p:nvPicPr>
        <p:blipFill>
          <a:blip r:embed="rId3">
            <a:alphaModFix/>
          </a:blip>
          <a:stretch>
            <a:fillRect/>
          </a:stretch>
        </p:blipFill>
        <p:spPr>
          <a:xfrm>
            <a:off x="349888" y="1378225"/>
            <a:ext cx="7803125" cy="1488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 : </a:t>
            </a:r>
            <a:endParaRPr/>
          </a:p>
        </p:txBody>
      </p:sp>
      <p:sp>
        <p:nvSpPr>
          <p:cNvPr id="138" name="Google Shape;138;p21"/>
          <p:cNvSpPr txBox="1"/>
          <p:nvPr>
            <p:ph idx="1" type="body"/>
          </p:nvPr>
        </p:nvSpPr>
        <p:spPr>
          <a:xfrm>
            <a:off x="198425" y="1017800"/>
            <a:ext cx="8083200" cy="7074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SzPts val="770"/>
              <a:buNone/>
            </a:pPr>
            <a:r>
              <a:rPr lang="en" sz="1860">
                <a:solidFill>
                  <a:srgbClr val="000000"/>
                </a:solidFill>
                <a:latin typeface="Arial"/>
                <a:ea typeface="Arial"/>
                <a:cs typeface="Arial"/>
                <a:sym typeface="Arial"/>
              </a:rPr>
              <a:t>This is the final output of our flask application.</a:t>
            </a:r>
            <a:endParaRPr sz="1860">
              <a:solidFill>
                <a:srgbClr val="000000"/>
              </a:solidFill>
              <a:latin typeface="Arial"/>
              <a:ea typeface="Arial"/>
              <a:cs typeface="Arial"/>
              <a:sym typeface="Arial"/>
            </a:endParaRPr>
          </a:p>
          <a:p>
            <a:pPr indent="0" lvl="0" marL="0" rtl="0" algn="l">
              <a:lnSpc>
                <a:spcPct val="95000"/>
              </a:lnSpc>
              <a:spcBef>
                <a:spcPts val="1200"/>
              </a:spcBef>
              <a:spcAft>
                <a:spcPts val="1200"/>
              </a:spcAft>
              <a:buSzPts val="770"/>
              <a:buNone/>
            </a:pPr>
            <a:r>
              <a:t/>
            </a:r>
            <a:endParaRPr sz="1860">
              <a:latin typeface="Arial"/>
              <a:ea typeface="Arial"/>
              <a:cs typeface="Arial"/>
              <a:sym typeface="Arial"/>
            </a:endParaRPr>
          </a:p>
        </p:txBody>
      </p:sp>
      <p:pic>
        <p:nvPicPr>
          <p:cNvPr id="139" name="Google Shape;139;p21"/>
          <p:cNvPicPr preferRelativeResize="0"/>
          <p:nvPr/>
        </p:nvPicPr>
        <p:blipFill>
          <a:blip r:embed="rId3">
            <a:alphaModFix/>
          </a:blip>
          <a:stretch>
            <a:fillRect/>
          </a:stretch>
        </p:blipFill>
        <p:spPr>
          <a:xfrm>
            <a:off x="311700" y="1555250"/>
            <a:ext cx="5545438" cy="311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