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68a89866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68a89866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68a8988ab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68a8988ab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8a8988ab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68a8988ab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68a89866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68a89866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68a89866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68a89866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68a89866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68a89866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68a89866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68a89866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68a8988ab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68a8988ab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68a89866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68a89866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68a89866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68a89866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68a89866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68a89866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68a89866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68a89866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72e23c01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72e23c01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idx="4294967295"/>
          </p:nvPr>
        </p:nvSpPr>
        <p:spPr>
          <a:xfrm>
            <a:off x="276450" y="183425"/>
            <a:ext cx="8520600" cy="136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200" dirty="0">
                <a:latin typeface="Times New Roman"/>
                <a:ea typeface="Times New Roman"/>
                <a:cs typeface="Times New Roman"/>
                <a:sym typeface="Times New Roman"/>
              </a:rPr>
              <a:t>Natural Gas Price Prediction System using </a:t>
            </a:r>
            <a:endParaRPr sz="4200" dirty="0">
              <a:latin typeface="Times New Roman"/>
              <a:ea typeface="Times New Roman"/>
              <a:cs typeface="Times New Roman"/>
              <a:sym typeface="Times New Roman"/>
            </a:endParaRPr>
          </a:p>
          <a:p>
            <a:pPr marL="0" lvl="0" indent="0" algn="ctr" rtl="0">
              <a:spcBef>
                <a:spcPts val="0"/>
              </a:spcBef>
              <a:spcAft>
                <a:spcPts val="0"/>
              </a:spcAft>
              <a:buNone/>
            </a:pPr>
            <a:r>
              <a:rPr lang="en" sz="4200" dirty="0">
                <a:latin typeface="Times New Roman"/>
                <a:ea typeface="Times New Roman"/>
                <a:cs typeface="Times New Roman"/>
                <a:sym typeface="Times New Roman"/>
              </a:rPr>
              <a:t>Machine Learning</a:t>
            </a:r>
            <a:endParaRPr sz="4200" dirty="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358900" y="1754100"/>
            <a:ext cx="6667500" cy="278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50575" y="4698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FLOWCHART</a:t>
            </a:r>
            <a:endParaRPr b="1" dirty="0">
              <a:latin typeface="Times New Roman"/>
              <a:ea typeface="Times New Roman"/>
              <a:cs typeface="Times New Roman"/>
              <a:sym typeface="Times New Roman"/>
            </a:endParaRPr>
          </a:p>
        </p:txBody>
      </p:sp>
      <p:pic>
        <p:nvPicPr>
          <p:cNvPr id="118" name="Google Shape;118;p23"/>
          <p:cNvPicPr preferRelativeResize="0"/>
          <p:nvPr/>
        </p:nvPicPr>
        <p:blipFill>
          <a:blip r:embed="rId3">
            <a:alphaModFix/>
          </a:blip>
          <a:stretch>
            <a:fillRect/>
          </a:stretch>
        </p:blipFill>
        <p:spPr>
          <a:xfrm>
            <a:off x="1333500" y="1239925"/>
            <a:ext cx="6477000" cy="352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219975" y="92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a:ea typeface="Times New Roman"/>
                <a:cs typeface="Times New Roman"/>
                <a:sym typeface="Times New Roman"/>
              </a:rPr>
              <a:t>OUTPUT</a:t>
            </a:r>
            <a:endParaRPr dirty="0">
              <a:latin typeface="Times New Roman"/>
              <a:ea typeface="Times New Roman"/>
              <a:cs typeface="Times New Roman"/>
              <a:sym typeface="Times New Roman"/>
            </a:endParaRPr>
          </a:p>
        </p:txBody>
      </p:sp>
      <p:pic>
        <p:nvPicPr>
          <p:cNvPr id="124" name="Google Shape;124;p24"/>
          <p:cNvPicPr preferRelativeResize="0"/>
          <p:nvPr/>
        </p:nvPicPr>
        <p:blipFill>
          <a:blip r:embed="rId3">
            <a:alphaModFix/>
          </a:blip>
          <a:stretch>
            <a:fillRect/>
          </a:stretch>
        </p:blipFill>
        <p:spPr>
          <a:xfrm>
            <a:off x="1190973" y="664950"/>
            <a:ext cx="6845274" cy="437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24175" y="925850"/>
            <a:ext cx="4447825" cy="3451425"/>
          </a:xfrm>
          <a:prstGeom prst="rect">
            <a:avLst/>
          </a:prstGeom>
          <a:noFill/>
          <a:ln>
            <a:noFill/>
          </a:ln>
        </p:spPr>
      </p:pic>
      <p:pic>
        <p:nvPicPr>
          <p:cNvPr id="130" name="Google Shape;130;p25"/>
          <p:cNvPicPr preferRelativeResize="0"/>
          <p:nvPr/>
        </p:nvPicPr>
        <p:blipFill>
          <a:blip r:embed="rId4">
            <a:alphaModFix/>
          </a:blip>
          <a:stretch>
            <a:fillRect/>
          </a:stretch>
        </p:blipFill>
        <p:spPr>
          <a:xfrm>
            <a:off x="4872575" y="925850"/>
            <a:ext cx="4139557" cy="3451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CONCLUSION AND FUTURE SCOPE</a:t>
            </a:r>
            <a:endParaRPr b="1" dirty="0">
              <a:latin typeface="Times New Roman"/>
              <a:ea typeface="Times New Roman"/>
              <a:cs typeface="Times New Roman"/>
              <a:sym typeface="Times New Roman"/>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114300" indent="0" algn="just">
              <a:lnSpc>
                <a:spcPct val="107000"/>
              </a:lnSpc>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of the model- 90.29%</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model was successfully deployed by all the team members with the valuable guidance of the mentor under SmartBridge</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Models such as ANN to determine which approach, those based on economic models or on the market, is more accurate and unbiased.</a:t>
            </a:r>
          </a:p>
          <a:p>
            <a:pPr marL="114300" indent="0" algn="just">
              <a:lnSpc>
                <a:spcPct val="107000"/>
              </a:lnSpc>
              <a:spcAft>
                <a:spcPts val="800"/>
              </a:spcAft>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future work, the effect of emerging machine learning algorithms can be evaluated, such as deep learning and reinforcement learning, on energy price and correlation prediction.</a:t>
            </a:r>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next step could be to determine how these results can inform researchers and policy makers who utilize natural gas prices to develop federal energy policy. </a:t>
            </a:r>
            <a:r>
              <a:rPr lang="en-US" sz="1800" dirty="0">
                <a:solidFill>
                  <a:schemeClr val="tx1"/>
                </a:solidFill>
                <a:effectLst/>
                <a:latin typeface="Times New Roman" panose="02020603050405020304" pitchFamily="18" charset="0"/>
                <a:ea typeface="Calibri" panose="020F0502020204030204" pitchFamily="34" charset="0"/>
              </a:rPr>
              <a:t>Additionally, more factors on which the natural gas price depend like availability based on location could be included in the dataset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rtl="0">
              <a:spcBef>
                <a:spcPts val="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BIBLIOGRAPHY</a:t>
            </a:r>
            <a:endParaRPr b="1" dirty="0"/>
          </a:p>
        </p:txBody>
      </p:sp>
      <p:sp>
        <p:nvSpPr>
          <p:cNvPr id="142" name="Google Shape;142;p27"/>
          <p:cNvSpPr txBox="1">
            <a:spLocks noGrp="1"/>
          </p:cNvSpPr>
          <p:nvPr>
            <p:ph type="body" idx="1"/>
          </p:nvPr>
        </p:nvSpPr>
        <p:spPr>
          <a:xfrm>
            <a:off x="311700" y="1152475"/>
            <a:ext cx="8520600" cy="3833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solidFill>
                  <a:schemeClr val="tx1"/>
                </a:solidFill>
              </a:rPr>
              <a:t>1. International Energy Agency (IEA). Key World Energy Statistics 2018. Available online: https://webstore.iea. org/key-world-energy-statistics-2018 (accessed on 30 April 2019).</a:t>
            </a:r>
            <a:endParaRPr dirty="0">
              <a:solidFill>
                <a:schemeClr val="tx1"/>
              </a:solidFill>
            </a:endParaRPr>
          </a:p>
          <a:p>
            <a:pPr marL="0" lvl="0" indent="0" algn="l" rtl="0">
              <a:spcBef>
                <a:spcPts val="1200"/>
              </a:spcBef>
              <a:spcAft>
                <a:spcPts val="0"/>
              </a:spcAft>
              <a:buNone/>
            </a:pPr>
            <a:r>
              <a:rPr lang="en" dirty="0">
                <a:solidFill>
                  <a:schemeClr val="tx1"/>
                </a:solidFill>
              </a:rPr>
              <a:t> 2. Afgan, N.H.; Pilavachi, P.A.; Carvalho, M.G. Multi-criteria evaluation of natural gas resources. Energy Policy 2007, 35, 704–713. [CrossRef] </a:t>
            </a:r>
            <a:endParaRPr dirty="0">
              <a:solidFill>
                <a:schemeClr val="tx1"/>
              </a:solidFill>
            </a:endParaRPr>
          </a:p>
          <a:p>
            <a:pPr marL="0" lvl="0" indent="0" algn="l" rtl="0">
              <a:spcBef>
                <a:spcPts val="1200"/>
              </a:spcBef>
              <a:spcAft>
                <a:spcPts val="0"/>
              </a:spcAft>
              <a:buNone/>
            </a:pPr>
            <a:r>
              <a:rPr lang="en" dirty="0">
                <a:solidFill>
                  <a:schemeClr val="tx1"/>
                </a:solidFill>
              </a:rPr>
              <a:t>3. Abrishami, H.; Varahrami, V. Different methods for gas price forecasting. Cuad. Econ. 2011, 34, 137–144. [CrossRef] Energies 2019, 12, 1680 15 of 17 </a:t>
            </a:r>
            <a:endParaRPr dirty="0">
              <a:solidFill>
                <a:schemeClr val="tx1"/>
              </a:solidFill>
            </a:endParaRPr>
          </a:p>
          <a:p>
            <a:pPr marL="0" lvl="0" indent="0" algn="l" rtl="0">
              <a:spcBef>
                <a:spcPts val="1200"/>
              </a:spcBef>
              <a:spcAft>
                <a:spcPts val="0"/>
              </a:spcAft>
              <a:buNone/>
            </a:pPr>
            <a:r>
              <a:rPr lang="en" dirty="0">
                <a:solidFill>
                  <a:schemeClr val="tx1"/>
                </a:solidFill>
              </a:rPr>
              <a:t>4. Busse, S.; Helmholz, P.; Weinmann, M. Forecasting day ahead spot price movements of natural gas— An analysis of potential influence factors on basis of a NARX neural network. In Proceedings of the Tagungsband der Multikonferenz Wirtschaftsinformatik (MKWI), Braunschweig, Germany; Available online: https://publikationsserver.tu-braunschweig.de/servlets/MCRFileNodeServlet/dbbs_derivate_00027726/ Beitrag299.pdf (accessed on 30 April 2019). </a:t>
            </a:r>
            <a:endParaRPr dirty="0">
              <a:solidFill>
                <a:schemeClr val="tx1"/>
              </a:solidFill>
            </a:endParaRPr>
          </a:p>
          <a:p>
            <a:pPr marL="0" lvl="0" indent="0" algn="l" rtl="0">
              <a:spcBef>
                <a:spcPts val="1200"/>
              </a:spcBef>
              <a:spcAft>
                <a:spcPts val="1200"/>
              </a:spcAft>
              <a:buNone/>
            </a:pPr>
            <a:r>
              <a:rPr lang="en" dirty="0">
                <a:solidFill>
                  <a:schemeClr val="tx1"/>
                </a:solidFill>
              </a:rPr>
              <a:t>5. Azadeh, A.; Sheikhalishahi, M.; Shahmiri, S. A Hybrid Neuro-Fuzzy Approach for Improvement of Natural Gas Price Forecasting in Vague and Noisy Environments: Domestic and Industrial Sectors. I</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idx="4294967295"/>
          </p:nvPr>
        </p:nvSpPr>
        <p:spPr>
          <a:xfrm>
            <a:off x="623400" y="4074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Times New Roman"/>
                <a:ea typeface="Times New Roman"/>
                <a:cs typeface="Times New Roman"/>
                <a:sym typeface="Times New Roman"/>
              </a:rPr>
              <a:t>INDEX</a:t>
            </a:r>
            <a:endParaRPr dirty="0">
              <a:latin typeface="Times New Roman"/>
              <a:ea typeface="Times New Roman"/>
              <a:cs typeface="Times New Roman"/>
              <a:sym typeface="Times New Roman"/>
            </a:endParaRPr>
          </a:p>
        </p:txBody>
      </p:sp>
      <p:sp>
        <p:nvSpPr>
          <p:cNvPr id="61" name="Google Shape;61;p14"/>
          <p:cNvSpPr txBox="1">
            <a:spLocks noGrp="1"/>
          </p:cNvSpPr>
          <p:nvPr>
            <p:ph type="subTitle" idx="4294967295"/>
          </p:nvPr>
        </p:nvSpPr>
        <p:spPr>
          <a:xfrm>
            <a:off x="833800" y="1537175"/>
            <a:ext cx="4591800" cy="34578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dirty="0">
                <a:latin typeface="Times New Roman"/>
                <a:ea typeface="Times New Roman"/>
                <a:cs typeface="Times New Roman"/>
                <a:sym typeface="Times New Roman"/>
              </a:rPr>
              <a:t>1.INTRODUCTION</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2.PROBLEM STATEMENT</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3.SOLUTION</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4.LITERATURE SURVEY</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5.EXPERIMENTAL INVESTIGATIONS</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6.HARDWARE SOFTWARE APPLICATIONS</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7.FLOWCHART</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8.CONCLUSION</a:t>
            </a: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Times New Roman"/>
                <a:ea typeface="Times New Roman"/>
                <a:cs typeface="Times New Roman"/>
                <a:sym typeface="Times New Roman"/>
              </a:rPr>
              <a:t>9.FUTURE SCOPE</a:t>
            </a:r>
            <a:endParaRPr dirty="0">
              <a:latin typeface="Times New Roman"/>
              <a:ea typeface="Times New Roman"/>
              <a:cs typeface="Times New Roman"/>
              <a:sym typeface="Times New Roman"/>
            </a:endParaRPr>
          </a:p>
          <a:p>
            <a:pPr marL="0" lvl="0" indent="0" algn="l" rtl="0">
              <a:spcBef>
                <a:spcPts val="1200"/>
              </a:spcBef>
              <a:spcAft>
                <a:spcPts val="1200"/>
              </a:spcAft>
              <a:buNone/>
            </a:pPr>
            <a:r>
              <a:rPr lang="en" dirty="0">
                <a:latin typeface="Times New Roman"/>
                <a:ea typeface="Times New Roman"/>
                <a:cs typeface="Times New Roman"/>
                <a:sym typeface="Times New Roman"/>
              </a:rPr>
              <a:t>10.BIBLIOGRAPHY</a:t>
            </a:r>
            <a:endParaRPr dirty="0">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055900" y="1689575"/>
            <a:ext cx="3209925"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idx="4294967295"/>
          </p:nvPr>
        </p:nvSpPr>
        <p:spPr>
          <a:xfrm>
            <a:off x="311700" y="744575"/>
            <a:ext cx="8520600" cy="1077300"/>
          </a:xfrm>
          <a:prstGeom prst="rect">
            <a:avLst/>
          </a:prstGeom>
        </p:spPr>
        <p:txBody>
          <a:bodyPr spcFirstLastPara="1" wrap="square" lIns="91425" tIns="91425" rIns="91425" bIns="91425" anchor="t" anchorCtr="0">
            <a:normAutofit/>
          </a:bodyPr>
          <a:lstStyle/>
          <a:p>
            <a:pPr marL="457200" lvl="0" indent="0" algn="ctr" rtl="0">
              <a:spcBef>
                <a:spcPts val="0"/>
              </a:spcBef>
              <a:spcAft>
                <a:spcPts val="0"/>
              </a:spcAft>
              <a:buNone/>
            </a:pPr>
            <a:r>
              <a:rPr lang="en"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p:txBody>
      </p:sp>
      <p:sp>
        <p:nvSpPr>
          <p:cNvPr id="68" name="Google Shape;68;p15"/>
          <p:cNvSpPr txBox="1">
            <a:spLocks noGrp="1"/>
          </p:cNvSpPr>
          <p:nvPr>
            <p:ph type="subTitle" idx="4294967295"/>
          </p:nvPr>
        </p:nvSpPr>
        <p:spPr>
          <a:xfrm>
            <a:off x="311700" y="1539650"/>
            <a:ext cx="8520600" cy="30489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dirty="0">
                <a:solidFill>
                  <a:schemeClr val="tx1"/>
                </a:solidFill>
                <a:latin typeface="Times New Roman"/>
                <a:ea typeface="Times New Roman"/>
                <a:cs typeface="Times New Roman"/>
                <a:sym typeface="Times New Roman"/>
              </a:rPr>
              <a:t>Natural gas, which is one of the most important energy resources, is going to play an expanded role in the future of global energy due to its significant environmental benefits. Forecasting natural gas prices is a powerful and essential tool which has become more important for different stakeholders in the natural gas market, allowing them to make better decisions for managing the potential risk, reducing the gap between the demand and supply, and optimizing the usage of resources based on accurate predictions.As indicated in the abovementioned existing studies that exploited machine learning tools for natural gas price prediction, ANN is widely used machine learning methods in forecasting natural gas prices.</a:t>
            </a: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a:ea typeface="Times New Roman"/>
                <a:cs typeface="Times New Roman"/>
                <a:sym typeface="Times New Roman"/>
              </a:rPr>
              <a:t>PROBLEM STATEMENT AND SOLUTION</a:t>
            </a:r>
            <a:endParaRPr dirty="0">
              <a:latin typeface="Times New Roman"/>
              <a:ea typeface="Times New Roman"/>
              <a:cs typeface="Times New Roman"/>
              <a:sym typeface="Times New Roman"/>
            </a:endParaRPr>
          </a:p>
        </p:txBody>
      </p:sp>
      <p:sp>
        <p:nvSpPr>
          <p:cNvPr id="74" name="Google Shape;74;p16"/>
          <p:cNvSpPr txBox="1"/>
          <p:nvPr/>
        </p:nvSpPr>
        <p:spPr>
          <a:xfrm>
            <a:off x="5044725" y="11994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a:p>
        </p:txBody>
      </p:sp>
      <p:sp>
        <p:nvSpPr>
          <p:cNvPr id="75" name="Google Shape;75;p16"/>
          <p:cNvSpPr txBox="1"/>
          <p:nvPr/>
        </p:nvSpPr>
        <p:spPr>
          <a:xfrm>
            <a:off x="372525" y="1112675"/>
            <a:ext cx="7133175" cy="3757793"/>
          </a:xfrm>
          <a:prstGeom prst="rect">
            <a:avLst/>
          </a:prstGeom>
          <a:noFill/>
          <a:ln>
            <a:noFill/>
          </a:ln>
        </p:spPr>
        <p:txBody>
          <a:bodyPr spcFirstLastPara="1" wrap="square" lIns="91425" tIns="91425" rIns="91425" bIns="91425" anchor="t" anchorCtr="0">
            <a:spAutoFit/>
          </a:bodyPr>
          <a:lstStyle/>
          <a:p>
            <a:pPr algn="just">
              <a:lnSpc>
                <a:spcPct val="107000"/>
              </a:lnSpc>
              <a:spcAft>
                <a:spcPts val="800"/>
              </a:spcAft>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goal of this project is to devise a machine learning algorithm for accurate prediction of natural gas prices.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Steps to be followed:</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Collection of data to form the dataset</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preprocessing- preparing the data for machine learning algorithm</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visualization- understanding the factors on which the data depends heavily</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Splitting the dataset into train and test set</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Devising a sequential type regression model to predict the values</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of the model</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Deployment of the model</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Arial" panose="020B0604020202020204" pitchFamily="34" charset="0"/>
              <a:buChar char="•"/>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Building a Flask web application for users to easily interact with the trained model</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0" indent="-342900" algn="l" rtl="0">
              <a:lnSpc>
                <a:spcPct val="115000"/>
              </a:lnSpc>
              <a:spcBef>
                <a:spcPts val="0"/>
              </a:spcBef>
              <a:spcAft>
                <a:spcPts val="0"/>
              </a:spcAft>
              <a:buClr>
                <a:srgbClr val="999999"/>
              </a:buClr>
              <a:buSzPts val="1800"/>
              <a:buFont typeface="Times New Roman"/>
              <a:buChar char="●"/>
            </a:pPr>
            <a:endParaRPr sz="11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 Literature Survey</a:t>
            </a:r>
            <a:endParaRPr b="1" dirty="0">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114300" indent="0" algn="just">
              <a:lnSpc>
                <a:spcPct val="107000"/>
              </a:lnSpc>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study on the prediction of prices was read and the following observations were made from the research paper.</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poor track record of energy price forecasting models has encouraged analysts to turn to other sources of information about future energy prices, including most prominently, energy futures markets. Energy futures markets are ‘hubs’ that price and market natural gas. On examining several years of spot prices one finds that, in general, gas futures are unbiased predictors of future spot prices whereas the author finds bias in natural gas futures prices where futures prices are greater than realized spot prices. Chinn et al (2005) finds futures prices to be unbiased predictors of future spot prices, with the exception of those in the natural gas market at the three-month horizon and they slightly outperform time series models. This study builds upon the existing literature by investigating the accuracy of forecast methods up to the 24-month horizon.</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rtl="0">
              <a:spcBef>
                <a:spcPts val="0"/>
              </a:spcBef>
              <a:spcAft>
                <a:spcPts val="1200"/>
              </a:spcAft>
              <a:buNone/>
            </a:pP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EXPERIMENTAL INVESTIGATIONS</a:t>
            </a:r>
            <a:endParaRPr b="1">
              <a:latin typeface="Times New Roman"/>
              <a:ea typeface="Times New Roman"/>
              <a:cs typeface="Times New Roman"/>
              <a:sym typeface="Times New Roman"/>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114300" indent="0" algn="just">
              <a:lnSpc>
                <a:spcPct val="107000"/>
              </a:lnSpc>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Based on the before-mentioned machine learning methods, prepared data, forecasting performance evaluation criteria, model validation technique, and selected model parameters, the empirical study is carried out. Observing data of four criteria can easily find that the forecasting performance of ANN and SVM is better than that of GBM and GPR. In particular, ANN is obviously superior to other methods while GBM has the worst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Overall, the performance ranking is ANN, SVM, GPR, and GBM from strong to weak. intuitively compares the prediction suitcases of four machine learning methods, which contains 214 observed values from January 2001 to October 2018. From the view of the whole tendency, ANN outperforms others, in particular, for the prediction of abnormal values at the beginning of 2009 and the second half of 2010. SVM and GPR are inferior to ANN, but SVM excels the other three methods in terms of price prediction in the middle of 2008. GBM behaves the worst prediction ability among the methods, especially for outliers.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study motivated us to believe that ANN is one of the most accurate methods of Natural Gas Price Prediction.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1200"/>
              </a:spcAft>
              <a:buNone/>
            </a:pP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404938" y="257175"/>
            <a:ext cx="6334125" cy="462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SOFTWARE SPECIFICATIONS</a:t>
            </a:r>
            <a:endParaRPr b="1" dirty="0">
              <a:latin typeface="Times New Roman"/>
              <a:ea typeface="Times New Roman"/>
              <a:cs typeface="Times New Roman"/>
              <a:sym typeface="Times New Roman"/>
            </a:endParaRPr>
          </a:p>
        </p:txBody>
      </p:sp>
      <p:sp>
        <p:nvSpPr>
          <p:cNvPr id="104" name="Google Shape;104;p21"/>
          <p:cNvSpPr txBox="1">
            <a:spLocks noGrp="1"/>
          </p:cNvSpPr>
          <p:nvPr>
            <p:ph type="body" idx="1"/>
          </p:nvPr>
        </p:nvSpPr>
        <p:spPr>
          <a:xfrm>
            <a:off x="361100" y="1618150"/>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Times New Roman"/>
              <a:buChar char="●"/>
            </a:pPr>
            <a:r>
              <a:rPr lang="en" dirty="0">
                <a:solidFill>
                  <a:schemeClr val="tx1"/>
                </a:solidFill>
                <a:latin typeface="Times New Roman"/>
                <a:ea typeface="Times New Roman"/>
                <a:cs typeface="Times New Roman"/>
                <a:sym typeface="Times New Roman"/>
              </a:rPr>
              <a:t>Jupyter Notebook- open source web application that you to create and share documents that contain live code, equations, visualizations and narrative text.</a:t>
            </a:r>
            <a:endParaRPr dirty="0">
              <a:solidFill>
                <a:schemeClr val="tx1"/>
              </a:solidFill>
              <a:latin typeface="Times New Roman"/>
              <a:ea typeface="Times New Roman"/>
              <a:cs typeface="Times New Roman"/>
              <a:sym typeface="Times New Roman"/>
            </a:endParaRPr>
          </a:p>
          <a:p>
            <a:pPr marL="457200" lvl="0" indent="0" algn="just" rtl="0">
              <a:spcBef>
                <a:spcPts val="1200"/>
              </a:spcBef>
              <a:spcAft>
                <a:spcPts val="0"/>
              </a:spcAft>
              <a:buNone/>
            </a:pPr>
            <a:endParaRPr dirty="0">
              <a:solidFill>
                <a:schemeClr val="tx1"/>
              </a:solidFill>
              <a:latin typeface="Times New Roman"/>
              <a:ea typeface="Times New Roman"/>
              <a:cs typeface="Times New Roman"/>
              <a:sym typeface="Times New Roman"/>
            </a:endParaRPr>
          </a:p>
          <a:p>
            <a:pPr marL="457200" lvl="0" indent="-342900" algn="just" rtl="0">
              <a:spcBef>
                <a:spcPts val="1200"/>
              </a:spcBef>
              <a:spcAft>
                <a:spcPts val="0"/>
              </a:spcAft>
              <a:buSzPts val="1800"/>
              <a:buFont typeface="Times New Roman"/>
              <a:buChar char="●"/>
            </a:pPr>
            <a:r>
              <a:rPr lang="en" dirty="0">
                <a:solidFill>
                  <a:schemeClr val="tx1"/>
                </a:solidFill>
                <a:latin typeface="Times New Roman"/>
                <a:ea typeface="Times New Roman"/>
                <a:cs typeface="Times New Roman"/>
                <a:sym typeface="Times New Roman"/>
              </a:rPr>
              <a:t>Spyder- web API using the Flask framework</a:t>
            </a:r>
            <a:endParaRPr dirty="0">
              <a:solidFill>
                <a:schemeClr val="tx1"/>
              </a:solidFill>
              <a:latin typeface="Times New Roman"/>
              <a:ea typeface="Times New Roman"/>
              <a:cs typeface="Times New Roman"/>
              <a:sym typeface="Times New Roman"/>
            </a:endParaRPr>
          </a:p>
          <a:p>
            <a:pPr marL="0" lvl="0" indent="0" algn="just" rtl="0">
              <a:spcBef>
                <a:spcPts val="1200"/>
              </a:spcBef>
              <a:spcAft>
                <a:spcPts val="0"/>
              </a:spcAft>
              <a:buNone/>
            </a:pPr>
            <a:endParaRPr dirty="0">
              <a:solidFill>
                <a:schemeClr val="tx1"/>
              </a:solidFill>
              <a:latin typeface="Times New Roman"/>
              <a:ea typeface="Times New Roman"/>
              <a:cs typeface="Times New Roman"/>
              <a:sym typeface="Times New Roman"/>
            </a:endParaRPr>
          </a:p>
          <a:p>
            <a:pPr marL="0" lvl="0" indent="0" algn="l" rtl="0">
              <a:lnSpc>
                <a:spcPct val="150000"/>
              </a:lnSpc>
              <a:spcBef>
                <a:spcPts val="1500"/>
              </a:spcBef>
              <a:spcAft>
                <a:spcPts val="0"/>
              </a:spcAft>
              <a:buClr>
                <a:schemeClr val="dk1"/>
              </a:buClr>
              <a:buSzPts val="1100"/>
              <a:buFont typeface="Arial"/>
              <a:buNone/>
            </a:pPr>
            <a:endParaRPr sz="1350" dirty="0">
              <a:solidFill>
                <a:schemeClr val="tx1"/>
              </a:solidFill>
              <a:highlight>
                <a:srgbClr val="FFFFFF"/>
              </a:highlight>
              <a:latin typeface="Times New Roman"/>
              <a:ea typeface="Times New Roman"/>
              <a:cs typeface="Times New Roman"/>
              <a:sym typeface="Times New Roman"/>
            </a:endParaRPr>
          </a:p>
          <a:p>
            <a:pPr marL="0" lvl="0" indent="0" algn="l" rtl="0">
              <a:spcBef>
                <a:spcPts val="2400"/>
              </a:spcBef>
              <a:spcAft>
                <a:spcPts val="1200"/>
              </a:spcAft>
              <a:buNone/>
            </a:pPr>
            <a:endParaRPr dirty="0">
              <a:solidFill>
                <a:schemeClr val="tx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a:ea typeface="Times New Roman"/>
                <a:cs typeface="Times New Roman"/>
                <a:sym typeface="Times New Roman"/>
              </a:rPr>
              <a:t>DATASET</a:t>
            </a:r>
            <a:endParaRPr dirty="0">
              <a:latin typeface="Times New Roman"/>
              <a:ea typeface="Times New Roman"/>
              <a:cs typeface="Times New Roman"/>
              <a:sym typeface="Times New Roman"/>
            </a:endParaRPr>
          </a:p>
        </p:txBody>
      </p:sp>
      <p:pic>
        <p:nvPicPr>
          <p:cNvPr id="110" name="Google Shape;110;p22"/>
          <p:cNvPicPr preferRelativeResize="0"/>
          <p:nvPr/>
        </p:nvPicPr>
        <p:blipFill>
          <a:blip r:embed="rId3">
            <a:alphaModFix/>
          </a:blip>
          <a:stretch>
            <a:fillRect/>
          </a:stretch>
        </p:blipFill>
        <p:spPr>
          <a:xfrm>
            <a:off x="569250" y="1129775"/>
            <a:ext cx="1842572" cy="3820975"/>
          </a:xfrm>
          <a:prstGeom prst="rect">
            <a:avLst/>
          </a:prstGeom>
          <a:noFill/>
          <a:ln>
            <a:noFill/>
          </a:ln>
        </p:spPr>
      </p:pic>
      <p:sp>
        <p:nvSpPr>
          <p:cNvPr id="111" name="Google Shape;111;p22"/>
          <p:cNvSpPr txBox="1"/>
          <p:nvPr/>
        </p:nvSpPr>
        <p:spPr>
          <a:xfrm>
            <a:off x="3334875" y="1243875"/>
            <a:ext cx="437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999999"/>
              </a:solidFill>
            </a:endParaRPr>
          </a:p>
        </p:txBody>
      </p:sp>
      <p:sp>
        <p:nvSpPr>
          <p:cNvPr id="112" name="Google Shape;112;p22"/>
          <p:cNvSpPr txBox="1"/>
          <p:nvPr/>
        </p:nvSpPr>
        <p:spPr>
          <a:xfrm>
            <a:off x="3587025" y="1337975"/>
            <a:ext cx="3872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1"/>
                </a:solidFill>
              </a:rPr>
              <a:t>Date Column-</a:t>
            </a:r>
            <a:endParaRPr dirty="0">
              <a:solidFill>
                <a:schemeClr val="tx1"/>
              </a:solidFill>
            </a:endParaRPr>
          </a:p>
          <a:p>
            <a:pPr marL="457200" lvl="0" indent="-317500" algn="l" rtl="0">
              <a:spcBef>
                <a:spcPts val="0"/>
              </a:spcBef>
              <a:spcAft>
                <a:spcPts val="0"/>
              </a:spcAft>
              <a:buClr>
                <a:srgbClr val="999999"/>
              </a:buClr>
              <a:buSzPts val="1400"/>
              <a:buChar char="●"/>
            </a:pPr>
            <a:r>
              <a:rPr lang="en" dirty="0">
                <a:solidFill>
                  <a:schemeClr val="tx1"/>
                </a:solidFill>
              </a:rPr>
              <a:t>Day</a:t>
            </a:r>
            <a:endParaRPr dirty="0">
              <a:solidFill>
                <a:schemeClr val="tx1"/>
              </a:solidFill>
            </a:endParaRPr>
          </a:p>
          <a:p>
            <a:pPr marL="457200" lvl="0" indent="-317500" algn="l" rtl="0">
              <a:spcBef>
                <a:spcPts val="0"/>
              </a:spcBef>
              <a:spcAft>
                <a:spcPts val="0"/>
              </a:spcAft>
              <a:buClr>
                <a:srgbClr val="999999"/>
              </a:buClr>
              <a:buSzPts val="1400"/>
              <a:buChar char="●"/>
            </a:pPr>
            <a:r>
              <a:rPr lang="en" dirty="0">
                <a:solidFill>
                  <a:schemeClr val="tx1"/>
                </a:solidFill>
              </a:rPr>
              <a:t>Month</a:t>
            </a:r>
            <a:endParaRPr dirty="0">
              <a:solidFill>
                <a:schemeClr val="tx1"/>
              </a:solidFill>
            </a:endParaRPr>
          </a:p>
          <a:p>
            <a:pPr marL="457200" lvl="0" indent="-317500" algn="l" rtl="0">
              <a:spcBef>
                <a:spcPts val="0"/>
              </a:spcBef>
              <a:spcAft>
                <a:spcPts val="0"/>
              </a:spcAft>
              <a:buClr>
                <a:srgbClr val="999999"/>
              </a:buClr>
              <a:buSzPts val="1400"/>
              <a:buChar char="●"/>
            </a:pPr>
            <a:r>
              <a:rPr lang="en" dirty="0">
                <a:solidFill>
                  <a:schemeClr val="tx1"/>
                </a:solidFill>
              </a:rPr>
              <a:t>Year</a:t>
            </a:r>
            <a:endParaRPr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None/>
            </a:pPr>
            <a:r>
              <a:rPr lang="en" dirty="0">
                <a:solidFill>
                  <a:schemeClr val="tx1"/>
                </a:solidFill>
              </a:rPr>
              <a:t>Price Column-</a:t>
            </a:r>
            <a:endParaRPr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None/>
            </a:pPr>
            <a:r>
              <a:rPr lang="en" dirty="0">
                <a:solidFill>
                  <a:schemeClr val="tx1"/>
                </a:solidFill>
              </a:rPr>
              <a:t>Corresponding price of natural day for a particular date</a:t>
            </a:r>
            <a:endParaRPr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0"/>
              </a:spcBef>
              <a:spcAft>
                <a:spcPts val="0"/>
              </a:spcAft>
              <a:buNone/>
            </a:pPr>
            <a:r>
              <a:rPr lang="en" dirty="0">
                <a:solidFill>
                  <a:schemeClr val="tx1"/>
                </a:solidFill>
              </a:rPr>
              <a:t>Data available from 1997 to 2020</a:t>
            </a:r>
            <a:endParaRPr dirty="0">
              <a:solidFill>
                <a:schemeClr val="tx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1072</Words>
  <Application>Microsoft Office PowerPoint</Application>
  <PresentationFormat>On-screen Show (16:9)</PresentationFormat>
  <Paragraphs>61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Simple Dark</vt:lpstr>
      <vt:lpstr>Natural Gas Price Prediction System using  Machine Learning</vt:lpstr>
      <vt:lpstr>INDEX</vt:lpstr>
      <vt:lpstr>INTRODUCTION</vt:lpstr>
      <vt:lpstr>PROBLEM STATEMENT AND SOLUTION</vt:lpstr>
      <vt:lpstr> Literature Survey</vt:lpstr>
      <vt:lpstr>EXPERIMENTAL INVESTIGATIONS</vt:lpstr>
      <vt:lpstr>PowerPoint Presentation</vt:lpstr>
      <vt:lpstr>SOFTWARE SPECIFICATIONS</vt:lpstr>
      <vt:lpstr>DATASET</vt:lpstr>
      <vt:lpstr>FLOWCHART</vt:lpstr>
      <vt:lpstr>OUTPUT</vt:lpstr>
      <vt:lpstr>PowerPoint Presentation</vt:lpstr>
      <vt:lpstr>CONCLUSION AND FUTURE SCOPE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Price Prediction System using  Machine Learning</dc:title>
  <cp:lastModifiedBy>sweta</cp:lastModifiedBy>
  <cp:revision>2</cp:revision>
  <dcterms:modified xsi:type="dcterms:W3CDTF">2021-07-30T15:06:51Z</dcterms:modified>
</cp:coreProperties>
</file>