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0" r:id="rId3"/>
    <p:sldId id="261" r:id="rId4"/>
    <p:sldId id="262" r:id="rId5"/>
    <p:sldId id="258" r:id="rId6"/>
    <p:sldId id="259" r:id="rId7"/>
    <p:sldId id="265"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18603856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9060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64482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12228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9345305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29530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94935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35262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5031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8D9B4A3-EE86-4639-B43F-6D2BB181E956}" type="datetimeFigureOut">
              <a:rPr lang="en-IN" smtClean="0"/>
              <a:pPr/>
              <a:t>04-08-2021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228379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D9B4A3-EE86-4639-B43F-6D2BB181E956}" type="datetimeFigureOut">
              <a:rPr lang="en-IN" smtClean="0"/>
              <a:pPr/>
              <a:t>04-08-2021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302218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D9B4A3-EE86-4639-B43F-6D2BB181E956}" type="datetimeFigureOut">
              <a:rPr lang="en-IN" smtClean="0"/>
              <a:pPr/>
              <a:t>04-08-2021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8F36DA-A9EC-483C-A8FE-9A2E47023985}" type="slidenum">
              <a:rPr lang="en-IN" smtClean="0"/>
              <a:pPr/>
              <a:t>‹#›</a:t>
            </a:fld>
            <a:endParaRPr lang="en-IN"/>
          </a:p>
        </p:txBody>
      </p:sp>
    </p:spTree>
    <p:extLst>
      <p:ext uri="{BB962C8B-B14F-4D97-AF65-F5344CB8AC3E}">
        <p14:creationId xmlns:p14="http://schemas.microsoft.com/office/powerpoint/2010/main" xmlns="" val="11363307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5A2F9-9A3C-4B8A-88BA-A2CFF309C370}"/>
              </a:ext>
            </a:extLst>
          </p:cNvPr>
          <p:cNvSpPr>
            <a:spLocks noGrp="1"/>
          </p:cNvSpPr>
          <p:nvPr>
            <p:ph type="ctrTitle"/>
          </p:nvPr>
        </p:nvSpPr>
        <p:spPr>
          <a:xfrm>
            <a:off x="1042987" y="2095500"/>
            <a:ext cx="10106025" cy="2133600"/>
          </a:xfrm>
        </p:spPr>
        <p:txBody>
          <a:bodyPr>
            <a:normAutofit/>
          </a:bodyPr>
          <a:lstStyle/>
          <a:p>
            <a:r>
              <a:rPr lang="en-US" dirty="0"/>
              <a:t>Predicting Employee attrition using RANDOM FOREST</a:t>
            </a:r>
            <a:endParaRPr lang="en-IN" dirty="0"/>
          </a:p>
        </p:txBody>
      </p:sp>
      <p:sp>
        <p:nvSpPr>
          <p:cNvPr id="3" name="Subtitle 2">
            <a:extLst>
              <a:ext uri="{FF2B5EF4-FFF2-40B4-BE49-F238E27FC236}">
                <a16:creationId xmlns:a16="http://schemas.microsoft.com/office/drawing/2014/main" xmlns="" id="{74383B94-10EE-4628-82B1-CF546F202A65}"/>
              </a:ext>
            </a:extLst>
          </p:cNvPr>
          <p:cNvSpPr>
            <a:spLocks noGrp="1"/>
          </p:cNvSpPr>
          <p:nvPr>
            <p:ph type="subTitle" idx="1"/>
          </p:nvPr>
        </p:nvSpPr>
        <p:spPr>
          <a:xfrm>
            <a:off x="2695193" y="4390644"/>
            <a:ext cx="6801612" cy="1239894"/>
          </a:xfrm>
        </p:spPr>
        <p:txBody>
          <a:bodyPr>
            <a:normAutofit/>
          </a:bodyPr>
          <a:lstStyle/>
          <a:p>
            <a:r>
              <a:rPr lang="en-US" sz="2400" dirty="0"/>
              <a:t>Riddhi Gupta, Riya Gupta, Sonali </a:t>
            </a:r>
            <a:r>
              <a:rPr lang="en-US" sz="2400" dirty="0" err="1"/>
              <a:t>Shripad</a:t>
            </a:r>
            <a:r>
              <a:rPr lang="en-US" sz="2400" dirty="0"/>
              <a:t> </a:t>
            </a:r>
            <a:r>
              <a:rPr lang="en-US" sz="2400" dirty="0" err="1" smtClean="0"/>
              <a:t>Shanbhag</a:t>
            </a:r>
            <a:r>
              <a:rPr lang="en-US" sz="2400" dirty="0" smtClean="0"/>
              <a:t>, </a:t>
            </a:r>
            <a:r>
              <a:rPr lang="en-US" sz="2400" dirty="0" err="1" smtClean="0"/>
              <a:t>Pendyala</a:t>
            </a:r>
            <a:r>
              <a:rPr lang="en-US" sz="2400" dirty="0" smtClean="0"/>
              <a:t> </a:t>
            </a:r>
            <a:r>
              <a:rPr lang="en-US" sz="2400" dirty="0" err="1" smtClean="0"/>
              <a:t>Satya</a:t>
            </a:r>
            <a:r>
              <a:rPr lang="en-US" sz="2400" dirty="0" smtClean="0"/>
              <a:t> </a:t>
            </a:r>
            <a:r>
              <a:rPr lang="en-US" sz="2400" dirty="0" err="1" smtClean="0"/>
              <a:t>Chaitanya</a:t>
            </a:r>
            <a:endParaRPr lang="en-IN" sz="2400" dirty="0"/>
          </a:p>
        </p:txBody>
      </p:sp>
    </p:spTree>
    <p:extLst>
      <p:ext uri="{BB962C8B-B14F-4D97-AF65-F5344CB8AC3E}">
        <p14:creationId xmlns:p14="http://schemas.microsoft.com/office/powerpoint/2010/main" xmlns="" val="238240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FE6EB-6E58-4BB0-AD8F-4205593BFE5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76CA5CAF-D926-42E5-952C-7A97A6EAE0B3}"/>
              </a:ext>
            </a:extLst>
          </p:cNvPr>
          <p:cNvSpPr>
            <a:spLocks noGrp="1"/>
          </p:cNvSpPr>
          <p:nvPr>
            <p:ph idx="1"/>
          </p:nvPr>
        </p:nvSpPr>
        <p:spPr>
          <a:xfrm>
            <a:off x="2231136" y="2533269"/>
            <a:ext cx="7729728" cy="374370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mj-lt"/>
              </a:rPr>
              <a:t>Every year a lot of companies hire a number of employees. The companies invest time and money in training those employees, not just this but there are training programs within the companies for their existing employees as well. The concept of these programs is to increase the effectiveness of their employees. If there is any model that can predict employee attrition it will be easy to analyze the attrition process and improving the performance of employees.</a:t>
            </a:r>
          </a:p>
          <a:p>
            <a:endParaRPr lang="en-IN" dirty="0"/>
          </a:p>
        </p:txBody>
      </p:sp>
    </p:spTree>
    <p:extLst>
      <p:ext uri="{BB962C8B-B14F-4D97-AF65-F5344CB8AC3E}">
        <p14:creationId xmlns:p14="http://schemas.microsoft.com/office/powerpoint/2010/main" xmlns="" val="406175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E352D-7900-4363-9695-69494342213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E2108F4D-5643-4FFB-A154-59E6D93E200B}"/>
              </a:ext>
            </a:extLst>
          </p:cNvPr>
          <p:cNvSpPr>
            <a:spLocks noGrp="1"/>
          </p:cNvSpPr>
          <p:nvPr>
            <p:ph idx="1"/>
          </p:nvPr>
        </p:nvSpPr>
        <p:spPr/>
        <p:txBody>
          <a:bodyPr>
            <a:noAutofit/>
          </a:bodyPr>
          <a:lstStyle/>
          <a:p>
            <a:pPr marL="0" indent="0">
              <a:buNone/>
            </a:pPr>
            <a:r>
              <a:rPr lang="en-US" sz="2000" b="0" i="0" dirty="0">
                <a:solidFill>
                  <a:schemeClr val="tx1"/>
                </a:solidFill>
                <a:effectLst/>
                <a:latin typeface="+mj-lt"/>
              </a:rPr>
              <a:t>A high rate of attrition in an organization leads to increased recruitment, hiring and training costs. Not only it is costly, but qualified and competent replacements are hard to find. In most industries, the top 20% of people produce about 50% of the output.</a:t>
            </a:r>
          </a:p>
          <a:p>
            <a:pPr marL="0" indent="0">
              <a:buNone/>
            </a:pPr>
            <a:r>
              <a:rPr lang="en-US" sz="2000" dirty="0">
                <a:solidFill>
                  <a:schemeClr val="tx1"/>
                </a:solidFill>
                <a:latin typeface="+mj-lt"/>
              </a:rPr>
              <a:t>In this project, we take</a:t>
            </a:r>
            <a:r>
              <a:rPr lang="en-US" sz="2000" b="0" i="0" dirty="0">
                <a:solidFill>
                  <a:schemeClr val="tx1"/>
                </a:solidFill>
                <a:effectLst/>
                <a:latin typeface="+mj-lt"/>
              </a:rPr>
              <a:t> HR data and use machine learning models to predict what employees will be more likely to leave given some attributes. Such model would help an organization predict employee attrition and define a strategy to reduce such costly problem.</a:t>
            </a:r>
          </a:p>
          <a:p>
            <a:pPr marL="0" indent="0">
              <a:buNone/>
            </a:pPr>
            <a:endParaRPr kumimoji="0" lang="en-US" altLang="en-US" sz="2000" b="0" i="0" u="none" strike="noStrike" cap="none" normalizeH="0" baseline="0" dirty="0">
              <a:ln>
                <a:noFill/>
              </a:ln>
              <a:solidFill>
                <a:schemeClr val="tx1"/>
              </a:solidFill>
              <a:effectLst/>
              <a:latin typeface="+mj-lt"/>
            </a:endParaRPr>
          </a:p>
          <a:p>
            <a:pPr marL="0" indent="0" eaLnBrk="0" fontAlgn="base" hangingPunct="0">
              <a:spcBef>
                <a:spcPct val="0"/>
              </a:spcBef>
              <a:spcAft>
                <a:spcPct val="0"/>
              </a:spcAft>
              <a:buClrTx/>
              <a:buNone/>
            </a:pPr>
            <a:r>
              <a:rPr kumimoji="0" lang="en-US" altLang="en-US" sz="2000" b="0" i="0" u="none" strike="noStrike" cap="none" normalizeH="0" baseline="0" dirty="0">
                <a:ln>
                  <a:noFill/>
                </a:ln>
                <a:solidFill>
                  <a:schemeClr val="tx1"/>
                </a:solidFill>
                <a:effectLst/>
                <a:latin typeface="+mj-lt"/>
              </a:rPr>
              <a:t>The </a:t>
            </a:r>
            <a:r>
              <a:rPr lang="en-US" altLang="en-US" sz="2000" dirty="0">
                <a:solidFill>
                  <a:schemeClr val="tx1"/>
                </a:solidFill>
                <a:latin typeface="+mj-lt"/>
              </a:rPr>
              <a:t>aim</a:t>
            </a:r>
            <a:r>
              <a:rPr kumimoji="0" lang="en-US" altLang="en-US" sz="2000" b="0" i="0" u="none" strike="noStrike" cap="none" normalizeH="0" baseline="0" dirty="0">
                <a:ln>
                  <a:noFill/>
                </a:ln>
                <a:solidFill>
                  <a:schemeClr val="tx1"/>
                </a:solidFill>
                <a:effectLst/>
                <a:latin typeface="+mj-lt"/>
              </a:rPr>
              <a:t> is to build a model that predicts the attrition of the employees based on the given factors using artificial intelligence.</a:t>
            </a:r>
          </a:p>
          <a:p>
            <a:pPr marL="0" indent="0">
              <a:buNone/>
            </a:pPr>
            <a:endParaRPr lang="en-US" sz="2000" b="0" i="0" dirty="0">
              <a:solidFill>
                <a:schemeClr val="tx1"/>
              </a:solidFill>
              <a:effectLst/>
              <a:latin typeface="+mj-lt"/>
            </a:endParaRPr>
          </a:p>
          <a:p>
            <a:pPr marL="0" indent="0">
              <a:buNone/>
            </a:pPr>
            <a:endParaRPr lang="en-IN" sz="2000" dirty="0">
              <a:solidFill>
                <a:schemeClr val="tx1"/>
              </a:solidFill>
              <a:latin typeface="+mj-lt"/>
            </a:endParaRPr>
          </a:p>
        </p:txBody>
      </p:sp>
    </p:spTree>
    <p:extLst>
      <p:ext uri="{BB962C8B-B14F-4D97-AF65-F5344CB8AC3E}">
        <p14:creationId xmlns:p14="http://schemas.microsoft.com/office/powerpoint/2010/main" xmlns="" val="278237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EE26EE-474B-4A97-AFDB-21C936000F29}"/>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xmlns="" id="{A9A5B1D6-C4E2-44DC-BD4F-5B99AE39D4D7}"/>
              </a:ext>
            </a:extLst>
          </p:cNvPr>
          <p:cNvSpPr>
            <a:spLocks noGrp="1"/>
          </p:cNvSpPr>
          <p:nvPr>
            <p:ph idx="1"/>
          </p:nvPr>
        </p:nvSpPr>
        <p:spPr/>
        <p:txBody>
          <a:bodyPr>
            <a:normAutofit/>
          </a:bodyPr>
          <a:lstStyle/>
          <a:p>
            <a:pPr algn="l"/>
            <a:r>
              <a:rPr lang="en-US" sz="2200" b="0" i="0" dirty="0">
                <a:solidFill>
                  <a:schemeClr val="tx1"/>
                </a:solidFill>
                <a:effectLst/>
                <a:latin typeface="+mj-lt"/>
              </a:rPr>
              <a:t>The input dataset is an Excel file with information about 15000 employees.</a:t>
            </a:r>
          </a:p>
          <a:p>
            <a:pPr algn="l"/>
            <a:r>
              <a:rPr lang="en-US" sz="2200" b="0" i="0" dirty="0">
                <a:solidFill>
                  <a:schemeClr val="tx1"/>
                </a:solidFill>
                <a:effectLst/>
                <a:latin typeface="+mj-lt"/>
              </a:rPr>
              <a:t> For each employee, in addition to whether the employee left or not (attrition), there are also </a:t>
            </a:r>
            <a:r>
              <a:rPr lang="en-US" sz="2200" dirty="0">
                <a:solidFill>
                  <a:schemeClr val="tx1"/>
                </a:solidFill>
                <a:latin typeface="+mj-lt"/>
              </a:rPr>
              <a:t>features/attributes including employee satisfaction with the company, years worked, frequency of promotion, salary bracket, department, and so on. </a:t>
            </a:r>
          </a:p>
        </p:txBody>
      </p:sp>
    </p:spTree>
    <p:extLst>
      <p:ext uri="{BB962C8B-B14F-4D97-AF65-F5344CB8AC3E}">
        <p14:creationId xmlns:p14="http://schemas.microsoft.com/office/powerpoint/2010/main" xmlns="" val="335563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0CD47-FD15-458F-BC40-141D928DBCEB}"/>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xmlns="" id="{61E7B5C2-5EF8-43F5-85F7-BF619291FB6D}"/>
              </a:ext>
            </a:extLst>
          </p:cNvPr>
          <p:cNvSpPr>
            <a:spLocks noGrp="1"/>
          </p:cNvSpPr>
          <p:nvPr>
            <p:ph idx="1"/>
          </p:nvPr>
        </p:nvSpPr>
        <p:spPr/>
        <p:txBody>
          <a:bodyPr>
            <a:normAutofit/>
          </a:bodyPr>
          <a:lstStyle/>
          <a:p>
            <a:pPr marL="0" indent="0">
              <a:buNone/>
            </a:pPr>
            <a:r>
              <a:rPr lang="en-US" sz="2200" b="1" dirty="0"/>
              <a:t>Employee Attrition </a:t>
            </a:r>
            <a:r>
              <a:rPr lang="en-US" sz="2200" dirty="0"/>
              <a:t>is when an employee leaves the company through any method, including voluntary resignations, layoffs, failure to return from a leave of absence, or even illness or death.</a:t>
            </a:r>
          </a:p>
          <a:p>
            <a:pPr marL="0" indent="0">
              <a:buNone/>
            </a:pPr>
            <a:r>
              <a:rPr lang="en-US" sz="2200" b="1" dirty="0"/>
              <a:t>Random Forest Classifier </a:t>
            </a:r>
            <a:r>
              <a:rPr lang="en-US" sz="2200" dirty="0"/>
              <a:t>creates a set of decision trees from randomly selected subset of training set. It then aggregates the votes from different decision trees to decide the final class of the test object.</a:t>
            </a:r>
            <a:endParaRPr lang="en-IN" sz="2200" dirty="0"/>
          </a:p>
          <a:p>
            <a:endParaRPr lang="en-IN" sz="2200" dirty="0"/>
          </a:p>
        </p:txBody>
      </p:sp>
    </p:spTree>
    <p:extLst>
      <p:ext uri="{BB962C8B-B14F-4D97-AF65-F5344CB8AC3E}">
        <p14:creationId xmlns:p14="http://schemas.microsoft.com/office/powerpoint/2010/main" xmlns="" val="101844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323E4-B0C7-4BFD-A84F-437ECF42BE3C}"/>
              </a:ext>
            </a:extLst>
          </p:cNvPr>
          <p:cNvSpPr>
            <a:spLocks noGrp="1"/>
          </p:cNvSpPr>
          <p:nvPr>
            <p:ph type="title"/>
          </p:nvPr>
        </p:nvSpPr>
        <p:spPr/>
        <p:txBody>
          <a:bodyPr/>
          <a:lstStyle/>
          <a:p>
            <a:r>
              <a:rPr lang="en-US" dirty="0"/>
              <a:t>Project workflow</a:t>
            </a:r>
            <a:endParaRPr lang="en-IN" dirty="0"/>
          </a:p>
        </p:txBody>
      </p:sp>
      <p:sp>
        <p:nvSpPr>
          <p:cNvPr id="3" name="Content Placeholder 2">
            <a:extLst>
              <a:ext uri="{FF2B5EF4-FFF2-40B4-BE49-F238E27FC236}">
                <a16:creationId xmlns:a16="http://schemas.microsoft.com/office/drawing/2014/main" xmlns="" id="{26D8F270-13C2-4EAA-BC21-2CF40F3986E7}"/>
              </a:ext>
            </a:extLst>
          </p:cNvPr>
          <p:cNvSpPr>
            <a:spLocks noGrp="1"/>
          </p:cNvSpPr>
          <p:nvPr>
            <p:ph idx="1"/>
          </p:nvPr>
        </p:nvSpPr>
        <p:spPr>
          <a:xfrm>
            <a:off x="2231136" y="2504694"/>
            <a:ext cx="7729728" cy="3515106"/>
          </a:xfrm>
        </p:spPr>
        <p:txBody>
          <a:bodyPr>
            <a:noAutofit/>
          </a:bodyPr>
          <a:lstStyle/>
          <a:p>
            <a:pPr marL="457200" indent="-457200" algn="l">
              <a:buFont typeface="+mj-lt"/>
              <a:buAutoNum type="arabicPeriod"/>
            </a:pPr>
            <a:r>
              <a:rPr lang="en-US" sz="2200" b="0" i="0" dirty="0">
                <a:solidFill>
                  <a:schemeClr val="tx1"/>
                </a:solidFill>
                <a:effectLst/>
              </a:rPr>
              <a:t>Data preprocessing</a:t>
            </a:r>
          </a:p>
          <a:p>
            <a:pPr marL="457200" indent="-457200" algn="l">
              <a:buFont typeface="+mj-lt"/>
              <a:buAutoNum type="arabicPeriod"/>
            </a:pPr>
            <a:r>
              <a:rPr lang="en-US" sz="2200" b="0" i="0" dirty="0">
                <a:solidFill>
                  <a:schemeClr val="tx1"/>
                </a:solidFill>
                <a:effectLst/>
              </a:rPr>
              <a:t>Data analysis</a:t>
            </a:r>
          </a:p>
          <a:p>
            <a:pPr marL="457200" indent="-457200" algn="l">
              <a:buFont typeface="+mj-lt"/>
              <a:buAutoNum type="arabicPeriod"/>
            </a:pPr>
            <a:r>
              <a:rPr lang="en-US" sz="2200" b="0" i="0" dirty="0">
                <a:solidFill>
                  <a:schemeClr val="tx1"/>
                </a:solidFill>
                <a:effectLst/>
              </a:rPr>
              <a:t>Model training</a:t>
            </a:r>
          </a:p>
          <a:p>
            <a:pPr marL="457200" indent="-457200" algn="l">
              <a:buFont typeface="+mj-lt"/>
              <a:buAutoNum type="arabicPeriod"/>
            </a:pPr>
            <a:r>
              <a:rPr lang="en-US" sz="2200" b="0" i="0" dirty="0">
                <a:solidFill>
                  <a:schemeClr val="tx1"/>
                </a:solidFill>
                <a:effectLst/>
              </a:rPr>
              <a:t>Model validation</a:t>
            </a:r>
          </a:p>
          <a:p>
            <a:pPr marL="457200" indent="-457200" algn="l">
              <a:buFont typeface="+mj-lt"/>
              <a:buAutoNum type="arabicPeriod"/>
            </a:pPr>
            <a:r>
              <a:rPr lang="en-US" sz="2200" b="0" i="0" dirty="0">
                <a:solidFill>
                  <a:schemeClr val="tx1"/>
                </a:solidFill>
                <a:effectLst/>
              </a:rPr>
              <a:t>Model predictions</a:t>
            </a:r>
          </a:p>
          <a:p>
            <a:pPr marL="457200" indent="-457200" algn="l">
              <a:buFont typeface="+mj-lt"/>
              <a:buAutoNum type="arabicPeriod"/>
            </a:pPr>
            <a:r>
              <a:rPr lang="en-US" sz="2200" b="0" i="0" dirty="0">
                <a:solidFill>
                  <a:schemeClr val="tx1"/>
                </a:solidFill>
                <a:effectLst/>
              </a:rPr>
              <a:t>Visualization of results</a:t>
            </a:r>
          </a:p>
          <a:p>
            <a:pPr marL="457200" indent="-457200">
              <a:buFont typeface="+mj-lt"/>
              <a:buAutoNum type="arabicPeriod"/>
            </a:pPr>
            <a:r>
              <a:rPr lang="en-US" sz="2200" dirty="0">
                <a:solidFill>
                  <a:schemeClr val="tx1"/>
                </a:solidFill>
              </a:rPr>
              <a:t>Building Flask Application</a:t>
            </a:r>
          </a:p>
          <a:p>
            <a:pPr marL="457200" indent="-457200">
              <a:buFont typeface="+mj-lt"/>
              <a:buAutoNum type="arabicPeriod"/>
            </a:pPr>
            <a:r>
              <a:rPr lang="en-US" sz="2200" dirty="0">
                <a:solidFill>
                  <a:schemeClr val="tx1"/>
                </a:solidFill>
              </a:rPr>
              <a:t>Integration with IBM Cloud</a:t>
            </a:r>
          </a:p>
          <a:p>
            <a:pPr marL="457200" indent="-457200">
              <a:buFont typeface="+mj-lt"/>
              <a:buAutoNum type="arabicPeriod"/>
            </a:pPr>
            <a:endParaRPr lang="en-US" sz="2200" dirty="0">
              <a:solidFill>
                <a:schemeClr val="tx1"/>
              </a:solidFill>
            </a:endParaRPr>
          </a:p>
          <a:p>
            <a:pPr marL="457200" indent="-457200">
              <a:buFont typeface="+mj-lt"/>
              <a:buAutoNum type="arabicPeriod"/>
            </a:pPr>
            <a:endParaRPr lang="en-IN" sz="2200" dirty="0">
              <a:solidFill>
                <a:schemeClr val="tx1"/>
              </a:solidFill>
            </a:endParaRPr>
          </a:p>
        </p:txBody>
      </p:sp>
    </p:spTree>
    <p:extLst>
      <p:ext uri="{BB962C8B-B14F-4D97-AF65-F5344CB8AC3E}">
        <p14:creationId xmlns:p14="http://schemas.microsoft.com/office/powerpoint/2010/main" xmlns="" val="147522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E6E12-3094-4C2A-B394-0A05EA72FA52}"/>
              </a:ext>
            </a:extLst>
          </p:cNvPr>
          <p:cNvSpPr>
            <a:spLocks noGrp="1"/>
          </p:cNvSpPr>
          <p:nvPr>
            <p:ph type="title"/>
          </p:nvPr>
        </p:nvSpPr>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xmlns="" id="{4A88B8D5-031A-495D-B589-7B0B4912FF3D}"/>
              </a:ext>
            </a:extLst>
          </p:cNvPr>
          <p:cNvSpPr>
            <a:spLocks noGrp="1"/>
          </p:cNvSpPr>
          <p:nvPr>
            <p:ph idx="1"/>
          </p:nvPr>
        </p:nvSpPr>
        <p:spPr>
          <a:xfrm>
            <a:off x="2231136" y="2558289"/>
            <a:ext cx="7729728" cy="4292600"/>
          </a:xfrm>
        </p:spPr>
        <p:txBody>
          <a:bodyPr>
            <a:normAutofit/>
          </a:bodyPr>
          <a:lstStyle/>
          <a:p>
            <a:pPr marL="742950" indent="-742950">
              <a:buFont typeface="+mj-lt"/>
              <a:buAutoNum type="arabicPeriod"/>
            </a:pPr>
            <a:r>
              <a:rPr lang="en-US" sz="2200" dirty="0"/>
              <a:t>Import required libraries</a:t>
            </a:r>
          </a:p>
          <a:p>
            <a:pPr marL="742950" indent="-742950">
              <a:buFont typeface="+mj-lt"/>
              <a:buAutoNum type="arabicPeriod"/>
            </a:pPr>
            <a:r>
              <a:rPr lang="en-US" sz="2200" dirty="0"/>
              <a:t>Load the dataset</a:t>
            </a:r>
          </a:p>
          <a:p>
            <a:pPr marL="742950" indent="-742950">
              <a:buFont typeface="+mj-lt"/>
              <a:buAutoNum type="arabicPeriod"/>
            </a:pPr>
            <a:r>
              <a:rPr lang="en-US" sz="2200" dirty="0"/>
              <a:t>Find missing values</a:t>
            </a:r>
          </a:p>
          <a:p>
            <a:pPr marL="742950" indent="-742950">
              <a:buFont typeface="+mj-lt"/>
              <a:buAutoNum type="arabicPeriod"/>
            </a:pPr>
            <a:r>
              <a:rPr lang="en-US" sz="2200" dirty="0"/>
              <a:t>Handle categorical data</a:t>
            </a:r>
          </a:p>
          <a:p>
            <a:pPr marL="742950" indent="-742950">
              <a:buFont typeface="+mj-lt"/>
              <a:buAutoNum type="arabicPeriod"/>
            </a:pPr>
            <a:r>
              <a:rPr lang="en-IN" sz="2200" dirty="0"/>
              <a:t>Data Exploration</a:t>
            </a:r>
          </a:p>
          <a:p>
            <a:pPr marL="742950" indent="-742950">
              <a:buFont typeface="+mj-lt"/>
              <a:buAutoNum type="arabicPeriod"/>
            </a:pPr>
            <a:r>
              <a:rPr lang="en-IN" sz="2200" dirty="0"/>
              <a:t>Data Visualization</a:t>
            </a:r>
          </a:p>
          <a:p>
            <a:pPr marL="742950" indent="-742950">
              <a:buFont typeface="+mj-lt"/>
              <a:buAutoNum type="arabicPeriod"/>
            </a:pPr>
            <a:r>
              <a:rPr lang="en-IN" sz="2200" dirty="0"/>
              <a:t>Label Encoding</a:t>
            </a:r>
          </a:p>
          <a:p>
            <a:pPr marL="742950" indent="-742950">
              <a:buFont typeface="+mj-lt"/>
              <a:buAutoNum type="arabicPeriod"/>
            </a:pPr>
            <a:r>
              <a:rPr lang="en-IN" sz="2200" dirty="0"/>
              <a:t>Splitting the dataset into dependent and independent variables</a:t>
            </a:r>
          </a:p>
          <a:p>
            <a:pPr marL="0" indent="0">
              <a:buNone/>
            </a:pPr>
            <a:endParaRPr lang="en-IN" sz="2200" dirty="0"/>
          </a:p>
        </p:txBody>
      </p:sp>
    </p:spTree>
    <p:extLst>
      <p:ext uri="{BB962C8B-B14F-4D97-AF65-F5344CB8AC3E}">
        <p14:creationId xmlns:p14="http://schemas.microsoft.com/office/powerpoint/2010/main" xmlns="" val="3431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6128E-0AF9-4B12-8282-07661CCC0784}"/>
              </a:ext>
            </a:extLst>
          </p:cNvPr>
          <p:cNvSpPr>
            <a:spLocks noGrp="1"/>
          </p:cNvSpPr>
          <p:nvPr>
            <p:ph type="title"/>
          </p:nvPr>
        </p:nvSpPr>
        <p:spPr/>
        <p:txBody>
          <a:bodyPr/>
          <a:lstStyle/>
          <a:p>
            <a:r>
              <a:rPr lang="en-US" dirty="0"/>
              <a:t>STEPS (contd.)</a:t>
            </a:r>
            <a:endParaRPr lang="en-IN" dirty="0"/>
          </a:p>
        </p:txBody>
      </p:sp>
      <p:sp>
        <p:nvSpPr>
          <p:cNvPr id="3" name="Content Placeholder 2">
            <a:extLst>
              <a:ext uri="{FF2B5EF4-FFF2-40B4-BE49-F238E27FC236}">
                <a16:creationId xmlns:a16="http://schemas.microsoft.com/office/drawing/2014/main" xmlns="" id="{E09CD5AE-6E14-45DB-9F97-FA54A1D1BC6F}"/>
              </a:ext>
            </a:extLst>
          </p:cNvPr>
          <p:cNvSpPr>
            <a:spLocks noGrp="1"/>
          </p:cNvSpPr>
          <p:nvPr>
            <p:ph idx="1"/>
          </p:nvPr>
        </p:nvSpPr>
        <p:spPr>
          <a:xfrm>
            <a:off x="2231136" y="2541791"/>
            <a:ext cx="7729728" cy="3101983"/>
          </a:xfrm>
        </p:spPr>
        <p:txBody>
          <a:bodyPr>
            <a:noAutofit/>
          </a:bodyPr>
          <a:lstStyle/>
          <a:p>
            <a:pPr marL="742950" indent="-742950">
              <a:buFont typeface="+mj-lt"/>
              <a:buAutoNum type="arabicPeriod" startAt="6"/>
            </a:pPr>
            <a:r>
              <a:rPr lang="en-IN" sz="2200" dirty="0"/>
              <a:t>Training the model</a:t>
            </a:r>
          </a:p>
          <a:p>
            <a:pPr lvl="4"/>
            <a:r>
              <a:rPr lang="en-IN" sz="2200" dirty="0"/>
              <a:t>Logistic Regression</a:t>
            </a:r>
          </a:p>
          <a:p>
            <a:pPr lvl="4"/>
            <a:r>
              <a:rPr lang="en-IN" sz="2200" dirty="0"/>
              <a:t>Random Forest</a:t>
            </a:r>
          </a:p>
          <a:p>
            <a:pPr lvl="4"/>
            <a:r>
              <a:rPr lang="en-IN" sz="2200" dirty="0"/>
              <a:t>10- Fold Cross Validation</a:t>
            </a:r>
          </a:p>
          <a:p>
            <a:pPr lvl="4"/>
            <a:r>
              <a:rPr lang="en-IN" sz="2200" dirty="0"/>
              <a:t>Precision and Recall</a:t>
            </a:r>
          </a:p>
          <a:p>
            <a:pPr marL="742950" indent="-742950">
              <a:buFont typeface="+mj-lt"/>
              <a:buAutoNum type="arabicPeriod" startAt="6"/>
            </a:pPr>
            <a:r>
              <a:rPr lang="en-IN" sz="2200" dirty="0"/>
              <a:t>Test the model with individual predictions</a:t>
            </a:r>
          </a:p>
          <a:p>
            <a:pPr marL="742950" indent="-742950">
              <a:buFont typeface="+mj-lt"/>
              <a:buAutoNum type="arabicPeriod" startAt="6"/>
            </a:pPr>
            <a:r>
              <a:rPr lang="en-IN" sz="2200" dirty="0"/>
              <a:t>Save the model</a:t>
            </a:r>
          </a:p>
          <a:p>
            <a:pPr marL="742950" indent="-742950">
              <a:buFont typeface="+mj-lt"/>
              <a:buAutoNum type="arabicPeriod" startAt="6"/>
            </a:pPr>
            <a:r>
              <a:rPr lang="en-IN" sz="2200" dirty="0"/>
              <a:t>Deploy it on Flask</a:t>
            </a:r>
          </a:p>
          <a:p>
            <a:pPr marL="742950" indent="-742950">
              <a:buFont typeface="+mj-lt"/>
              <a:buAutoNum type="arabicPeriod" startAt="6"/>
            </a:pPr>
            <a:r>
              <a:rPr lang="en-IN" sz="2200" dirty="0"/>
              <a:t>Integrate with IBM Cloud </a:t>
            </a:r>
          </a:p>
          <a:p>
            <a:endParaRPr lang="en-IN" sz="2200" dirty="0"/>
          </a:p>
        </p:txBody>
      </p:sp>
    </p:spTree>
    <p:extLst>
      <p:ext uri="{BB962C8B-B14F-4D97-AF65-F5344CB8AC3E}">
        <p14:creationId xmlns:p14="http://schemas.microsoft.com/office/powerpoint/2010/main" xmlns="" val="350053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E9E62-FD71-4CEA-BCDB-E1AC46D3AEEF}"/>
              </a:ext>
            </a:extLst>
          </p:cNvPr>
          <p:cNvSpPr>
            <a:spLocks noGrp="1"/>
          </p:cNvSpPr>
          <p:nvPr>
            <p:ph type="ctrTitle"/>
          </p:nvPr>
        </p:nvSpPr>
        <p:spPr/>
        <p:txBody>
          <a:bodyPr/>
          <a:lstStyle/>
          <a:p>
            <a:r>
              <a:rPr lang="en-US" dirty="0"/>
              <a:t>PROJECT DEMONSTRATION</a:t>
            </a:r>
            <a:endParaRPr lang="en-IN" dirty="0"/>
          </a:p>
        </p:txBody>
      </p:sp>
    </p:spTree>
    <p:extLst>
      <p:ext uri="{BB962C8B-B14F-4D97-AF65-F5344CB8AC3E}">
        <p14:creationId xmlns:p14="http://schemas.microsoft.com/office/powerpoint/2010/main" xmlns="" val="39629960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82</TotalTime>
  <Words>374</Words>
  <Application>Microsoft Office PowerPoint</Application>
  <PresentationFormat>Custom</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Predicting Employee attrition using RANDOM FOREST</vt:lpstr>
      <vt:lpstr>INTRODUCTION</vt:lpstr>
      <vt:lpstr>PROBLEM STATEMENT</vt:lpstr>
      <vt:lpstr>ABOUT THE DATASET</vt:lpstr>
      <vt:lpstr>TERMINOLOGY</vt:lpstr>
      <vt:lpstr>Project workflow</vt:lpstr>
      <vt:lpstr>STEPS</vt:lpstr>
      <vt:lpstr>STEPS (contd.)</vt:lpstr>
      <vt:lpstr>PROJECT DEMONSTRATION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 using RANDOM FOREST</dc:title>
  <dc:creator>Sonali Shanbhag</dc:creator>
  <cp:lastModifiedBy>Pendyala Satya Chaitanya</cp:lastModifiedBy>
  <cp:revision>8</cp:revision>
  <dcterms:created xsi:type="dcterms:W3CDTF">2021-07-29T14:09:14Z</dcterms:created>
  <dcterms:modified xsi:type="dcterms:W3CDTF">2021-08-04T05:25:24Z</dcterms:modified>
</cp:coreProperties>
</file>