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HqtZkx+Y/QAvQJgPmvPpc19O1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72e8a1c6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72e8a1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2e8a1c6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2e8a1c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2e8a1c6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2e8a1c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56ac0e6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56ac0e6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7"/>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7"/>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7"/>
          <p:cNvGrpSpPr/>
          <p:nvPr/>
        </p:nvGrpSpPr>
        <p:grpSpPr>
          <a:xfrm>
            <a:off x="5250180" y="1267730"/>
            <a:ext cx="1691640" cy="615934"/>
            <a:chOff x="5250180" y="1267730"/>
            <a:chExt cx="1691640" cy="615934"/>
          </a:xfrm>
        </p:grpSpPr>
        <p:cxnSp>
          <p:nvCxnSpPr>
            <p:cNvPr id="20" name="Google Shape;20;p7"/>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7"/>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7"/>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7"/>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Arial"/>
              <a:buNone/>
              <a:defRPr b="0" sz="6800" cap="none">
                <a:solidFill>
                  <a:srgbClr val="FEFEF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7"/>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Arial"/>
                <a:ea typeface="Arial"/>
                <a:cs typeface="Arial"/>
                <a:sym typeface="Arial"/>
              </a:defRPr>
            </a:lvl1pPr>
            <a:lvl2pPr indent="0" lvl="1" marL="0" algn="r">
              <a:spcBef>
                <a:spcPts val="0"/>
              </a:spcBef>
              <a:buNone/>
              <a:defRPr b="0" i="0" sz="800" u="none" cap="none" strike="noStrike">
                <a:solidFill>
                  <a:srgbClr val="FEFEFE"/>
                </a:solidFill>
                <a:latin typeface="Arial"/>
                <a:ea typeface="Arial"/>
                <a:cs typeface="Arial"/>
                <a:sym typeface="Arial"/>
              </a:defRPr>
            </a:lvl2pPr>
            <a:lvl3pPr indent="0" lvl="2" marL="0" algn="r">
              <a:spcBef>
                <a:spcPts val="0"/>
              </a:spcBef>
              <a:buNone/>
              <a:defRPr b="0" i="0" sz="800" u="none" cap="none" strike="noStrike">
                <a:solidFill>
                  <a:srgbClr val="FEFEFE"/>
                </a:solidFill>
                <a:latin typeface="Arial"/>
                <a:ea typeface="Arial"/>
                <a:cs typeface="Arial"/>
                <a:sym typeface="Arial"/>
              </a:defRPr>
            </a:lvl3pPr>
            <a:lvl4pPr indent="0" lvl="3" marL="0" algn="r">
              <a:spcBef>
                <a:spcPts val="0"/>
              </a:spcBef>
              <a:buNone/>
              <a:defRPr b="0" i="0" sz="800" u="none" cap="none" strike="noStrike">
                <a:solidFill>
                  <a:srgbClr val="FEFEFE"/>
                </a:solidFill>
                <a:latin typeface="Arial"/>
                <a:ea typeface="Arial"/>
                <a:cs typeface="Arial"/>
                <a:sym typeface="Arial"/>
              </a:defRPr>
            </a:lvl4pPr>
            <a:lvl5pPr indent="0" lvl="4" marL="0" algn="r">
              <a:spcBef>
                <a:spcPts val="0"/>
              </a:spcBef>
              <a:buNone/>
              <a:defRPr b="0" i="0" sz="800" u="none" cap="none" strike="noStrike">
                <a:solidFill>
                  <a:srgbClr val="FEFEFE"/>
                </a:solidFill>
                <a:latin typeface="Arial"/>
                <a:ea typeface="Arial"/>
                <a:cs typeface="Arial"/>
                <a:sym typeface="Arial"/>
              </a:defRPr>
            </a:lvl5pPr>
            <a:lvl6pPr indent="0" lvl="5" marL="0" algn="r">
              <a:spcBef>
                <a:spcPts val="0"/>
              </a:spcBef>
              <a:buNone/>
              <a:defRPr b="0" i="0" sz="800" u="none" cap="none" strike="noStrike">
                <a:solidFill>
                  <a:srgbClr val="FEFEFE"/>
                </a:solidFill>
                <a:latin typeface="Arial"/>
                <a:ea typeface="Arial"/>
                <a:cs typeface="Arial"/>
                <a:sym typeface="Arial"/>
              </a:defRPr>
            </a:lvl6pPr>
            <a:lvl7pPr indent="0" lvl="6" marL="0" algn="r">
              <a:spcBef>
                <a:spcPts val="0"/>
              </a:spcBef>
              <a:buNone/>
              <a:defRPr b="0" i="0" sz="800" u="none" cap="none" strike="noStrike">
                <a:solidFill>
                  <a:srgbClr val="FEFEFE"/>
                </a:solidFill>
                <a:latin typeface="Arial"/>
                <a:ea typeface="Arial"/>
                <a:cs typeface="Arial"/>
                <a:sym typeface="Arial"/>
              </a:defRPr>
            </a:lvl7pPr>
            <a:lvl8pPr indent="0" lvl="7" marL="0" algn="r">
              <a:spcBef>
                <a:spcPts val="0"/>
              </a:spcBef>
              <a:buNone/>
              <a:defRPr b="0" i="0" sz="800" u="none" cap="none" strike="noStrike">
                <a:solidFill>
                  <a:srgbClr val="FEFEFE"/>
                </a:solidFill>
                <a:latin typeface="Arial"/>
                <a:ea typeface="Arial"/>
                <a:cs typeface="Arial"/>
                <a:sym typeface="Arial"/>
              </a:defRPr>
            </a:lvl8pPr>
            <a:lvl9pPr indent="0" lvl="8" marL="0" algn="r">
              <a:spcBef>
                <a:spcPts val="0"/>
              </a:spcBef>
              <a:buNone/>
              <a:defRPr b="0" i="0" sz="800" u="none" cap="none" strike="noStrik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15"/>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ph idx="2" type="pic"/>
          </p:nvPr>
        </p:nvSpPr>
        <p:spPr>
          <a:xfrm>
            <a:off x="228599" y="237744"/>
            <a:ext cx="7696201" cy="6382512"/>
          </a:xfrm>
          <a:prstGeom prst="rect">
            <a:avLst/>
          </a:prstGeom>
          <a:solidFill>
            <a:srgbClr val="95C77F"/>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rgbClr val="262626"/>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rgbClr val="262626"/>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8" name="Google Shape;108;p15"/>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5"/>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5"/>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Arial"/>
              <a:buNone/>
              <a:defRPr b="0"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5"/>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5250180" y="1267730"/>
            <a:ext cx="1691640" cy="615934"/>
            <a:chOff x="5250180" y="1267730"/>
            <a:chExt cx="1691640" cy="615934"/>
          </a:xfrm>
        </p:grpSpPr>
        <p:cxnSp>
          <p:nvCxnSpPr>
            <p:cNvPr id="49" name="Google Shape;49;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6"/>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b="0"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6"/>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7" name="Shape 57"/>
        <p:cNvGrpSpPr/>
        <p:nvPr/>
      </p:nvGrpSpPr>
      <p:grpSpPr>
        <a:xfrm>
          <a:off x="0" y="0"/>
          <a:ext cx="0" cy="0"/>
          <a:chOff x="0" y="0"/>
          <a:chExt cx="0" cy="0"/>
        </a:xfrm>
      </p:grpSpPr>
      <p:sp>
        <p:nvSpPr>
          <p:cNvPr id="58" name="Google Shape;58;p9"/>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9"/>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9"/>
          <p:cNvGrpSpPr/>
          <p:nvPr/>
        </p:nvGrpSpPr>
        <p:grpSpPr>
          <a:xfrm>
            <a:off x="5250180" y="1267730"/>
            <a:ext cx="1691640" cy="615934"/>
            <a:chOff x="5250180" y="1267730"/>
            <a:chExt cx="1691640" cy="615934"/>
          </a:xfrm>
        </p:grpSpPr>
        <p:cxnSp>
          <p:nvCxnSpPr>
            <p:cNvPr id="64" name="Google Shape;64;p9"/>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9"/>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9"/>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9"/>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9"/>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10"/>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11"/>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11"/>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11"/>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1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14"/>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b="0" sz="32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4"/>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14"/>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5"/>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Arial"/>
              <a:buNone/>
              <a:defRPr b="0" i="0" sz="4000" u="none" cap="none" strike="noStrike">
                <a:solidFill>
                  <a:srgbClr val="FEFEF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Arial"/>
              <a:buChar char="◦"/>
              <a:defRPr b="0" i="0" sz="1500" u="none" cap="none" strike="noStrike">
                <a:solidFill>
                  <a:schemeClr val="lt1"/>
                </a:solidFill>
                <a:latin typeface="Arial"/>
                <a:ea typeface="Arial"/>
                <a:cs typeface="Arial"/>
                <a:sym typeface="Arial"/>
              </a:defRPr>
            </a:lvl1pPr>
            <a:lvl2pPr indent="-311150" lvl="1" marL="914400" marR="0" rtl="0" algn="l">
              <a:lnSpc>
                <a:spcPct val="100000"/>
              </a:lnSpc>
              <a:spcBef>
                <a:spcPts val="500"/>
              </a:spcBef>
              <a:spcAft>
                <a:spcPts val="0"/>
              </a:spcAft>
              <a:buClr>
                <a:srgbClr val="FEFEFE"/>
              </a:buClr>
              <a:buSzPts val="1300"/>
              <a:buFont typeface="Arial"/>
              <a:buChar char="◦"/>
              <a:defRPr b="0" i="0" sz="1300" u="none" cap="none" strike="noStrike">
                <a:solidFill>
                  <a:schemeClr val="lt1"/>
                </a:solidFill>
                <a:latin typeface="Arial"/>
                <a:ea typeface="Arial"/>
                <a:cs typeface="Arial"/>
                <a:sym typeface="Arial"/>
              </a:defRPr>
            </a:lvl2pPr>
            <a:lvl3pPr indent="-304800" lvl="2" marL="13716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3pPr>
            <a:lvl4pPr indent="-304800" lvl="3" marL="18288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500"/>
              </a:spcBef>
              <a:spcAft>
                <a:spcPts val="0"/>
              </a:spcAft>
              <a:buClr>
                <a:srgbClr val="FEFEFE"/>
              </a:buClr>
              <a:buSzPts val="1200"/>
              <a:buFont typeface="Arial"/>
              <a:buChar char="◦"/>
              <a:defRPr b="0" i="0" sz="1200" u="none" cap="none" strike="noStrike">
                <a:solidFill>
                  <a:schemeClr val="lt1"/>
                </a:solidFill>
                <a:latin typeface="Arial"/>
                <a:ea typeface="Arial"/>
                <a:cs typeface="Arial"/>
                <a:sym typeface="Arial"/>
              </a:defRPr>
            </a:lvl5pPr>
            <a:lvl6pPr indent="-317500" lvl="5" marL="27432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100000"/>
              </a:lnSpc>
              <a:spcBef>
                <a:spcPts val="500"/>
              </a:spcBef>
              <a:spcAft>
                <a:spcPts val="0"/>
              </a:spcAft>
              <a:buClr>
                <a:srgbClr val="FEFEFE"/>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11" name="Google Shape;11;p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Arial"/>
                <a:ea typeface="Arial"/>
                <a:cs typeface="Arial"/>
                <a:sym typeface="Arial"/>
              </a:defRPr>
            </a:lvl1pPr>
            <a:lvl2pPr indent="0" lvl="1" marL="0" marR="0" rtl="0" algn="r">
              <a:spcBef>
                <a:spcPts val="0"/>
              </a:spcBef>
              <a:buNone/>
              <a:defRPr b="0" i="0" sz="800" u="none" cap="none" strike="noStrike">
                <a:solidFill>
                  <a:srgbClr val="FEFEFE"/>
                </a:solidFill>
                <a:latin typeface="Arial"/>
                <a:ea typeface="Arial"/>
                <a:cs typeface="Arial"/>
                <a:sym typeface="Arial"/>
              </a:defRPr>
            </a:lvl2pPr>
            <a:lvl3pPr indent="0" lvl="2" marL="0" marR="0" rtl="0" algn="r">
              <a:spcBef>
                <a:spcPts val="0"/>
              </a:spcBef>
              <a:buNone/>
              <a:defRPr b="0" i="0" sz="800" u="none" cap="none" strike="noStrike">
                <a:solidFill>
                  <a:srgbClr val="FEFEFE"/>
                </a:solidFill>
                <a:latin typeface="Arial"/>
                <a:ea typeface="Arial"/>
                <a:cs typeface="Arial"/>
                <a:sym typeface="Arial"/>
              </a:defRPr>
            </a:lvl3pPr>
            <a:lvl4pPr indent="0" lvl="3" marL="0" marR="0" rtl="0" algn="r">
              <a:spcBef>
                <a:spcPts val="0"/>
              </a:spcBef>
              <a:buNone/>
              <a:defRPr b="0" i="0" sz="800" u="none" cap="none" strike="noStrike">
                <a:solidFill>
                  <a:srgbClr val="FEFEFE"/>
                </a:solidFill>
                <a:latin typeface="Arial"/>
                <a:ea typeface="Arial"/>
                <a:cs typeface="Arial"/>
                <a:sym typeface="Arial"/>
              </a:defRPr>
            </a:lvl4pPr>
            <a:lvl5pPr indent="0" lvl="4" marL="0" marR="0" rtl="0" algn="r">
              <a:spcBef>
                <a:spcPts val="0"/>
              </a:spcBef>
              <a:buNone/>
              <a:defRPr b="0" i="0" sz="800" u="none" cap="none" strike="noStrike">
                <a:solidFill>
                  <a:srgbClr val="FEFEFE"/>
                </a:solidFill>
                <a:latin typeface="Arial"/>
                <a:ea typeface="Arial"/>
                <a:cs typeface="Arial"/>
                <a:sym typeface="Arial"/>
              </a:defRPr>
            </a:lvl5pPr>
            <a:lvl6pPr indent="0" lvl="5" marL="0" marR="0" rtl="0" algn="r">
              <a:spcBef>
                <a:spcPts val="0"/>
              </a:spcBef>
              <a:buNone/>
              <a:defRPr b="0" i="0" sz="800" u="none" cap="none" strike="noStrike">
                <a:solidFill>
                  <a:srgbClr val="FEFEFE"/>
                </a:solidFill>
                <a:latin typeface="Arial"/>
                <a:ea typeface="Arial"/>
                <a:cs typeface="Arial"/>
                <a:sym typeface="Arial"/>
              </a:defRPr>
            </a:lvl6pPr>
            <a:lvl7pPr indent="0" lvl="6" marL="0" marR="0" rtl="0" algn="r">
              <a:spcBef>
                <a:spcPts val="0"/>
              </a:spcBef>
              <a:buNone/>
              <a:defRPr b="0" i="0" sz="800" u="none" cap="none" strike="noStrike">
                <a:solidFill>
                  <a:srgbClr val="FEFEFE"/>
                </a:solidFill>
                <a:latin typeface="Arial"/>
                <a:ea typeface="Arial"/>
                <a:cs typeface="Arial"/>
                <a:sym typeface="Arial"/>
              </a:defRPr>
            </a:lvl7pPr>
            <a:lvl8pPr indent="0" lvl="7" marL="0" marR="0" rtl="0" algn="r">
              <a:spcBef>
                <a:spcPts val="0"/>
              </a:spcBef>
              <a:buNone/>
              <a:defRPr b="0" i="0" sz="800" u="none" cap="none" strike="noStrike">
                <a:solidFill>
                  <a:srgbClr val="FEFEFE"/>
                </a:solidFill>
                <a:latin typeface="Arial"/>
                <a:ea typeface="Arial"/>
                <a:cs typeface="Arial"/>
                <a:sym typeface="Arial"/>
              </a:defRPr>
            </a:lvl8pPr>
            <a:lvl9pPr indent="0" lvl="8" marL="0" marR="0" rtl="0" algn="r">
              <a:spcBef>
                <a:spcPts val="0"/>
              </a:spcBef>
              <a:buNone/>
              <a:defRPr b="0" i="0" sz="800" u="none" cap="none" strike="noStrik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4"/>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Arial"/>
              <a:buNone/>
              <a:defRPr b="0" i="0" sz="40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Arial"/>
              <a:buChar char="◦"/>
              <a:defRPr b="0" i="0" sz="1500" u="none" cap="none" strike="noStrike">
                <a:solidFill>
                  <a:schemeClr val="dk1"/>
                </a:solidFill>
                <a:latin typeface="Arial"/>
                <a:ea typeface="Arial"/>
                <a:cs typeface="Arial"/>
                <a:sym typeface="Arial"/>
              </a:defRPr>
            </a:lvl1pPr>
            <a:lvl2pPr indent="-311150" lvl="1" marL="914400" marR="0" rtl="0" algn="l">
              <a:lnSpc>
                <a:spcPct val="100000"/>
              </a:lnSpc>
              <a:spcBef>
                <a:spcPts val="500"/>
              </a:spcBef>
              <a:spcAft>
                <a:spcPts val="0"/>
              </a:spcAft>
              <a:buClr>
                <a:srgbClr val="262626"/>
              </a:buClr>
              <a:buSzPts val="1300"/>
              <a:buFont typeface="Arial"/>
              <a:buChar char="◦"/>
              <a:defRPr b="0" i="0" sz="1300" u="none" cap="none" strike="noStrike">
                <a:solidFill>
                  <a:schemeClr val="dk1"/>
                </a:solidFill>
                <a:latin typeface="Arial"/>
                <a:ea typeface="Arial"/>
                <a:cs typeface="Arial"/>
                <a:sym typeface="Arial"/>
              </a:defRPr>
            </a:lvl2pPr>
            <a:lvl3pPr indent="-304800" lvl="2" marL="13716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500"/>
              </a:spcBef>
              <a:spcAft>
                <a:spcPts val="0"/>
              </a:spcAft>
              <a:buClr>
                <a:srgbClr val="262626"/>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 name="Google Shape;34;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Arial"/>
                <a:ea typeface="Arial"/>
                <a:cs typeface="Arial"/>
                <a:sym typeface="Arial"/>
              </a:defRPr>
            </a:lvl1pPr>
            <a:lvl2pPr indent="0" lvl="1" marL="0" marR="0" rtl="0" algn="r">
              <a:spcBef>
                <a:spcPts val="0"/>
              </a:spcBef>
              <a:buNone/>
              <a:defRPr b="0" i="0" sz="800" u="none" cap="none" strike="noStrike">
                <a:solidFill>
                  <a:srgbClr val="3F3F3F"/>
                </a:solidFill>
                <a:latin typeface="Arial"/>
                <a:ea typeface="Arial"/>
                <a:cs typeface="Arial"/>
                <a:sym typeface="Arial"/>
              </a:defRPr>
            </a:lvl2pPr>
            <a:lvl3pPr indent="0" lvl="2" marL="0" marR="0" rtl="0" algn="r">
              <a:spcBef>
                <a:spcPts val="0"/>
              </a:spcBef>
              <a:buNone/>
              <a:defRPr b="0" i="0" sz="800" u="none" cap="none" strike="noStrike">
                <a:solidFill>
                  <a:srgbClr val="3F3F3F"/>
                </a:solidFill>
                <a:latin typeface="Arial"/>
                <a:ea typeface="Arial"/>
                <a:cs typeface="Arial"/>
                <a:sym typeface="Arial"/>
              </a:defRPr>
            </a:lvl3pPr>
            <a:lvl4pPr indent="0" lvl="3" marL="0" marR="0" rtl="0" algn="r">
              <a:spcBef>
                <a:spcPts val="0"/>
              </a:spcBef>
              <a:buNone/>
              <a:defRPr b="0" i="0" sz="800" u="none" cap="none" strike="noStrike">
                <a:solidFill>
                  <a:srgbClr val="3F3F3F"/>
                </a:solidFill>
                <a:latin typeface="Arial"/>
                <a:ea typeface="Arial"/>
                <a:cs typeface="Arial"/>
                <a:sym typeface="Arial"/>
              </a:defRPr>
            </a:lvl4pPr>
            <a:lvl5pPr indent="0" lvl="4" marL="0" marR="0" rtl="0" algn="r">
              <a:spcBef>
                <a:spcPts val="0"/>
              </a:spcBef>
              <a:buNone/>
              <a:defRPr b="0" i="0" sz="800" u="none" cap="none" strike="noStrike">
                <a:solidFill>
                  <a:srgbClr val="3F3F3F"/>
                </a:solidFill>
                <a:latin typeface="Arial"/>
                <a:ea typeface="Arial"/>
                <a:cs typeface="Arial"/>
                <a:sym typeface="Arial"/>
              </a:defRPr>
            </a:lvl5pPr>
            <a:lvl6pPr indent="0" lvl="5" marL="0" marR="0" rtl="0" algn="r">
              <a:spcBef>
                <a:spcPts val="0"/>
              </a:spcBef>
              <a:buNone/>
              <a:defRPr b="0" i="0" sz="800" u="none" cap="none" strike="noStrike">
                <a:solidFill>
                  <a:srgbClr val="3F3F3F"/>
                </a:solidFill>
                <a:latin typeface="Arial"/>
                <a:ea typeface="Arial"/>
                <a:cs typeface="Arial"/>
                <a:sym typeface="Arial"/>
              </a:defRPr>
            </a:lvl6pPr>
            <a:lvl7pPr indent="0" lvl="6" marL="0" marR="0" rtl="0" algn="r">
              <a:spcBef>
                <a:spcPts val="0"/>
              </a:spcBef>
              <a:buNone/>
              <a:defRPr b="0" i="0" sz="800" u="none" cap="none" strike="noStrike">
                <a:solidFill>
                  <a:srgbClr val="3F3F3F"/>
                </a:solidFill>
                <a:latin typeface="Arial"/>
                <a:ea typeface="Arial"/>
                <a:cs typeface="Arial"/>
                <a:sym typeface="Arial"/>
              </a:defRPr>
            </a:lvl7pPr>
            <a:lvl8pPr indent="0" lvl="7" marL="0" marR="0" rtl="0" algn="r">
              <a:spcBef>
                <a:spcPts val="0"/>
              </a:spcBef>
              <a:buNone/>
              <a:defRPr b="0" i="0" sz="800" u="none" cap="none" strike="noStrike">
                <a:solidFill>
                  <a:srgbClr val="3F3F3F"/>
                </a:solidFill>
                <a:latin typeface="Arial"/>
                <a:ea typeface="Arial"/>
                <a:cs typeface="Arial"/>
                <a:sym typeface="Arial"/>
              </a:defRPr>
            </a:lvl8pPr>
            <a:lvl9pPr indent="0" lvl="8" marL="0" marR="0" rtl="0" algn="r">
              <a:spcBef>
                <a:spcPts val="0"/>
              </a:spcBef>
              <a:buNone/>
              <a:defRPr b="0" i="0" sz="8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descr="abstract image" id="118" name="Google Shape;118;p1"/>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19" name="Google Shape;119;p1"/>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ph type="ctrTitle"/>
          </p:nvPr>
        </p:nvSpPr>
        <p:spPr>
          <a:xfrm>
            <a:off x="6033793" y="2355458"/>
            <a:ext cx="4775075" cy="2132459"/>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chemeClr val="lt1"/>
              </a:buClr>
              <a:buSzPts val="3200"/>
              <a:buFont typeface="Arial"/>
              <a:buNone/>
            </a:pPr>
            <a:r>
              <a:rPr b="0" i="0" lang="en-US" sz="3200">
                <a:solidFill>
                  <a:schemeClr val="lt1"/>
                </a:solidFill>
                <a:latin typeface="Arial"/>
                <a:ea typeface="Arial"/>
                <a:cs typeface="Arial"/>
                <a:sym typeface="Arial"/>
              </a:rPr>
              <a:t>PREDICTIVE MAINTENANCE OF ENGINES</a:t>
            </a:r>
            <a:endParaRPr sz="3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1066800" y="463918"/>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t>Introduction</a:t>
            </a:r>
            <a:endParaRPr/>
          </a:p>
        </p:txBody>
      </p:sp>
      <p:sp>
        <p:nvSpPr>
          <p:cNvPr id="127" name="Google Shape;127;p2"/>
          <p:cNvSpPr txBox="1"/>
          <p:nvPr>
            <p:ph idx="1" type="body"/>
          </p:nvPr>
        </p:nvSpPr>
        <p:spPr>
          <a:xfrm>
            <a:off x="1066800" y="1755229"/>
            <a:ext cx="10058400" cy="4197516"/>
          </a:xfrm>
          <a:prstGeom prst="rect">
            <a:avLst/>
          </a:prstGeom>
          <a:noFill/>
          <a:ln>
            <a:noFill/>
          </a:ln>
        </p:spPr>
        <p:txBody>
          <a:bodyPr anchorCtr="0" anchor="t" bIns="45700" lIns="91425" spcFirstLastPara="1" rIns="91425" wrap="square" tIns="45700">
            <a:noAutofit/>
          </a:bodyPr>
          <a:lstStyle/>
          <a:p>
            <a:pPr indent="-182880" lvl="0" marL="182880" rtl="0" algn="l">
              <a:lnSpc>
                <a:spcPct val="110000"/>
              </a:lnSpc>
              <a:spcBef>
                <a:spcPts val="0"/>
              </a:spcBef>
              <a:spcAft>
                <a:spcPts val="0"/>
              </a:spcAft>
              <a:buSzPts val="2000"/>
              <a:buChar char="◦"/>
            </a:pPr>
            <a:r>
              <a:rPr lang="en-US" sz="2000">
                <a:solidFill>
                  <a:srgbClr val="000000"/>
                </a:solidFill>
              </a:rPr>
              <a:t>Predictive maintenance focuses on the organization of maintenance actions according to the actual health state of the system, aiming at giving a precise indication of when a maintenance intervention will be necessary</a:t>
            </a:r>
            <a:endParaRPr/>
          </a:p>
          <a:p>
            <a:pPr indent="-182880" lvl="0" marL="182880" rtl="0" algn="l">
              <a:lnSpc>
                <a:spcPct val="110000"/>
              </a:lnSpc>
              <a:spcBef>
                <a:spcPts val="900"/>
              </a:spcBef>
              <a:spcAft>
                <a:spcPts val="0"/>
              </a:spcAft>
              <a:buSzPts val="2000"/>
              <a:buChar char="◦"/>
            </a:pPr>
            <a:r>
              <a:rPr lang="en-US" sz="2000">
                <a:solidFill>
                  <a:srgbClr val="000000"/>
                </a:solidFill>
              </a:rPr>
              <a:t>In the aviation industry for instance, there is a large amount of information and maintenance data that could be used to obtain meaningful results in forecasting future actions. This study aims to introduce machine learning to predict failures of aircraft systems. </a:t>
            </a:r>
            <a:endParaRPr/>
          </a:p>
          <a:p>
            <a:pPr indent="-182880" lvl="0" marL="182880" rtl="0" algn="l">
              <a:lnSpc>
                <a:spcPct val="110000"/>
              </a:lnSpc>
              <a:spcBef>
                <a:spcPts val="900"/>
              </a:spcBef>
              <a:spcAft>
                <a:spcPts val="0"/>
              </a:spcAft>
              <a:buSzPts val="2000"/>
              <a:buChar char="◦"/>
            </a:pPr>
            <a:r>
              <a:rPr lang="en-US" sz="2000">
                <a:solidFill>
                  <a:srgbClr val="000000"/>
                </a:solidFill>
              </a:rPr>
              <a:t>Accurate prediction of possible failures will increase the reliability of aircraft components and systems. The scheduling of maintenance operations help determine the overall maintenance and overhaul costs of aircraft components. Maintenance costs constitute a significant portion of the total operating expenditure of aircraft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1" type="body"/>
          </p:nvPr>
        </p:nvSpPr>
        <p:spPr>
          <a:xfrm>
            <a:off x="1066800" y="1008993"/>
            <a:ext cx="10058400" cy="4943751"/>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400"/>
              <a:buChar char="◦"/>
            </a:pPr>
            <a:r>
              <a:rPr b="0" i="0" lang="en-US" sz="2400">
                <a:solidFill>
                  <a:srgbClr val="000000"/>
                </a:solidFill>
              </a:rPr>
              <a:t>Predictive maintenance, as the name suggests, uses some parameters which are measured while the equipment is in operation to guess when failures might happen. It intends to interfere with the system before faults occur and help reduce the number of unexpected failures by providing the maintenance personnel with more reliable scheduling options for preventive maintenance. </a:t>
            </a:r>
            <a:r>
              <a:rPr lang="en-US" sz="2400">
                <a:solidFill>
                  <a:srgbClr val="000000"/>
                </a:solidFill>
              </a:rPr>
              <a:t>It focuses on the organization of maintenance actions according to the actual health state of the system, giving a precise indication of when a maintenance intervention will be necessary. </a:t>
            </a:r>
            <a:r>
              <a:rPr b="0" i="0" lang="en-US" sz="2400"/>
              <a:t>The project aims to predict the failure of an engine by using Machine Learning to help improving productivity.</a:t>
            </a:r>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72e8a1c6e_0_0"/>
          <p:cNvSpPr txBox="1"/>
          <p:nvPr>
            <p:ph type="title"/>
          </p:nvPr>
        </p:nvSpPr>
        <p:spPr>
          <a:xfrm>
            <a:off x="1066800" y="642594"/>
            <a:ext cx="10058400" cy="92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 </a:t>
            </a:r>
            <a:endParaRPr/>
          </a:p>
        </p:txBody>
      </p:sp>
      <p:sp>
        <p:nvSpPr>
          <p:cNvPr id="138" name="Google Shape;138;ge72e8a1c6e_0_0"/>
          <p:cNvSpPr txBox="1"/>
          <p:nvPr>
            <p:ph idx="1" type="body"/>
          </p:nvPr>
        </p:nvSpPr>
        <p:spPr>
          <a:xfrm>
            <a:off x="431075" y="411475"/>
            <a:ext cx="10694100" cy="54921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a:p>
            <a:pPr indent="0" lvl="0" marL="0" rtl="0" algn="l">
              <a:lnSpc>
                <a:spcPct val="90000"/>
              </a:lnSpc>
              <a:spcBef>
                <a:spcPts val="0"/>
              </a:spcBef>
              <a:spcAft>
                <a:spcPts val="0"/>
              </a:spcAft>
              <a:buNone/>
            </a:pPr>
            <a:r>
              <a:t/>
            </a:r>
            <a:endParaRPr sz="4000">
              <a:solidFill>
                <a:srgbClr val="262626"/>
              </a:solidFill>
            </a:endParaRPr>
          </a:p>
          <a:p>
            <a:pPr indent="0" lvl="0" marL="0" rtl="0" algn="l">
              <a:lnSpc>
                <a:spcPct val="90000"/>
              </a:lnSpc>
              <a:spcBef>
                <a:spcPts val="0"/>
              </a:spcBef>
              <a:spcAft>
                <a:spcPts val="0"/>
              </a:spcAft>
              <a:buNone/>
            </a:pPr>
            <a:r>
              <a:rPr lang="en-US" sz="4000">
                <a:solidFill>
                  <a:srgbClr val="262626"/>
                </a:solidFill>
              </a:rPr>
              <a:t>Problem Statement :</a:t>
            </a:r>
            <a:endParaRPr sz="4000">
              <a:solidFill>
                <a:srgbClr val="262626"/>
              </a:solidFill>
            </a:endParaRPr>
          </a:p>
          <a:p>
            <a:pPr indent="0" lvl="0" marL="0" rtl="0" algn="l">
              <a:lnSpc>
                <a:spcPct val="90000"/>
              </a:lnSpc>
              <a:spcBef>
                <a:spcPts val="0"/>
              </a:spcBef>
              <a:spcAft>
                <a:spcPts val="0"/>
              </a:spcAft>
              <a:buNone/>
            </a:pPr>
            <a:r>
              <a:t/>
            </a:r>
            <a:endParaRPr sz="4000">
              <a:solidFill>
                <a:srgbClr val="262626"/>
              </a:solidFill>
            </a:endParaRPr>
          </a:p>
          <a:p>
            <a:pPr indent="0" lvl="0" marL="0" rtl="0" algn="l">
              <a:lnSpc>
                <a:spcPct val="90000"/>
              </a:lnSpc>
              <a:spcBef>
                <a:spcPts val="0"/>
              </a:spcBef>
              <a:spcAft>
                <a:spcPts val="0"/>
              </a:spcAft>
              <a:buNone/>
            </a:pPr>
            <a:r>
              <a:rPr lang="en-US" sz="2100">
                <a:solidFill>
                  <a:srgbClr val="262626"/>
                </a:solidFill>
              </a:rPr>
              <a:t>Predictive Maintenance of engines : </a:t>
            </a:r>
            <a:endParaRPr sz="2100">
              <a:solidFill>
                <a:srgbClr val="262626"/>
              </a:solidFill>
            </a:endParaRPr>
          </a:p>
          <a:p>
            <a:pPr indent="0" lvl="0" marL="0" rtl="0" algn="l">
              <a:lnSpc>
                <a:spcPct val="90000"/>
              </a:lnSpc>
              <a:spcBef>
                <a:spcPts val="0"/>
              </a:spcBef>
              <a:spcAft>
                <a:spcPts val="0"/>
              </a:spcAft>
              <a:buNone/>
            </a:pPr>
            <a:r>
              <a:t/>
            </a:r>
            <a:endParaRPr sz="2100">
              <a:solidFill>
                <a:srgbClr val="262626"/>
              </a:solidFill>
            </a:endParaRPr>
          </a:p>
          <a:p>
            <a:pPr indent="-361950" lvl="0" marL="457200" rtl="0" algn="l">
              <a:lnSpc>
                <a:spcPct val="90000"/>
              </a:lnSpc>
              <a:spcBef>
                <a:spcPts val="0"/>
              </a:spcBef>
              <a:spcAft>
                <a:spcPts val="0"/>
              </a:spcAft>
              <a:buClr>
                <a:srgbClr val="262626"/>
              </a:buClr>
              <a:buSzPts val="2100"/>
              <a:buChar char="◦"/>
            </a:pPr>
            <a:r>
              <a:rPr lang="en-US" sz="2100">
                <a:solidFill>
                  <a:srgbClr val="262626"/>
                </a:solidFill>
              </a:rPr>
              <a:t>To build an ML model that should predict the failure of an </a:t>
            </a:r>
            <a:r>
              <a:rPr lang="en-US" sz="2100">
                <a:solidFill>
                  <a:srgbClr val="262626"/>
                </a:solidFill>
              </a:rPr>
              <a:t>engine</a:t>
            </a:r>
            <a:r>
              <a:rPr lang="en-US" sz="2100">
                <a:solidFill>
                  <a:srgbClr val="262626"/>
                </a:solidFill>
              </a:rPr>
              <a:t> beforehand itself.</a:t>
            </a:r>
            <a:endParaRPr sz="2100">
              <a:solidFill>
                <a:srgbClr val="262626"/>
              </a:solidFill>
            </a:endParaRPr>
          </a:p>
          <a:p>
            <a:pPr indent="0" lvl="0" marL="457200" rtl="0" algn="l">
              <a:lnSpc>
                <a:spcPct val="90000"/>
              </a:lnSpc>
              <a:spcBef>
                <a:spcPts val="0"/>
              </a:spcBef>
              <a:spcAft>
                <a:spcPts val="0"/>
              </a:spcAft>
              <a:buNone/>
            </a:pPr>
            <a:r>
              <a:t/>
            </a:r>
            <a:endParaRPr sz="2100">
              <a:solidFill>
                <a:srgbClr val="262626"/>
              </a:solidFill>
            </a:endParaRPr>
          </a:p>
          <a:p>
            <a:pPr indent="-361950" lvl="0" marL="457200" rtl="0" algn="l">
              <a:lnSpc>
                <a:spcPct val="90000"/>
              </a:lnSpc>
              <a:spcBef>
                <a:spcPts val="0"/>
              </a:spcBef>
              <a:spcAft>
                <a:spcPts val="0"/>
              </a:spcAft>
              <a:buClr>
                <a:srgbClr val="262626"/>
              </a:buClr>
              <a:buSzPts val="2100"/>
              <a:buChar char="◦"/>
            </a:pPr>
            <a:r>
              <a:rPr lang="en-US" sz="2100">
                <a:solidFill>
                  <a:srgbClr val="262626"/>
                </a:solidFill>
              </a:rPr>
              <a:t>In our statement it is mentioned that the model should predict the failure that is going to happen within the next 30 days.</a:t>
            </a:r>
            <a:endParaRPr sz="2100">
              <a:solidFill>
                <a:srgbClr val="262626"/>
              </a:solidFill>
            </a:endParaRPr>
          </a:p>
          <a:p>
            <a:pPr indent="0" lvl="0" marL="457200" rtl="0" algn="l">
              <a:lnSpc>
                <a:spcPct val="90000"/>
              </a:lnSpc>
              <a:spcBef>
                <a:spcPts val="0"/>
              </a:spcBef>
              <a:spcAft>
                <a:spcPts val="0"/>
              </a:spcAft>
              <a:buNone/>
            </a:pPr>
            <a:r>
              <a:t/>
            </a:r>
            <a:endParaRPr sz="2100">
              <a:solidFill>
                <a:srgbClr val="262626"/>
              </a:solidFill>
            </a:endParaRPr>
          </a:p>
          <a:p>
            <a:pPr indent="-361950" lvl="0" marL="457200" rtl="0" algn="l">
              <a:lnSpc>
                <a:spcPct val="90000"/>
              </a:lnSpc>
              <a:spcBef>
                <a:spcPts val="0"/>
              </a:spcBef>
              <a:spcAft>
                <a:spcPts val="0"/>
              </a:spcAft>
              <a:buClr>
                <a:srgbClr val="262626"/>
              </a:buClr>
              <a:buSzPts val="2100"/>
              <a:buChar char="◦"/>
            </a:pPr>
            <a:r>
              <a:rPr lang="en-US" sz="2100">
                <a:solidFill>
                  <a:srgbClr val="262626"/>
                </a:solidFill>
              </a:rPr>
              <a:t>Using this model build a webpage which allows users to enter the inputs manually or randomly assign its input values and predict the failure.</a:t>
            </a:r>
            <a:endParaRPr sz="2100">
              <a:solidFill>
                <a:srgbClr val="262626"/>
              </a:solidFill>
            </a:endParaRPr>
          </a:p>
          <a:p>
            <a:pPr indent="0" lvl="0" marL="0" rtl="0" algn="l">
              <a:spcBef>
                <a:spcPts val="900"/>
              </a:spcBef>
              <a:spcAft>
                <a:spcPts val="0"/>
              </a:spcAft>
              <a:buNone/>
            </a:pPr>
            <a:r>
              <a:rPr lang="en-US"/>
              <a:t>   </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72e8a1c6e_0_5"/>
          <p:cNvSpPr txBox="1"/>
          <p:nvPr>
            <p:ph type="title"/>
          </p:nvPr>
        </p:nvSpPr>
        <p:spPr>
          <a:xfrm>
            <a:off x="1066800" y="642594"/>
            <a:ext cx="10058400" cy="6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 </a:t>
            </a:r>
            <a:endParaRPr/>
          </a:p>
        </p:txBody>
      </p:sp>
      <p:sp>
        <p:nvSpPr>
          <p:cNvPr id="144" name="Google Shape;144;ge72e8a1c6e_0_5"/>
          <p:cNvSpPr txBox="1"/>
          <p:nvPr>
            <p:ph idx="1" type="body"/>
          </p:nvPr>
        </p:nvSpPr>
        <p:spPr>
          <a:xfrm>
            <a:off x="480050" y="705300"/>
            <a:ext cx="10645200" cy="5247300"/>
          </a:xfrm>
          <a:prstGeom prst="rect">
            <a:avLst/>
          </a:prstGeom>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4000">
                <a:solidFill>
                  <a:srgbClr val="262626"/>
                </a:solidFill>
              </a:rPr>
              <a:t>Solution approach</a:t>
            </a:r>
            <a:r>
              <a:rPr lang="en-US" sz="4000">
                <a:solidFill>
                  <a:srgbClr val="262626"/>
                </a:solidFill>
              </a:rPr>
              <a:t>:</a:t>
            </a:r>
            <a:endParaRPr sz="40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4000">
              <a:solidFill>
                <a:srgbClr val="262626"/>
              </a:solidFill>
            </a:endParaRPr>
          </a:p>
        </p:txBody>
      </p:sp>
      <p:pic>
        <p:nvPicPr>
          <p:cNvPr id="145" name="Google Shape;145;ge72e8a1c6e_0_5"/>
          <p:cNvPicPr preferRelativeResize="0"/>
          <p:nvPr/>
        </p:nvPicPr>
        <p:blipFill>
          <a:blip r:embed="rId3">
            <a:alphaModFix/>
          </a:blip>
          <a:stretch>
            <a:fillRect/>
          </a:stretch>
        </p:blipFill>
        <p:spPr>
          <a:xfrm>
            <a:off x="1165850" y="1332400"/>
            <a:ext cx="9562025" cy="484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e72e8a1c6e_0_12"/>
          <p:cNvSpPr txBox="1"/>
          <p:nvPr>
            <p:ph idx="1" type="body"/>
          </p:nvPr>
        </p:nvSpPr>
        <p:spPr>
          <a:xfrm>
            <a:off x="764175" y="627025"/>
            <a:ext cx="10894500" cy="5555100"/>
          </a:xfrm>
          <a:prstGeom prst="rect">
            <a:avLst/>
          </a:prstGeom>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4000">
                <a:solidFill>
                  <a:srgbClr val="262626"/>
                </a:solidFill>
              </a:rPr>
              <a:t>Flowchart of the project </a:t>
            </a:r>
            <a:r>
              <a:rPr lang="en-US" sz="4000">
                <a:solidFill>
                  <a:srgbClr val="262626"/>
                </a:solidFill>
              </a:rPr>
              <a:t>:</a:t>
            </a:r>
            <a:endParaRPr sz="40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4000">
              <a:solidFill>
                <a:srgbClr val="262626"/>
              </a:solidFill>
            </a:endParaRPr>
          </a:p>
        </p:txBody>
      </p:sp>
      <p:pic>
        <p:nvPicPr>
          <p:cNvPr id="151" name="Google Shape;151;ge72e8a1c6e_0_12"/>
          <p:cNvPicPr preferRelativeResize="0"/>
          <p:nvPr/>
        </p:nvPicPr>
        <p:blipFill>
          <a:blip r:embed="rId3">
            <a:alphaModFix/>
          </a:blip>
          <a:stretch>
            <a:fillRect/>
          </a:stretch>
        </p:blipFill>
        <p:spPr>
          <a:xfrm>
            <a:off x="764175" y="1293225"/>
            <a:ext cx="10678900" cy="499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56ac0e68b_1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57" name="Google Shape;157;ge56ac0e68b_1_0"/>
          <p:cNvSpPr txBox="1"/>
          <p:nvPr>
            <p:ph idx="1" type="body"/>
          </p:nvPr>
        </p:nvSpPr>
        <p:spPr>
          <a:xfrm>
            <a:off x="1066800" y="548652"/>
            <a:ext cx="10058400" cy="5404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t/>
            </a:r>
            <a:endParaRPr/>
          </a:p>
        </p:txBody>
      </p:sp>
      <p:pic>
        <p:nvPicPr>
          <p:cNvPr descr="abstract image" id="158" name="Google Shape;158;ge56ac0e68b_1_0"/>
          <p:cNvPicPr preferRelativeResize="0"/>
          <p:nvPr/>
        </p:nvPicPr>
        <p:blipFill rotWithShape="1">
          <a:blip r:embed="rId3">
            <a:alphaModFix/>
          </a:blip>
          <a:srcRect b="0" l="0" r="0" t="0"/>
          <a:stretch/>
        </p:blipFill>
        <p:spPr>
          <a:xfrm>
            <a:off x="20" y="10"/>
            <a:ext cx="12191982" cy="6857991"/>
          </a:xfrm>
          <a:prstGeom prst="rect">
            <a:avLst/>
          </a:prstGeom>
          <a:noFill/>
          <a:ln>
            <a:noFill/>
          </a:ln>
        </p:spPr>
      </p:pic>
      <p:sp>
        <p:nvSpPr>
          <p:cNvPr id="159" name="Google Shape;159;ge56ac0e68b_1_0"/>
          <p:cNvSpPr/>
          <p:nvPr/>
        </p:nvSpPr>
        <p:spPr>
          <a:xfrm>
            <a:off x="5724442" y="1906507"/>
            <a:ext cx="5452500" cy="32409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e56ac0e68b_1_0"/>
          <p:cNvSpPr/>
          <p:nvPr/>
        </p:nvSpPr>
        <p:spPr>
          <a:xfrm>
            <a:off x="5890360" y="2073004"/>
            <a:ext cx="5120700" cy="2907900"/>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ctr">
              <a:lnSpc>
                <a:spcPct val="83000"/>
              </a:lnSpc>
              <a:spcBef>
                <a:spcPts val="0"/>
              </a:spcBef>
              <a:spcAft>
                <a:spcPts val="0"/>
              </a:spcAft>
              <a:buClr>
                <a:schemeClr val="lt1"/>
              </a:buClr>
              <a:buSzPts val="3200"/>
              <a:buFont typeface="Arial"/>
              <a:buNone/>
            </a:pPr>
            <a:r>
              <a:rPr lang="en-US" sz="3200">
                <a:solidFill>
                  <a:schemeClr val="lt1"/>
                </a:solidFil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2021-07-30T07:53:36Z</dcterms:created>
  <dc:creator>Shivani Manimaran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