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1" r:id="rId7"/>
    <p:sldId id="262" r:id="rId8"/>
    <p:sldId id="263" r:id="rId9"/>
    <p:sldId id="267"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888"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106B4A3-4212-4E39-93DE-E053E8F69C28}" type="datetimeFigureOut">
              <a:rPr lang="en-US" smtClean="0"/>
              <a:pPr/>
              <a:t>7/28/2021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3DCDF73-85D2-4237-9B32-053DBDB0C312}"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106B4A3-4212-4E39-93DE-E053E8F69C28}" type="datetimeFigureOut">
              <a:rPr lang="en-US" smtClean="0"/>
              <a:pPr/>
              <a:t>7/28/2021</a:t>
            </a:fld>
            <a:endParaRPr lang="en-US"/>
          </a:p>
        </p:txBody>
      </p:sp>
      <p:sp>
        <p:nvSpPr>
          <p:cNvPr id="9" name="Slide Number Placeholder 8"/>
          <p:cNvSpPr>
            <a:spLocks noGrp="1"/>
          </p:cNvSpPr>
          <p:nvPr>
            <p:ph type="sldNum" sz="quarter" idx="15"/>
          </p:nvPr>
        </p:nvSpPr>
        <p:spPr/>
        <p:txBody>
          <a:bodyPr rtlCol="0"/>
          <a:lstStyle/>
          <a:p>
            <a:fld id="{A3DCDF73-85D2-4237-9B32-053DBDB0C312}"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106B4A3-4212-4E39-93DE-E053E8F69C28}" type="datetimeFigureOut">
              <a:rPr lang="en-US" smtClean="0"/>
              <a:pPr/>
              <a:t>7/28/2021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06B4A3-4212-4E39-93DE-E053E8F69C28}"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3DCDF73-85D2-4237-9B32-053DBDB0C312}"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106B4A3-4212-4E39-93DE-E053E8F69C28}" type="datetimeFigureOut">
              <a:rPr lang="en-US" smtClean="0"/>
              <a:pPr/>
              <a:t>7/28/2021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A3DCDF73-85D2-4237-9B32-053DBDB0C312}"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106B4A3-4212-4E39-93DE-E053E8F69C28}" type="datetimeFigureOut">
              <a:rPr lang="en-US" smtClean="0"/>
              <a:pPr/>
              <a:t>7/28/2021</a:t>
            </a:fld>
            <a:endParaRPr lang="en-US"/>
          </a:p>
        </p:txBody>
      </p:sp>
      <p:sp>
        <p:nvSpPr>
          <p:cNvPr id="7" name="Slide Number Placeholder 6"/>
          <p:cNvSpPr>
            <a:spLocks noGrp="1"/>
          </p:cNvSpPr>
          <p:nvPr>
            <p:ph type="sldNum" sz="quarter" idx="11"/>
          </p:nvPr>
        </p:nvSpPr>
        <p:spPr/>
        <p:txBody>
          <a:bodyPr rtlCol="0"/>
          <a:lstStyle/>
          <a:p>
            <a:fld id="{A3DCDF73-85D2-4237-9B32-053DBDB0C312}" type="slidenum">
              <a:rPr kumimoji="0" lang="en-US" smtClean="0"/>
              <a:pPr/>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6B4A3-4212-4E39-93DE-E053E8F69C28}" type="datetimeFigureOut">
              <a:rPr lang="en-US" smtClean="0"/>
              <a:pPr/>
              <a:t>7/28/2021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106B4A3-4212-4E39-93DE-E053E8F69C28}" type="datetimeFigureOut">
              <a:rPr lang="en-US" smtClean="0"/>
              <a:pPr/>
              <a:t>7/28/2021</a:t>
            </a:fld>
            <a:endParaRPr lang="en-US"/>
          </a:p>
        </p:txBody>
      </p:sp>
      <p:sp>
        <p:nvSpPr>
          <p:cNvPr id="22" name="Slide Number Placeholder 21"/>
          <p:cNvSpPr>
            <a:spLocks noGrp="1"/>
          </p:cNvSpPr>
          <p:nvPr>
            <p:ph type="sldNum" sz="quarter" idx="15"/>
          </p:nvPr>
        </p:nvSpPr>
        <p:spPr/>
        <p:txBody>
          <a:bodyPr rtlCol="0"/>
          <a:lstStyle/>
          <a:p>
            <a:fld id="{A3DCDF73-85D2-4237-9B32-053DBDB0C312}" type="slidenum">
              <a:rPr kumimoji="0" lang="en-US" smtClean="0"/>
              <a:pPr/>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106B4A3-4212-4E39-93DE-E053E8F69C28}" type="datetimeFigureOut">
              <a:rPr lang="en-US" smtClean="0"/>
              <a:pPr/>
              <a:t>7/28/2021</a:t>
            </a:fld>
            <a:endParaRPr lang="en-US"/>
          </a:p>
        </p:txBody>
      </p:sp>
      <p:sp>
        <p:nvSpPr>
          <p:cNvPr id="18" name="Slide Number Placeholder 17"/>
          <p:cNvSpPr>
            <a:spLocks noGrp="1"/>
          </p:cNvSpPr>
          <p:nvPr>
            <p:ph type="sldNum" sz="quarter" idx="11"/>
          </p:nvPr>
        </p:nvSpPr>
        <p:spPr/>
        <p:txBody>
          <a:bodyPr rtlCol="0"/>
          <a:lstStyle/>
          <a:p>
            <a:fld id="{A3DCDF73-85D2-4237-9B32-053DBDB0C312}" type="slidenum">
              <a:rPr kumimoji="0" lang="en-US" smtClean="0"/>
              <a:pPr/>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106B4A3-4212-4E39-93DE-E053E8F69C28}" type="datetimeFigureOut">
              <a:rPr lang="en-US" smtClean="0"/>
              <a:pPr/>
              <a:t>7/28/2021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0"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3DCDF73-85D2-4237-9B32-053DBDB0C312}" type="slidenum">
              <a:rPr kumimoji="0" lang="en-US" smtClean="0"/>
              <a:pPr/>
              <a:t>‹#›</a:t>
            </a:fld>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400" dirty="0" smtClean="0"/>
              <a:t>TEXT GENERATION USING LSTM AND IBM WATSON STUDIO</a:t>
            </a: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pPr algn="r"/>
            <a:r>
              <a:rPr lang="en-IN" dirty="0" smtClean="0"/>
              <a:t>TEAM MEMBERS:</a:t>
            </a:r>
            <a:endParaRPr lang="en-US" dirty="0" smtClean="0"/>
          </a:p>
          <a:p>
            <a:pPr algn="r"/>
            <a:r>
              <a:rPr lang="en-US" sz="1400" b="0" dirty="0" smtClean="0"/>
              <a:t>NAVANEETHAN P </a:t>
            </a:r>
          </a:p>
          <a:p>
            <a:pPr algn="r"/>
            <a:r>
              <a:rPr lang="en-US" sz="1400" b="0" dirty="0" smtClean="0"/>
              <a:t>PRAVEEN KUMAR NK </a:t>
            </a:r>
          </a:p>
          <a:p>
            <a:pPr algn="r"/>
            <a:r>
              <a:rPr lang="en-US" sz="1400" b="0" dirty="0" smtClean="0"/>
              <a:t>VISHAL PMB </a:t>
            </a:r>
            <a:endParaRPr lang="en-US" sz="1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r>
              <a:rPr lang="en-IN" dirty="0" smtClean="0"/>
              <a: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Text Generation is a type of Language Modeling problem. Language Modeling is the core problem for a number of natural language processing tasks such as speech to text, conversational system, and text summarization. A trained language model learns the likelihood of occurrence of a word based on the previous sequence of words used in the text. Language models can be operated at character level, n-gram level, sentence level or even paragraph level. In this project, we are creating a language model for generating natural language text by implementing and training state-of-the-art Recurrent Neural Network.</a:t>
            </a:r>
          </a:p>
          <a:p>
            <a:r>
              <a:rPr lang="en-US" dirty="0" smtClean="0"/>
              <a:t>The fact that this character based model of the book produces output like this is very impressive. It gives you a sense of the learning capabilities of LSTM networks. </a:t>
            </a:r>
            <a:r>
              <a:rPr lang="en-US" dirty="0" smtClean="0"/>
              <a:t>Your results may </a:t>
            </a:r>
            <a:r>
              <a:rPr lang="en-US" dirty="0" smtClean="0"/>
              <a:t>vary given </a:t>
            </a:r>
            <a:r>
              <a:rPr lang="en-US" dirty="0" smtClean="0"/>
              <a:t>the stochastic nature of the algorithm or evaluation procedure, or differences in numerical precision. </a:t>
            </a:r>
            <a:r>
              <a:rPr lang="en-US" dirty="0" smtClean="0"/>
              <a:t>Consider running the example a few times and compare the average outcome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FUTURE SCOPE: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Predict fewer than 1,000 characters as output for a given seed.</a:t>
            </a:r>
          </a:p>
          <a:p>
            <a:pPr lvl="0"/>
            <a:r>
              <a:rPr lang="en-US" dirty="0" smtClean="0"/>
              <a:t>Remove all punctuation from the source text, and therefore from the models’ vocabulary.</a:t>
            </a:r>
          </a:p>
          <a:p>
            <a:pPr lvl="0"/>
            <a:r>
              <a:rPr lang="en-US" dirty="0" smtClean="0"/>
              <a:t>Try a one hot encoded for the input sequences.</a:t>
            </a:r>
          </a:p>
          <a:p>
            <a:pPr lvl="0"/>
            <a:r>
              <a:rPr lang="en-US" dirty="0" smtClean="0"/>
              <a:t>Train the model on padded sentences rather than random sequences of characters.</a:t>
            </a:r>
          </a:p>
          <a:p>
            <a:r>
              <a:rPr lang="en-US" dirty="0" smtClean="0"/>
              <a:t>Increase the number of training epochs to 100 or many hundreds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In </a:t>
            </a:r>
            <a:r>
              <a:rPr lang="en-US" dirty="0" smtClean="0"/>
              <a:t>text generation, we try to predict the next character or word of the sequence. The text data generally considered as sequence of data. For predicting data in sequence we used deep learning models like RNN or LSTM. LSTM are preferred over RNN in this because of RNN vanishing and exploding gradients problem. In text generation we have to memorize large amount of previous data. So for this purpose LSTM are preferred.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PROBLEM </a:t>
            </a:r>
            <a:r>
              <a:rPr lang="en-IN" b="1" dirty="0" smtClean="0"/>
              <a:t>STATEMENT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One way of looking at this vanishing gradient problem is that the network is trying to propagate all the information through longer sequences. And with longer sequences, the gradients are getting diminished during BPTT. To remedy this issue, Long short term memory network (LSTM) [is introduced.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SOLUTION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phrases in text are nothing but sequence of words. So, LSTM can be used to predict the next word. The neural network take sequence of words as input and output will be a matrix of probability for each word from dictionary to be next of given sequence. The model will also learn how much similarity is between each words or characters and will calculate the probability of each,  Using that we will predict or generate next word or character of sequence.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JPG"/>
          <p:cNvPicPr>
            <a:picLocks noGrp="1" noChangeAspect="1"/>
          </p:cNvPicPr>
          <p:nvPr>
            <p:ph sz="quarter" idx="1"/>
          </p:nvPr>
        </p:nvPicPr>
        <p:blipFill>
          <a:blip r:embed="rId2"/>
          <a:stretch>
            <a:fillRect/>
          </a:stretch>
        </p:blipFill>
        <p:spPr>
          <a:xfrm>
            <a:off x="571472" y="428604"/>
            <a:ext cx="8128522" cy="600076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EXPERIMENTAL INVESTIGATIONS: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US" dirty="0" smtClean="0"/>
              <a:t>At the beginning of the project we took nearly 60+ </a:t>
            </a:r>
            <a:r>
              <a:rPr lang="en-US" dirty="0" err="1" smtClean="0"/>
              <a:t>lakh</a:t>
            </a:r>
            <a:r>
              <a:rPr lang="en-US" dirty="0" smtClean="0"/>
              <a:t> characters as dataset which nearly estimated 160 hrs of training the dataset</a:t>
            </a:r>
          </a:p>
          <a:p>
            <a:pPr lvl="0"/>
            <a:r>
              <a:rPr lang="en-US" dirty="0" smtClean="0"/>
              <a:t>Later due to long period we changed our dataset which had 2+ </a:t>
            </a:r>
            <a:r>
              <a:rPr lang="en-US" dirty="0" err="1" smtClean="0"/>
              <a:t>lakh</a:t>
            </a:r>
            <a:r>
              <a:rPr lang="en-US" dirty="0" smtClean="0"/>
              <a:t> character only took 150 min to train.</a:t>
            </a:r>
          </a:p>
          <a:p>
            <a:pPr lvl="0"/>
            <a:r>
              <a:rPr lang="en-US" dirty="0" smtClean="0"/>
              <a:t>We did not have better graphics card to handle to use the other dataset</a:t>
            </a:r>
          </a:p>
          <a:p>
            <a:pPr lvl="0"/>
            <a:r>
              <a:rPr lang="en-US" dirty="0" smtClean="0"/>
              <a:t>It generally conforms to the line format observed in the original text of less than 80 characters before a new line.</a:t>
            </a:r>
          </a:p>
          <a:p>
            <a:pPr lvl="0"/>
            <a:r>
              <a:rPr lang="en-US" dirty="0" smtClean="0"/>
              <a:t>The characters are separated into word-like groups and most groups are actual English words (e.g. “the”, “little” and “was”), but many do not (e.g. “</a:t>
            </a:r>
            <a:r>
              <a:rPr lang="en-US" dirty="0" err="1" smtClean="0"/>
              <a:t>lott</a:t>
            </a:r>
            <a:r>
              <a:rPr lang="en-US" dirty="0" smtClean="0"/>
              <a:t>”, “</a:t>
            </a:r>
            <a:r>
              <a:rPr lang="en-US" dirty="0" err="1" smtClean="0"/>
              <a:t>tiie</a:t>
            </a:r>
            <a:r>
              <a:rPr lang="en-US" dirty="0" smtClean="0"/>
              <a:t>” and “</a:t>
            </a:r>
            <a:r>
              <a:rPr lang="en-US" dirty="0" err="1" smtClean="0"/>
              <a:t>taede</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HARDWARE, SOFTWARE SPECIFICATION: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b="1" dirty="0" smtClean="0"/>
              <a:t> Minimum supported hardware</a:t>
            </a:r>
            <a:endParaRPr lang="en-US" dirty="0" smtClean="0"/>
          </a:p>
          <a:p>
            <a:pPr lvl="1"/>
            <a:r>
              <a:rPr lang="en-US" sz="1800" b="1" dirty="0" smtClean="0"/>
              <a:t>Processor - </a:t>
            </a:r>
            <a:r>
              <a:rPr lang="en-US" sz="1800" dirty="0" smtClean="0"/>
              <a:t>Intel® x86 1 GHz or equivalent processor	</a:t>
            </a:r>
          </a:p>
          <a:p>
            <a:pPr lvl="1"/>
            <a:r>
              <a:rPr lang="en-US" sz="1800" b="1" dirty="0" smtClean="0"/>
              <a:t>Memory (RAM) - </a:t>
            </a:r>
            <a:r>
              <a:rPr lang="en-US" sz="1800" dirty="0" smtClean="0"/>
              <a:t>3 GB (default install)</a:t>
            </a:r>
          </a:p>
          <a:p>
            <a:pPr lvl="1"/>
            <a:r>
              <a:rPr lang="en-US" sz="1800" b="1" dirty="0" smtClean="0"/>
              <a:t>Network</a:t>
            </a:r>
            <a:r>
              <a:rPr lang="en-US" sz="1800" dirty="0" smtClean="0"/>
              <a:t> - TCP/IP</a:t>
            </a:r>
          </a:p>
          <a:p>
            <a:pPr lvl="1"/>
            <a:r>
              <a:rPr lang="en-US" sz="1800" b="1" dirty="0" smtClean="0"/>
              <a:t>GPU </a:t>
            </a:r>
            <a:r>
              <a:rPr lang="en-US" sz="1800" dirty="0" smtClean="0"/>
              <a:t>- </a:t>
            </a:r>
            <a:r>
              <a:rPr lang="en-US" sz="1800" dirty="0" err="1" smtClean="0"/>
              <a:t>Nvidia</a:t>
            </a:r>
            <a:r>
              <a:rPr lang="en-US" sz="1800" dirty="0" smtClean="0"/>
              <a:t> </a:t>
            </a:r>
            <a:r>
              <a:rPr lang="en-US" sz="1800" dirty="0" err="1" smtClean="0"/>
              <a:t>Geforce</a:t>
            </a:r>
            <a:r>
              <a:rPr lang="en-US" sz="1800" dirty="0" smtClean="0"/>
              <a:t> cards</a:t>
            </a:r>
            <a:r>
              <a:rPr lang="en-US" sz="1500" dirty="0" smtClean="0"/>
              <a:t>	</a:t>
            </a:r>
          </a:p>
          <a:p>
            <a:r>
              <a:rPr lang="en-US" b="1" dirty="0" smtClean="0"/>
              <a:t>Software requirements</a:t>
            </a:r>
            <a:endParaRPr lang="en-US" dirty="0" smtClean="0"/>
          </a:p>
          <a:p>
            <a:pPr lvl="1"/>
            <a:r>
              <a:rPr lang="en-US" sz="2000" dirty="0" smtClean="0"/>
              <a:t>Tensor flow 2.5 version</a:t>
            </a:r>
          </a:p>
          <a:p>
            <a:pPr lvl="1"/>
            <a:r>
              <a:rPr lang="en-US" sz="2000" dirty="0" smtClean="0"/>
              <a:t>Anaconda Navigator </a:t>
            </a:r>
          </a:p>
          <a:p>
            <a:pPr lvl="1"/>
            <a:r>
              <a:rPr lang="en-US" sz="2000" dirty="0" smtClean="0"/>
              <a:t>Spider</a:t>
            </a:r>
          </a:p>
          <a:p>
            <a:pPr lvl="1"/>
            <a:r>
              <a:rPr lang="en-US" sz="2000" dirty="0" smtClean="0"/>
              <a:t>IBM Watson studio</a:t>
            </a:r>
          </a:p>
          <a:p>
            <a:pPr lvl="1"/>
            <a:r>
              <a:rPr lang="en-US" sz="2000" dirty="0" smtClean="0"/>
              <a:t>IBM cloud</a:t>
            </a:r>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FLOWCHART:</a:t>
            </a:r>
            <a:r>
              <a:rPr lang="en-US" dirty="0" smtClean="0"/>
              <a:t/>
            </a:r>
            <a:br>
              <a:rPr lang="en-US" dirty="0" smtClean="0"/>
            </a:br>
            <a:endParaRPr lang="en-US" dirty="0"/>
          </a:p>
        </p:txBody>
      </p:sp>
      <p:pic>
        <p:nvPicPr>
          <p:cNvPr id="4" name="Content Placeholder 3" descr="The-flowchart-of-the-proposed-DEL-LSTM.png"/>
          <p:cNvPicPr>
            <a:picLocks noGrp="1"/>
          </p:cNvPicPr>
          <p:nvPr>
            <p:ph sz="quarter" idx="1"/>
          </p:nvPr>
        </p:nvPicPr>
        <p:blipFill>
          <a:blip r:embed="rId2"/>
          <a:stretch>
            <a:fillRect/>
          </a:stretch>
        </p:blipFill>
        <p:spPr>
          <a:xfrm>
            <a:off x="2134107" y="1600200"/>
            <a:ext cx="4113785" cy="48736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1.JPG"/>
          <p:cNvPicPr>
            <a:picLocks noGrp="1"/>
          </p:cNvPicPr>
          <p:nvPr>
            <p:ph sz="quarter" idx="1"/>
          </p:nvPr>
        </p:nvPicPr>
        <p:blipFill>
          <a:blip r:embed="rId2"/>
          <a:stretch>
            <a:fillRect/>
          </a:stretch>
        </p:blipFill>
        <p:spPr>
          <a:xfrm>
            <a:off x="457200" y="1907303"/>
            <a:ext cx="7467600" cy="4259419"/>
          </a:xfrm>
          <a:prstGeom prst="rect">
            <a:avLst/>
          </a:prstGeom>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TotalTime>
  <Words>553</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TEXT GENERATION USING LSTM AND IBM WATSON STUDIO </vt:lpstr>
      <vt:lpstr>INTRODUCTION </vt:lpstr>
      <vt:lpstr>PROBLEM STATEMENT </vt:lpstr>
      <vt:lpstr>SOLUTION </vt:lpstr>
      <vt:lpstr>Slide 5</vt:lpstr>
      <vt:lpstr>EXPERIMENTAL INVESTIGATIONS: </vt:lpstr>
      <vt:lpstr>HARDWARE, SOFTWARE SPECIFICATION: </vt:lpstr>
      <vt:lpstr>FLOWCHART: </vt:lpstr>
      <vt:lpstr>Slide 9</vt:lpstr>
      <vt:lpstr>CONCLUSION: </vt:lpstr>
      <vt:lpstr>FUTURE SCOPE: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GENERATION USING LSTM AND IBM WATSON STUDIO </dc:title>
  <dc:creator>Windows User</dc:creator>
  <cp:lastModifiedBy>Windows User</cp:lastModifiedBy>
  <cp:revision>1</cp:revision>
  <dcterms:created xsi:type="dcterms:W3CDTF">2021-07-28T16:46:44Z</dcterms:created>
  <dcterms:modified xsi:type="dcterms:W3CDTF">2021-07-28T17:10:12Z</dcterms:modified>
</cp:coreProperties>
</file>