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969" autoAdjust="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3C851-1A38-4571-B95C-371C15081E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9BF914-EF73-43E4-B47A-86BAA279C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82CC4EA-D703-4C82-945D-3958EF028330}"/>
              </a:ext>
            </a:extLst>
          </p:cNvPr>
          <p:cNvSpPr>
            <a:spLocks noGrp="1"/>
          </p:cNvSpPr>
          <p:nvPr>
            <p:ph type="dt" sz="half" idx="10"/>
          </p:nvPr>
        </p:nvSpPr>
        <p:spPr/>
        <p:txBody>
          <a:bodyPr/>
          <a:lstStyle/>
          <a:p>
            <a:fld id="{F4FB7F1B-FF1E-4E69-AE0F-77B5BA79E47A}" type="datetimeFigureOut">
              <a:rPr lang="en-IN" smtClean="0"/>
              <a:t>10-08-2021</a:t>
            </a:fld>
            <a:endParaRPr lang="en-IN"/>
          </a:p>
        </p:txBody>
      </p:sp>
      <p:sp>
        <p:nvSpPr>
          <p:cNvPr id="5" name="Footer Placeholder 4">
            <a:extLst>
              <a:ext uri="{FF2B5EF4-FFF2-40B4-BE49-F238E27FC236}">
                <a16:creationId xmlns:a16="http://schemas.microsoft.com/office/drawing/2014/main" id="{F57F6348-99D3-47FD-BB9F-02B6E12E8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4FF002-8972-4660-B913-4D244B3397C7}"/>
              </a:ext>
            </a:extLst>
          </p:cNvPr>
          <p:cNvSpPr>
            <a:spLocks noGrp="1"/>
          </p:cNvSpPr>
          <p:nvPr>
            <p:ph type="sldNum" sz="quarter" idx="12"/>
          </p:nvPr>
        </p:nvSpPr>
        <p:spPr/>
        <p:txBody>
          <a:bodyPr/>
          <a:lstStyle/>
          <a:p>
            <a:fld id="{49FF8C3C-D790-44F7-A16E-3D3170B9F170}" type="slidenum">
              <a:rPr lang="en-IN" smtClean="0"/>
              <a:t>‹#›</a:t>
            </a:fld>
            <a:endParaRPr lang="en-IN"/>
          </a:p>
        </p:txBody>
      </p:sp>
    </p:spTree>
    <p:extLst>
      <p:ext uri="{BB962C8B-B14F-4D97-AF65-F5344CB8AC3E}">
        <p14:creationId xmlns:p14="http://schemas.microsoft.com/office/powerpoint/2010/main" val="2402526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2A4A6-4FAC-4374-97B5-33585804B5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09656F-0897-4BD3-B79D-BB54662D27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7B7477-1B10-488F-BBC2-0552EC2AB25C}"/>
              </a:ext>
            </a:extLst>
          </p:cNvPr>
          <p:cNvSpPr>
            <a:spLocks noGrp="1"/>
          </p:cNvSpPr>
          <p:nvPr>
            <p:ph type="dt" sz="half" idx="10"/>
          </p:nvPr>
        </p:nvSpPr>
        <p:spPr/>
        <p:txBody>
          <a:bodyPr/>
          <a:lstStyle/>
          <a:p>
            <a:fld id="{F4FB7F1B-FF1E-4E69-AE0F-77B5BA79E47A}" type="datetimeFigureOut">
              <a:rPr lang="en-IN" smtClean="0"/>
              <a:t>10-08-2021</a:t>
            </a:fld>
            <a:endParaRPr lang="en-IN"/>
          </a:p>
        </p:txBody>
      </p:sp>
      <p:sp>
        <p:nvSpPr>
          <p:cNvPr id="5" name="Footer Placeholder 4">
            <a:extLst>
              <a:ext uri="{FF2B5EF4-FFF2-40B4-BE49-F238E27FC236}">
                <a16:creationId xmlns:a16="http://schemas.microsoft.com/office/drawing/2014/main" id="{A1663355-D102-496E-86FD-086675A369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86856C-3FB1-47C0-B3A9-E50E306D1469}"/>
              </a:ext>
            </a:extLst>
          </p:cNvPr>
          <p:cNvSpPr>
            <a:spLocks noGrp="1"/>
          </p:cNvSpPr>
          <p:nvPr>
            <p:ph type="sldNum" sz="quarter" idx="12"/>
          </p:nvPr>
        </p:nvSpPr>
        <p:spPr/>
        <p:txBody>
          <a:bodyPr/>
          <a:lstStyle/>
          <a:p>
            <a:fld id="{49FF8C3C-D790-44F7-A16E-3D3170B9F170}" type="slidenum">
              <a:rPr lang="en-IN" smtClean="0"/>
              <a:t>‹#›</a:t>
            </a:fld>
            <a:endParaRPr lang="en-IN"/>
          </a:p>
        </p:txBody>
      </p:sp>
    </p:spTree>
    <p:extLst>
      <p:ext uri="{BB962C8B-B14F-4D97-AF65-F5344CB8AC3E}">
        <p14:creationId xmlns:p14="http://schemas.microsoft.com/office/powerpoint/2010/main" val="1199651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7750D0-16CA-4B99-AC9B-8400F190D2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B72681-F22A-4912-8B8E-7B6D5915F8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B313D3-496B-4AFD-8FE8-B6CDAA3C598F}"/>
              </a:ext>
            </a:extLst>
          </p:cNvPr>
          <p:cNvSpPr>
            <a:spLocks noGrp="1"/>
          </p:cNvSpPr>
          <p:nvPr>
            <p:ph type="dt" sz="half" idx="10"/>
          </p:nvPr>
        </p:nvSpPr>
        <p:spPr/>
        <p:txBody>
          <a:bodyPr/>
          <a:lstStyle/>
          <a:p>
            <a:fld id="{F4FB7F1B-FF1E-4E69-AE0F-77B5BA79E47A}" type="datetimeFigureOut">
              <a:rPr lang="en-IN" smtClean="0"/>
              <a:t>10-08-2021</a:t>
            </a:fld>
            <a:endParaRPr lang="en-IN"/>
          </a:p>
        </p:txBody>
      </p:sp>
      <p:sp>
        <p:nvSpPr>
          <p:cNvPr id="5" name="Footer Placeholder 4">
            <a:extLst>
              <a:ext uri="{FF2B5EF4-FFF2-40B4-BE49-F238E27FC236}">
                <a16:creationId xmlns:a16="http://schemas.microsoft.com/office/drawing/2014/main" id="{F848CB45-7661-4C88-A7C9-439F830875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AFA500-618C-4120-8FBD-A0615220D288}"/>
              </a:ext>
            </a:extLst>
          </p:cNvPr>
          <p:cNvSpPr>
            <a:spLocks noGrp="1"/>
          </p:cNvSpPr>
          <p:nvPr>
            <p:ph type="sldNum" sz="quarter" idx="12"/>
          </p:nvPr>
        </p:nvSpPr>
        <p:spPr/>
        <p:txBody>
          <a:bodyPr/>
          <a:lstStyle/>
          <a:p>
            <a:fld id="{49FF8C3C-D790-44F7-A16E-3D3170B9F170}" type="slidenum">
              <a:rPr lang="en-IN" smtClean="0"/>
              <a:t>‹#›</a:t>
            </a:fld>
            <a:endParaRPr lang="en-IN"/>
          </a:p>
        </p:txBody>
      </p:sp>
    </p:spTree>
    <p:extLst>
      <p:ext uri="{BB962C8B-B14F-4D97-AF65-F5344CB8AC3E}">
        <p14:creationId xmlns:p14="http://schemas.microsoft.com/office/powerpoint/2010/main" val="2778729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D40C1-9122-4DD3-A4F2-9C76217D9D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685B2E-C1D8-4BFE-8494-A891F6FAB2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0C702A-417D-4D70-8441-F129729B395F}"/>
              </a:ext>
            </a:extLst>
          </p:cNvPr>
          <p:cNvSpPr>
            <a:spLocks noGrp="1"/>
          </p:cNvSpPr>
          <p:nvPr>
            <p:ph type="dt" sz="half" idx="10"/>
          </p:nvPr>
        </p:nvSpPr>
        <p:spPr/>
        <p:txBody>
          <a:bodyPr/>
          <a:lstStyle/>
          <a:p>
            <a:fld id="{F4FB7F1B-FF1E-4E69-AE0F-77B5BA79E47A}" type="datetimeFigureOut">
              <a:rPr lang="en-IN" smtClean="0"/>
              <a:t>10-08-2021</a:t>
            </a:fld>
            <a:endParaRPr lang="en-IN"/>
          </a:p>
        </p:txBody>
      </p:sp>
      <p:sp>
        <p:nvSpPr>
          <p:cNvPr id="5" name="Footer Placeholder 4">
            <a:extLst>
              <a:ext uri="{FF2B5EF4-FFF2-40B4-BE49-F238E27FC236}">
                <a16:creationId xmlns:a16="http://schemas.microsoft.com/office/drawing/2014/main" id="{83293CEC-849B-48B1-BD07-056E7B6015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324230-8FD5-46B4-9E4A-99E7F599E871}"/>
              </a:ext>
            </a:extLst>
          </p:cNvPr>
          <p:cNvSpPr>
            <a:spLocks noGrp="1"/>
          </p:cNvSpPr>
          <p:nvPr>
            <p:ph type="sldNum" sz="quarter" idx="12"/>
          </p:nvPr>
        </p:nvSpPr>
        <p:spPr/>
        <p:txBody>
          <a:bodyPr/>
          <a:lstStyle/>
          <a:p>
            <a:fld id="{49FF8C3C-D790-44F7-A16E-3D3170B9F170}" type="slidenum">
              <a:rPr lang="en-IN" smtClean="0"/>
              <a:t>‹#›</a:t>
            </a:fld>
            <a:endParaRPr lang="en-IN"/>
          </a:p>
        </p:txBody>
      </p:sp>
    </p:spTree>
    <p:extLst>
      <p:ext uri="{BB962C8B-B14F-4D97-AF65-F5344CB8AC3E}">
        <p14:creationId xmlns:p14="http://schemas.microsoft.com/office/powerpoint/2010/main" val="1653977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981D7-9D99-46C6-B903-AE1A231B57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239039-F79C-4429-A143-883A7C3814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C92749-5C12-40AB-A8A0-3DA6251114E8}"/>
              </a:ext>
            </a:extLst>
          </p:cNvPr>
          <p:cNvSpPr>
            <a:spLocks noGrp="1"/>
          </p:cNvSpPr>
          <p:nvPr>
            <p:ph type="dt" sz="half" idx="10"/>
          </p:nvPr>
        </p:nvSpPr>
        <p:spPr/>
        <p:txBody>
          <a:bodyPr/>
          <a:lstStyle/>
          <a:p>
            <a:fld id="{F4FB7F1B-FF1E-4E69-AE0F-77B5BA79E47A}" type="datetimeFigureOut">
              <a:rPr lang="en-IN" smtClean="0"/>
              <a:t>10-08-2021</a:t>
            </a:fld>
            <a:endParaRPr lang="en-IN"/>
          </a:p>
        </p:txBody>
      </p:sp>
      <p:sp>
        <p:nvSpPr>
          <p:cNvPr id="5" name="Footer Placeholder 4">
            <a:extLst>
              <a:ext uri="{FF2B5EF4-FFF2-40B4-BE49-F238E27FC236}">
                <a16:creationId xmlns:a16="http://schemas.microsoft.com/office/drawing/2014/main" id="{2D14E49C-2F5B-4C03-94FC-FC2B51C6AE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D9C23D-BA58-4C54-A158-D6611D35B8FF}"/>
              </a:ext>
            </a:extLst>
          </p:cNvPr>
          <p:cNvSpPr>
            <a:spLocks noGrp="1"/>
          </p:cNvSpPr>
          <p:nvPr>
            <p:ph type="sldNum" sz="quarter" idx="12"/>
          </p:nvPr>
        </p:nvSpPr>
        <p:spPr/>
        <p:txBody>
          <a:bodyPr/>
          <a:lstStyle/>
          <a:p>
            <a:fld id="{49FF8C3C-D790-44F7-A16E-3D3170B9F170}" type="slidenum">
              <a:rPr lang="en-IN" smtClean="0"/>
              <a:t>‹#›</a:t>
            </a:fld>
            <a:endParaRPr lang="en-IN"/>
          </a:p>
        </p:txBody>
      </p:sp>
    </p:spTree>
    <p:extLst>
      <p:ext uri="{BB962C8B-B14F-4D97-AF65-F5344CB8AC3E}">
        <p14:creationId xmlns:p14="http://schemas.microsoft.com/office/powerpoint/2010/main" val="3021900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DAB29-BC12-4E33-9B60-5516090950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7664E2-5645-4CDC-9319-A6B180FA80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339ADB-2EF4-4899-9D16-1F436804C1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201606-8EE6-4470-9DF9-3A0B44D17860}"/>
              </a:ext>
            </a:extLst>
          </p:cNvPr>
          <p:cNvSpPr>
            <a:spLocks noGrp="1"/>
          </p:cNvSpPr>
          <p:nvPr>
            <p:ph type="dt" sz="half" idx="10"/>
          </p:nvPr>
        </p:nvSpPr>
        <p:spPr/>
        <p:txBody>
          <a:bodyPr/>
          <a:lstStyle/>
          <a:p>
            <a:fld id="{F4FB7F1B-FF1E-4E69-AE0F-77B5BA79E47A}" type="datetimeFigureOut">
              <a:rPr lang="en-IN" smtClean="0"/>
              <a:t>10-08-2021</a:t>
            </a:fld>
            <a:endParaRPr lang="en-IN"/>
          </a:p>
        </p:txBody>
      </p:sp>
      <p:sp>
        <p:nvSpPr>
          <p:cNvPr id="6" name="Footer Placeholder 5">
            <a:extLst>
              <a:ext uri="{FF2B5EF4-FFF2-40B4-BE49-F238E27FC236}">
                <a16:creationId xmlns:a16="http://schemas.microsoft.com/office/drawing/2014/main" id="{03F98C5E-AD7B-4D5E-A6CD-7E97F4AB0B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DCE4CB-753F-4DEA-8033-9D79F3AF9C4C}"/>
              </a:ext>
            </a:extLst>
          </p:cNvPr>
          <p:cNvSpPr>
            <a:spLocks noGrp="1"/>
          </p:cNvSpPr>
          <p:nvPr>
            <p:ph type="sldNum" sz="quarter" idx="12"/>
          </p:nvPr>
        </p:nvSpPr>
        <p:spPr/>
        <p:txBody>
          <a:bodyPr/>
          <a:lstStyle/>
          <a:p>
            <a:fld id="{49FF8C3C-D790-44F7-A16E-3D3170B9F170}" type="slidenum">
              <a:rPr lang="en-IN" smtClean="0"/>
              <a:t>‹#›</a:t>
            </a:fld>
            <a:endParaRPr lang="en-IN"/>
          </a:p>
        </p:txBody>
      </p:sp>
    </p:spTree>
    <p:extLst>
      <p:ext uri="{BB962C8B-B14F-4D97-AF65-F5344CB8AC3E}">
        <p14:creationId xmlns:p14="http://schemas.microsoft.com/office/powerpoint/2010/main" val="4114946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FCB8B-4595-45C5-97BB-D13C7BED6E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A38C33-CF47-4A8F-B451-7F3EEAE00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D02C6C-6E78-43FF-B96F-8D79674981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D58B98-A8D2-4EB1-A271-EA72221CE3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70EF71-0239-4092-9F34-4A1FBD21CB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E4C16B-774B-49D9-BFE1-269071ABF080}"/>
              </a:ext>
            </a:extLst>
          </p:cNvPr>
          <p:cNvSpPr>
            <a:spLocks noGrp="1"/>
          </p:cNvSpPr>
          <p:nvPr>
            <p:ph type="dt" sz="half" idx="10"/>
          </p:nvPr>
        </p:nvSpPr>
        <p:spPr/>
        <p:txBody>
          <a:bodyPr/>
          <a:lstStyle/>
          <a:p>
            <a:fld id="{F4FB7F1B-FF1E-4E69-AE0F-77B5BA79E47A}" type="datetimeFigureOut">
              <a:rPr lang="en-IN" smtClean="0"/>
              <a:t>10-08-2021</a:t>
            </a:fld>
            <a:endParaRPr lang="en-IN"/>
          </a:p>
        </p:txBody>
      </p:sp>
      <p:sp>
        <p:nvSpPr>
          <p:cNvPr id="8" name="Footer Placeholder 7">
            <a:extLst>
              <a:ext uri="{FF2B5EF4-FFF2-40B4-BE49-F238E27FC236}">
                <a16:creationId xmlns:a16="http://schemas.microsoft.com/office/drawing/2014/main" id="{4EAAF843-3F41-4F67-9B32-149E50049D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6AFBB6-B3EF-4C6E-AC80-B1A4B9D437F7}"/>
              </a:ext>
            </a:extLst>
          </p:cNvPr>
          <p:cNvSpPr>
            <a:spLocks noGrp="1"/>
          </p:cNvSpPr>
          <p:nvPr>
            <p:ph type="sldNum" sz="quarter" idx="12"/>
          </p:nvPr>
        </p:nvSpPr>
        <p:spPr/>
        <p:txBody>
          <a:bodyPr/>
          <a:lstStyle/>
          <a:p>
            <a:fld id="{49FF8C3C-D790-44F7-A16E-3D3170B9F170}" type="slidenum">
              <a:rPr lang="en-IN" smtClean="0"/>
              <a:t>‹#›</a:t>
            </a:fld>
            <a:endParaRPr lang="en-IN"/>
          </a:p>
        </p:txBody>
      </p:sp>
    </p:spTree>
    <p:extLst>
      <p:ext uri="{BB962C8B-B14F-4D97-AF65-F5344CB8AC3E}">
        <p14:creationId xmlns:p14="http://schemas.microsoft.com/office/powerpoint/2010/main" val="421928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D6A0-D231-43CC-ADD2-8F750BD9EB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6AB6198-C5BA-486B-874A-A497360D77F0}"/>
              </a:ext>
            </a:extLst>
          </p:cNvPr>
          <p:cNvSpPr>
            <a:spLocks noGrp="1"/>
          </p:cNvSpPr>
          <p:nvPr>
            <p:ph type="dt" sz="half" idx="10"/>
          </p:nvPr>
        </p:nvSpPr>
        <p:spPr/>
        <p:txBody>
          <a:bodyPr/>
          <a:lstStyle/>
          <a:p>
            <a:fld id="{F4FB7F1B-FF1E-4E69-AE0F-77B5BA79E47A}" type="datetimeFigureOut">
              <a:rPr lang="en-IN" smtClean="0"/>
              <a:t>10-08-2021</a:t>
            </a:fld>
            <a:endParaRPr lang="en-IN"/>
          </a:p>
        </p:txBody>
      </p:sp>
      <p:sp>
        <p:nvSpPr>
          <p:cNvPr id="4" name="Footer Placeholder 3">
            <a:extLst>
              <a:ext uri="{FF2B5EF4-FFF2-40B4-BE49-F238E27FC236}">
                <a16:creationId xmlns:a16="http://schemas.microsoft.com/office/drawing/2014/main" id="{6E0C89BD-109E-4A79-AB4B-F150DB5BE9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C1BA14-084D-4C58-9410-A7A52A885621}"/>
              </a:ext>
            </a:extLst>
          </p:cNvPr>
          <p:cNvSpPr>
            <a:spLocks noGrp="1"/>
          </p:cNvSpPr>
          <p:nvPr>
            <p:ph type="sldNum" sz="quarter" idx="12"/>
          </p:nvPr>
        </p:nvSpPr>
        <p:spPr/>
        <p:txBody>
          <a:bodyPr/>
          <a:lstStyle/>
          <a:p>
            <a:fld id="{49FF8C3C-D790-44F7-A16E-3D3170B9F170}" type="slidenum">
              <a:rPr lang="en-IN" smtClean="0"/>
              <a:t>‹#›</a:t>
            </a:fld>
            <a:endParaRPr lang="en-IN"/>
          </a:p>
        </p:txBody>
      </p:sp>
    </p:spTree>
    <p:extLst>
      <p:ext uri="{BB962C8B-B14F-4D97-AF65-F5344CB8AC3E}">
        <p14:creationId xmlns:p14="http://schemas.microsoft.com/office/powerpoint/2010/main" val="4225825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AA82C0-3AF2-48A7-A738-FCC7D33F3339}"/>
              </a:ext>
            </a:extLst>
          </p:cNvPr>
          <p:cNvSpPr>
            <a:spLocks noGrp="1"/>
          </p:cNvSpPr>
          <p:nvPr>
            <p:ph type="dt" sz="half" idx="10"/>
          </p:nvPr>
        </p:nvSpPr>
        <p:spPr/>
        <p:txBody>
          <a:bodyPr/>
          <a:lstStyle/>
          <a:p>
            <a:fld id="{F4FB7F1B-FF1E-4E69-AE0F-77B5BA79E47A}" type="datetimeFigureOut">
              <a:rPr lang="en-IN" smtClean="0"/>
              <a:t>10-08-2021</a:t>
            </a:fld>
            <a:endParaRPr lang="en-IN"/>
          </a:p>
        </p:txBody>
      </p:sp>
      <p:sp>
        <p:nvSpPr>
          <p:cNvPr id="3" name="Footer Placeholder 2">
            <a:extLst>
              <a:ext uri="{FF2B5EF4-FFF2-40B4-BE49-F238E27FC236}">
                <a16:creationId xmlns:a16="http://schemas.microsoft.com/office/drawing/2014/main" id="{305E3853-E82C-4156-992A-AD8ECDC18A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BABA76-AF7A-4D10-9837-75C992EB4876}"/>
              </a:ext>
            </a:extLst>
          </p:cNvPr>
          <p:cNvSpPr>
            <a:spLocks noGrp="1"/>
          </p:cNvSpPr>
          <p:nvPr>
            <p:ph type="sldNum" sz="quarter" idx="12"/>
          </p:nvPr>
        </p:nvSpPr>
        <p:spPr/>
        <p:txBody>
          <a:bodyPr/>
          <a:lstStyle/>
          <a:p>
            <a:fld id="{49FF8C3C-D790-44F7-A16E-3D3170B9F170}" type="slidenum">
              <a:rPr lang="en-IN" smtClean="0"/>
              <a:t>‹#›</a:t>
            </a:fld>
            <a:endParaRPr lang="en-IN"/>
          </a:p>
        </p:txBody>
      </p:sp>
    </p:spTree>
    <p:extLst>
      <p:ext uri="{BB962C8B-B14F-4D97-AF65-F5344CB8AC3E}">
        <p14:creationId xmlns:p14="http://schemas.microsoft.com/office/powerpoint/2010/main" val="3957073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8F6DC-128F-43B2-8E0D-7165B3A9A9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5EA7F3-0B64-4154-B0C1-963641B6E1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CF005D-FAC0-45CD-A523-6B04475D4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355DA8-E4C2-4FA7-A674-84551FC5930B}"/>
              </a:ext>
            </a:extLst>
          </p:cNvPr>
          <p:cNvSpPr>
            <a:spLocks noGrp="1"/>
          </p:cNvSpPr>
          <p:nvPr>
            <p:ph type="dt" sz="half" idx="10"/>
          </p:nvPr>
        </p:nvSpPr>
        <p:spPr/>
        <p:txBody>
          <a:bodyPr/>
          <a:lstStyle/>
          <a:p>
            <a:fld id="{F4FB7F1B-FF1E-4E69-AE0F-77B5BA79E47A}" type="datetimeFigureOut">
              <a:rPr lang="en-IN" smtClean="0"/>
              <a:t>10-08-2021</a:t>
            </a:fld>
            <a:endParaRPr lang="en-IN"/>
          </a:p>
        </p:txBody>
      </p:sp>
      <p:sp>
        <p:nvSpPr>
          <p:cNvPr id="6" name="Footer Placeholder 5">
            <a:extLst>
              <a:ext uri="{FF2B5EF4-FFF2-40B4-BE49-F238E27FC236}">
                <a16:creationId xmlns:a16="http://schemas.microsoft.com/office/drawing/2014/main" id="{577014ED-AE84-412B-9F1C-206A48FAFC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E320FC-DF00-49DA-AA36-F63348AA4149}"/>
              </a:ext>
            </a:extLst>
          </p:cNvPr>
          <p:cNvSpPr>
            <a:spLocks noGrp="1"/>
          </p:cNvSpPr>
          <p:nvPr>
            <p:ph type="sldNum" sz="quarter" idx="12"/>
          </p:nvPr>
        </p:nvSpPr>
        <p:spPr/>
        <p:txBody>
          <a:bodyPr/>
          <a:lstStyle/>
          <a:p>
            <a:fld id="{49FF8C3C-D790-44F7-A16E-3D3170B9F170}" type="slidenum">
              <a:rPr lang="en-IN" smtClean="0"/>
              <a:t>‹#›</a:t>
            </a:fld>
            <a:endParaRPr lang="en-IN"/>
          </a:p>
        </p:txBody>
      </p:sp>
    </p:spTree>
    <p:extLst>
      <p:ext uri="{BB962C8B-B14F-4D97-AF65-F5344CB8AC3E}">
        <p14:creationId xmlns:p14="http://schemas.microsoft.com/office/powerpoint/2010/main" val="1760742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DDCC2-E719-46D3-A05C-BBA748B224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4D328B1-9271-4CBE-9A59-D43A22A782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539051-9FFF-48D5-97EB-E776D3DC16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8F03EF-96D8-4669-B6D9-8D7423299DA8}"/>
              </a:ext>
            </a:extLst>
          </p:cNvPr>
          <p:cNvSpPr>
            <a:spLocks noGrp="1"/>
          </p:cNvSpPr>
          <p:nvPr>
            <p:ph type="dt" sz="half" idx="10"/>
          </p:nvPr>
        </p:nvSpPr>
        <p:spPr/>
        <p:txBody>
          <a:bodyPr/>
          <a:lstStyle/>
          <a:p>
            <a:fld id="{F4FB7F1B-FF1E-4E69-AE0F-77B5BA79E47A}" type="datetimeFigureOut">
              <a:rPr lang="en-IN" smtClean="0"/>
              <a:t>10-08-2021</a:t>
            </a:fld>
            <a:endParaRPr lang="en-IN"/>
          </a:p>
        </p:txBody>
      </p:sp>
      <p:sp>
        <p:nvSpPr>
          <p:cNvPr id="6" name="Footer Placeholder 5">
            <a:extLst>
              <a:ext uri="{FF2B5EF4-FFF2-40B4-BE49-F238E27FC236}">
                <a16:creationId xmlns:a16="http://schemas.microsoft.com/office/drawing/2014/main" id="{F564492C-AE3B-4FA1-B613-2B6A549666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17B3E9-B727-4104-98E3-2CDC4B26ED5E}"/>
              </a:ext>
            </a:extLst>
          </p:cNvPr>
          <p:cNvSpPr>
            <a:spLocks noGrp="1"/>
          </p:cNvSpPr>
          <p:nvPr>
            <p:ph type="sldNum" sz="quarter" idx="12"/>
          </p:nvPr>
        </p:nvSpPr>
        <p:spPr/>
        <p:txBody>
          <a:bodyPr/>
          <a:lstStyle/>
          <a:p>
            <a:fld id="{49FF8C3C-D790-44F7-A16E-3D3170B9F170}" type="slidenum">
              <a:rPr lang="en-IN" smtClean="0"/>
              <a:t>‹#›</a:t>
            </a:fld>
            <a:endParaRPr lang="en-IN"/>
          </a:p>
        </p:txBody>
      </p:sp>
    </p:spTree>
    <p:extLst>
      <p:ext uri="{BB962C8B-B14F-4D97-AF65-F5344CB8AC3E}">
        <p14:creationId xmlns:p14="http://schemas.microsoft.com/office/powerpoint/2010/main" val="1482796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DCB641-C083-4600-9826-BADEDEDB27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A730A0-6329-4FA0-BCF4-AB767E6E84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E4D55C-93EC-4922-AD2E-871FE9BE52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FB7F1B-FF1E-4E69-AE0F-77B5BA79E47A}" type="datetimeFigureOut">
              <a:rPr lang="en-IN" smtClean="0"/>
              <a:t>10-08-2021</a:t>
            </a:fld>
            <a:endParaRPr lang="en-IN"/>
          </a:p>
        </p:txBody>
      </p:sp>
      <p:sp>
        <p:nvSpPr>
          <p:cNvPr id="5" name="Footer Placeholder 4">
            <a:extLst>
              <a:ext uri="{FF2B5EF4-FFF2-40B4-BE49-F238E27FC236}">
                <a16:creationId xmlns:a16="http://schemas.microsoft.com/office/drawing/2014/main" id="{1357910E-AD10-429D-B9A6-DF861D7D21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83B103-78F3-4EC6-AC48-B99A6D2AF1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FF8C3C-D790-44F7-A16E-3D3170B9F170}" type="slidenum">
              <a:rPr lang="en-IN" smtClean="0"/>
              <a:t>‹#›</a:t>
            </a:fld>
            <a:endParaRPr lang="en-IN"/>
          </a:p>
        </p:txBody>
      </p:sp>
    </p:spTree>
    <p:extLst>
      <p:ext uri="{BB962C8B-B14F-4D97-AF65-F5344CB8AC3E}">
        <p14:creationId xmlns:p14="http://schemas.microsoft.com/office/powerpoint/2010/main" val="908646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martinternz.com/Student/guided_project_info/4789" TargetMode="External"/><Relationship Id="rId2" Type="http://schemas.openxmlformats.org/officeDocument/2006/relationships/hyperlink" Target="https://smartinternz.com/Student/guided_project_workspace/4789" TargetMode="External"/><Relationship Id="rId1" Type="http://schemas.openxmlformats.org/officeDocument/2006/relationships/slideLayout" Target="../slideLayouts/slideLayout2.xml"/><Relationship Id="rId4" Type="http://schemas.openxmlformats.org/officeDocument/2006/relationships/hyperlink" Target="https://www.appventurez.com/blog/iot-healthcare-future-scop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7A4A9B-8009-438F-B9F3-77F127A1262E}"/>
              </a:ext>
            </a:extLst>
          </p:cNvPr>
          <p:cNvSpPr>
            <a:spLocks noGrp="1"/>
          </p:cNvSpPr>
          <p:nvPr>
            <p:ph type="title"/>
          </p:nvPr>
        </p:nvSpPr>
        <p:spPr>
          <a:xfrm>
            <a:off x="1018309" y="2886651"/>
            <a:ext cx="10515600" cy="1325563"/>
          </a:xfrm>
        </p:spPr>
        <p:txBody>
          <a:bodyPr>
            <a:normAutofit fontScale="90000"/>
          </a:bodyPr>
          <a:lstStyle/>
          <a:p>
            <a:br>
              <a:rPr lang="en-US" dirty="0"/>
            </a:br>
            <a:r>
              <a:rPr lang="en-US" dirty="0"/>
              <a:t>  </a:t>
            </a:r>
            <a:r>
              <a:rPr lang="en-US" dirty="0">
                <a:solidFill>
                  <a:schemeClr val="accent5">
                    <a:lumMod val="50000"/>
                  </a:schemeClr>
                </a:solidFill>
              </a:rPr>
              <a:t>COVID PATIENT HEALTH MONITORING SYSTEM</a:t>
            </a:r>
            <a:br>
              <a:rPr lang="en-IN" dirty="0"/>
            </a:br>
            <a:endParaRPr lang="en-IN" dirty="0"/>
          </a:p>
        </p:txBody>
      </p:sp>
    </p:spTree>
    <p:extLst>
      <p:ext uri="{BB962C8B-B14F-4D97-AF65-F5344CB8AC3E}">
        <p14:creationId xmlns:p14="http://schemas.microsoft.com/office/powerpoint/2010/main" val="3620904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35000">
              <a:srgbClr val="B5D5A0"/>
            </a:gs>
            <a:gs pos="11000">
              <a:schemeClr val="accent6">
                <a:lumMod val="0"/>
                <a:lumOff val="100000"/>
              </a:schemeClr>
            </a:gs>
            <a:gs pos="0">
              <a:schemeClr val="accent6">
                <a:lumMod val="0"/>
                <a:lumOff val="100000"/>
              </a:schemeClr>
            </a:gs>
            <a:gs pos="62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BFC9340-0C4A-4408-B709-9D33707F5C65}"/>
              </a:ext>
            </a:extLst>
          </p:cNvPr>
          <p:cNvSpPr>
            <a:spLocks noGrp="1"/>
          </p:cNvSpPr>
          <p:nvPr>
            <p:ph type="title"/>
          </p:nvPr>
        </p:nvSpPr>
        <p:spPr>
          <a:xfrm>
            <a:off x="174172" y="457200"/>
            <a:ext cx="4597854" cy="1600200"/>
          </a:xfrm>
        </p:spPr>
        <p:txBody>
          <a:bodyPr/>
          <a:lstStyle/>
          <a:p>
            <a:r>
              <a:rPr lang="en-US" dirty="0">
                <a:solidFill>
                  <a:schemeClr val="accent1">
                    <a:lumMod val="50000"/>
                  </a:schemeClr>
                </a:solidFill>
              </a:rPr>
              <a:t>B.HARDWARE DESIGINING</a:t>
            </a:r>
            <a:endParaRPr lang="en-IN" dirty="0">
              <a:solidFill>
                <a:schemeClr val="accent1">
                  <a:lumMod val="50000"/>
                </a:schemeClr>
              </a:solidFill>
            </a:endParaRPr>
          </a:p>
        </p:txBody>
      </p:sp>
      <p:sp>
        <p:nvSpPr>
          <p:cNvPr id="10" name="Text Placeholder 9">
            <a:extLst>
              <a:ext uri="{FF2B5EF4-FFF2-40B4-BE49-F238E27FC236}">
                <a16:creationId xmlns:a16="http://schemas.microsoft.com/office/drawing/2014/main" id="{3C1A0D02-1E12-4963-8442-4CDB5E5F5812}"/>
              </a:ext>
            </a:extLst>
          </p:cNvPr>
          <p:cNvSpPr>
            <a:spLocks noGrp="1"/>
          </p:cNvSpPr>
          <p:nvPr>
            <p:ph type="body" sz="half" idx="2"/>
          </p:nvPr>
        </p:nvSpPr>
        <p:spPr/>
        <p:txBody>
          <a:bodyPr/>
          <a:lstStyle/>
          <a:p>
            <a:endParaRPr lang="en-IN"/>
          </a:p>
        </p:txBody>
      </p:sp>
      <p:pic>
        <p:nvPicPr>
          <p:cNvPr id="11" name="Drawing 0">
            <a:extLst>
              <a:ext uri="{FF2B5EF4-FFF2-40B4-BE49-F238E27FC236}">
                <a16:creationId xmlns:a16="http://schemas.microsoft.com/office/drawing/2014/main" id="{83B688C2-DD26-47EE-B3C3-BF078F319340}"/>
              </a:ext>
            </a:extLst>
          </p:cNvPr>
          <p:cNvPicPr>
            <a:picLocks noGrp="1" noChangeAspect="1"/>
          </p:cNvPicPr>
          <p:nvPr>
            <p:ph type="pic" idx="1"/>
          </p:nvPr>
        </p:nvPicPr>
        <p:blipFill rotWithShape="1">
          <a:blip r:embed="rId2"/>
          <a:srcRect l="-15586" t="-20456" r="-34010" b="-3425"/>
          <a:stretch/>
        </p:blipFill>
        <p:spPr>
          <a:xfrm>
            <a:off x="-834572" y="989012"/>
            <a:ext cx="14209485" cy="6037489"/>
          </a:xfrm>
          <a:prstGeom prst="rect">
            <a:avLst/>
          </a:prstGeom>
        </p:spPr>
      </p:pic>
    </p:spTree>
    <p:extLst>
      <p:ext uri="{BB962C8B-B14F-4D97-AF65-F5344CB8AC3E}">
        <p14:creationId xmlns:p14="http://schemas.microsoft.com/office/powerpoint/2010/main" val="1313389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35000">
              <a:srgbClr val="B5D5A0"/>
            </a:gs>
            <a:gs pos="11000">
              <a:schemeClr val="accent6">
                <a:lumMod val="0"/>
                <a:lumOff val="100000"/>
              </a:schemeClr>
            </a:gs>
            <a:gs pos="0">
              <a:schemeClr val="accent6">
                <a:lumMod val="0"/>
                <a:lumOff val="100000"/>
              </a:schemeClr>
            </a:gs>
            <a:gs pos="62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073500-CF70-4F8A-A10F-9CB97AE645A3}"/>
              </a:ext>
            </a:extLst>
          </p:cNvPr>
          <p:cNvSpPr>
            <a:spLocks noGrp="1"/>
          </p:cNvSpPr>
          <p:nvPr>
            <p:ph type="title"/>
          </p:nvPr>
        </p:nvSpPr>
        <p:spPr/>
        <p:txBody>
          <a:bodyPr/>
          <a:lstStyle/>
          <a:p>
            <a:r>
              <a:rPr lang="en-US" dirty="0">
                <a:solidFill>
                  <a:schemeClr val="accent1">
                    <a:lumMod val="50000"/>
                  </a:schemeClr>
                </a:solidFill>
              </a:rPr>
              <a:t>EXPERIMENTAL INVESTIGATIONS</a:t>
            </a:r>
            <a:endParaRPr lang="en-IN" dirty="0">
              <a:solidFill>
                <a:schemeClr val="accent1">
                  <a:lumMod val="50000"/>
                </a:schemeClr>
              </a:solidFill>
            </a:endParaRPr>
          </a:p>
        </p:txBody>
      </p:sp>
      <p:sp>
        <p:nvSpPr>
          <p:cNvPr id="6" name="Content Placeholder 5">
            <a:extLst>
              <a:ext uri="{FF2B5EF4-FFF2-40B4-BE49-F238E27FC236}">
                <a16:creationId xmlns:a16="http://schemas.microsoft.com/office/drawing/2014/main" id="{F8C299F6-1303-4545-9C6B-CB1AA588EEB4}"/>
              </a:ext>
            </a:extLst>
          </p:cNvPr>
          <p:cNvSpPr>
            <a:spLocks noGrp="1"/>
          </p:cNvSpPr>
          <p:nvPr>
            <p:ph idx="1"/>
          </p:nvPr>
        </p:nvSpPr>
        <p:spPr>
          <a:gradFill>
            <a:gsLst>
              <a:gs pos="35000">
                <a:srgbClr val="B5D5A0"/>
              </a:gs>
              <a:gs pos="11000">
                <a:schemeClr val="accent6">
                  <a:lumMod val="0"/>
                  <a:lumOff val="100000"/>
                </a:schemeClr>
              </a:gs>
              <a:gs pos="0">
                <a:schemeClr val="accent6">
                  <a:lumMod val="0"/>
                  <a:lumOff val="100000"/>
                </a:schemeClr>
              </a:gs>
              <a:gs pos="62000">
                <a:schemeClr val="accent6">
                  <a:lumMod val="100000"/>
                </a:schemeClr>
              </a:gs>
            </a:gsLst>
            <a:path path="circle">
              <a:fillToRect l="50000" t="-80000" r="50000" b="180000"/>
            </a:path>
          </a:gradFill>
        </p:spPr>
        <p:txBody>
          <a:bodyPr>
            <a:normAutofit/>
          </a:bodyPr>
          <a:lstStyle/>
          <a:p>
            <a:r>
              <a:rPr lang="en-US" sz="2400" dirty="0">
                <a:solidFill>
                  <a:schemeClr val="accent1">
                    <a:lumMod val="50000"/>
                  </a:schemeClr>
                </a:solidFill>
              </a:rPr>
              <a:t>The display software should have features like patient details and important health parameters. In case of any emergency different alerts are to be generated to caution the front-line workers. Once we achieve this task, the doctors can download the data on their mobile phone, laptop/desktop through application software (App). In case of abnormalities in the parameters, the doctor can interact with the patient over the phone and provide medical advice. This will help our front-line warriors to avoid exposure to the infected patients and also reduce the usage of PPE kits which they had to wear for a long duration.</a:t>
            </a:r>
            <a:endParaRPr lang="en-IN" sz="2400" dirty="0">
              <a:solidFill>
                <a:schemeClr val="accent1">
                  <a:lumMod val="50000"/>
                </a:schemeClr>
              </a:solidFill>
            </a:endParaRPr>
          </a:p>
          <a:p>
            <a:r>
              <a:rPr lang="en-IN" sz="2400" dirty="0">
                <a:solidFill>
                  <a:schemeClr val="accent1">
                    <a:lumMod val="50000"/>
                  </a:schemeClr>
                </a:solidFill>
              </a:rPr>
              <a:t>It also alerts the family members to take care and give particular medical treatment</a:t>
            </a:r>
            <a:r>
              <a:rPr lang="en-US" sz="2400" dirty="0">
                <a:solidFill>
                  <a:schemeClr val="accent1">
                    <a:lumMod val="50000"/>
                  </a:schemeClr>
                </a:solidFill>
              </a:rPr>
              <a:t>.</a:t>
            </a:r>
            <a:endParaRPr lang="en-IN" sz="2400" dirty="0">
              <a:solidFill>
                <a:schemeClr val="accent1">
                  <a:lumMod val="50000"/>
                </a:schemeClr>
              </a:solidFill>
            </a:endParaRPr>
          </a:p>
        </p:txBody>
      </p:sp>
    </p:spTree>
    <p:extLst>
      <p:ext uri="{BB962C8B-B14F-4D97-AF65-F5344CB8AC3E}">
        <p14:creationId xmlns:p14="http://schemas.microsoft.com/office/powerpoint/2010/main" val="3643593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35000">
              <a:srgbClr val="B5D5A0"/>
            </a:gs>
            <a:gs pos="11000">
              <a:schemeClr val="accent6">
                <a:lumMod val="0"/>
                <a:lumOff val="100000"/>
              </a:schemeClr>
            </a:gs>
            <a:gs pos="0">
              <a:schemeClr val="accent6">
                <a:lumMod val="0"/>
                <a:lumOff val="100000"/>
              </a:schemeClr>
            </a:gs>
            <a:gs pos="62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71E9-08FB-4F83-9FF6-778199F993D8}"/>
              </a:ext>
            </a:extLst>
          </p:cNvPr>
          <p:cNvSpPr>
            <a:spLocks noGrp="1"/>
          </p:cNvSpPr>
          <p:nvPr>
            <p:ph type="title"/>
          </p:nvPr>
        </p:nvSpPr>
        <p:spPr/>
        <p:txBody>
          <a:bodyPr/>
          <a:lstStyle/>
          <a:p>
            <a:r>
              <a:rPr lang="en-US" dirty="0">
                <a:solidFill>
                  <a:schemeClr val="accent1">
                    <a:lumMod val="50000"/>
                  </a:schemeClr>
                </a:solidFill>
              </a:rPr>
              <a:t>FLOWCHART</a:t>
            </a:r>
            <a:endParaRPr lang="en-IN" dirty="0">
              <a:solidFill>
                <a:schemeClr val="accent1">
                  <a:lumMod val="50000"/>
                </a:schemeClr>
              </a:solidFill>
            </a:endParaRPr>
          </a:p>
        </p:txBody>
      </p:sp>
      <p:sp>
        <p:nvSpPr>
          <p:cNvPr id="4" name="Text Placeholder 3">
            <a:extLst>
              <a:ext uri="{FF2B5EF4-FFF2-40B4-BE49-F238E27FC236}">
                <a16:creationId xmlns:a16="http://schemas.microsoft.com/office/drawing/2014/main" id="{1DC50AA2-5030-4D84-A9F0-A48132F55037}"/>
              </a:ext>
            </a:extLst>
          </p:cNvPr>
          <p:cNvSpPr>
            <a:spLocks noGrp="1"/>
          </p:cNvSpPr>
          <p:nvPr>
            <p:ph type="body" sz="half" idx="2"/>
          </p:nvPr>
        </p:nvSpPr>
        <p:spPr/>
        <p:txBody>
          <a:bodyPr/>
          <a:lstStyle/>
          <a:p>
            <a:endParaRPr lang="en-IN" dirty="0"/>
          </a:p>
        </p:txBody>
      </p:sp>
      <p:pic>
        <p:nvPicPr>
          <p:cNvPr id="9" name="Picture Placeholder 8">
            <a:extLst>
              <a:ext uri="{FF2B5EF4-FFF2-40B4-BE49-F238E27FC236}">
                <a16:creationId xmlns:a16="http://schemas.microsoft.com/office/drawing/2014/main" id="{29C6018A-E15F-49FD-8436-1A292F341F21}"/>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807" t="65" b="-65"/>
          <a:stretch/>
        </p:blipFill>
        <p:spPr bwMode="auto">
          <a:xfrm>
            <a:off x="689317" y="1984375"/>
            <a:ext cx="7774745" cy="487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316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35000">
              <a:srgbClr val="B5D5A0"/>
            </a:gs>
            <a:gs pos="11000">
              <a:schemeClr val="accent6">
                <a:lumMod val="0"/>
                <a:lumOff val="100000"/>
              </a:schemeClr>
            </a:gs>
            <a:gs pos="0">
              <a:schemeClr val="accent6">
                <a:lumMod val="0"/>
                <a:lumOff val="100000"/>
              </a:schemeClr>
            </a:gs>
            <a:gs pos="62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0BEEC-8D1C-4027-86B2-448C5440BA7A}"/>
              </a:ext>
            </a:extLst>
          </p:cNvPr>
          <p:cNvSpPr>
            <a:spLocks noGrp="1"/>
          </p:cNvSpPr>
          <p:nvPr>
            <p:ph type="title"/>
          </p:nvPr>
        </p:nvSpPr>
        <p:spPr>
          <a:xfrm>
            <a:off x="1043781" y="3172265"/>
            <a:ext cx="3932237" cy="1600200"/>
          </a:xfrm>
        </p:spPr>
        <p:txBody>
          <a:bodyPr/>
          <a:lstStyle/>
          <a:p>
            <a:endParaRPr lang="en-IN" dirty="0"/>
          </a:p>
        </p:txBody>
      </p:sp>
      <p:sp>
        <p:nvSpPr>
          <p:cNvPr id="4" name="Text Placeholder 3">
            <a:extLst>
              <a:ext uri="{FF2B5EF4-FFF2-40B4-BE49-F238E27FC236}">
                <a16:creationId xmlns:a16="http://schemas.microsoft.com/office/drawing/2014/main" id="{CECB140A-07A6-4D45-9E18-116161474DEA}"/>
              </a:ext>
            </a:extLst>
          </p:cNvPr>
          <p:cNvSpPr>
            <a:spLocks noGrp="1"/>
          </p:cNvSpPr>
          <p:nvPr>
            <p:ph type="body" sz="half" idx="2"/>
          </p:nvPr>
        </p:nvSpPr>
        <p:spPr>
          <a:xfrm>
            <a:off x="836612" y="457200"/>
            <a:ext cx="3932237" cy="3811588"/>
          </a:xfrm>
        </p:spPr>
        <p:txBody>
          <a:bodyPr>
            <a:normAutofit/>
          </a:bodyPr>
          <a:lstStyle/>
          <a:p>
            <a:r>
              <a:rPr lang="en-US" sz="4400" dirty="0">
                <a:solidFill>
                  <a:schemeClr val="accent1">
                    <a:lumMod val="50000"/>
                  </a:schemeClr>
                </a:solidFill>
              </a:rPr>
              <a:t>RESULT</a:t>
            </a:r>
            <a:endParaRPr lang="en-IN" sz="4400" dirty="0">
              <a:solidFill>
                <a:schemeClr val="accent1">
                  <a:lumMod val="50000"/>
                </a:schemeClr>
              </a:solidFill>
            </a:endParaRPr>
          </a:p>
        </p:txBody>
      </p:sp>
      <p:pic>
        <p:nvPicPr>
          <p:cNvPr id="5" name="Drawing 0">
            <a:extLst>
              <a:ext uri="{FF2B5EF4-FFF2-40B4-BE49-F238E27FC236}">
                <a16:creationId xmlns:a16="http://schemas.microsoft.com/office/drawing/2014/main" id="{4F0CF7CC-F863-4A4E-9618-95336321499F}"/>
              </a:ext>
            </a:extLst>
          </p:cNvPr>
          <p:cNvPicPr>
            <a:picLocks noGrp="1" noChangeAspect="1"/>
          </p:cNvPicPr>
          <p:nvPr>
            <p:ph type="pic" idx="1"/>
          </p:nvPr>
        </p:nvPicPr>
        <p:blipFill rotWithShape="1">
          <a:blip r:embed="rId2"/>
          <a:srcRect l="-228" t="895" r="228" b="51448"/>
          <a:stretch/>
        </p:blipFill>
        <p:spPr>
          <a:xfrm>
            <a:off x="681527" y="1181685"/>
            <a:ext cx="6172200" cy="5219115"/>
          </a:xfrm>
          <a:prstGeom prst="rect">
            <a:avLst/>
          </a:prstGeom>
        </p:spPr>
      </p:pic>
    </p:spTree>
    <p:extLst>
      <p:ext uri="{BB962C8B-B14F-4D97-AF65-F5344CB8AC3E}">
        <p14:creationId xmlns:p14="http://schemas.microsoft.com/office/powerpoint/2010/main" val="1558602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35000">
              <a:srgbClr val="B5D5A0"/>
            </a:gs>
            <a:gs pos="11000">
              <a:schemeClr val="accent6">
                <a:lumMod val="0"/>
                <a:lumOff val="100000"/>
              </a:schemeClr>
            </a:gs>
            <a:gs pos="0">
              <a:schemeClr val="accent6">
                <a:lumMod val="0"/>
                <a:lumOff val="100000"/>
              </a:schemeClr>
            </a:gs>
            <a:gs pos="62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6C8090D-2400-4374-9CED-7577ABDF015A}"/>
              </a:ext>
            </a:extLst>
          </p:cNvPr>
          <p:cNvSpPr>
            <a:spLocks noGrp="1"/>
          </p:cNvSpPr>
          <p:nvPr>
            <p:ph type="title"/>
          </p:nvPr>
        </p:nvSpPr>
        <p:spPr/>
        <p:txBody>
          <a:bodyPr/>
          <a:lstStyle/>
          <a:p>
            <a:r>
              <a:rPr lang="en-US" dirty="0">
                <a:solidFill>
                  <a:schemeClr val="accent1">
                    <a:lumMod val="50000"/>
                  </a:schemeClr>
                </a:solidFill>
              </a:rPr>
              <a:t>ADVANTAGES AND DISADVANTAGES</a:t>
            </a:r>
            <a:endParaRPr lang="en-IN" dirty="0">
              <a:solidFill>
                <a:schemeClr val="accent1">
                  <a:lumMod val="50000"/>
                </a:schemeClr>
              </a:solidFill>
            </a:endParaRPr>
          </a:p>
        </p:txBody>
      </p:sp>
      <p:sp>
        <p:nvSpPr>
          <p:cNvPr id="11" name="Content Placeholder 10">
            <a:extLst>
              <a:ext uri="{FF2B5EF4-FFF2-40B4-BE49-F238E27FC236}">
                <a16:creationId xmlns:a16="http://schemas.microsoft.com/office/drawing/2014/main" id="{0570F02B-6B70-43DD-A043-791A2DC2E61B}"/>
              </a:ext>
            </a:extLst>
          </p:cNvPr>
          <p:cNvSpPr>
            <a:spLocks noGrp="1"/>
          </p:cNvSpPr>
          <p:nvPr>
            <p:ph sz="half" idx="1"/>
          </p:nvPr>
        </p:nvSpPr>
        <p:spPr>
          <a:gradFill>
            <a:gsLst>
              <a:gs pos="35000">
                <a:srgbClr val="B5D5A0"/>
              </a:gs>
              <a:gs pos="11000">
                <a:schemeClr val="accent6">
                  <a:lumMod val="0"/>
                  <a:lumOff val="100000"/>
                </a:schemeClr>
              </a:gs>
              <a:gs pos="0">
                <a:schemeClr val="accent6">
                  <a:lumMod val="0"/>
                  <a:lumOff val="100000"/>
                </a:schemeClr>
              </a:gs>
              <a:gs pos="62000">
                <a:schemeClr val="accent6">
                  <a:lumMod val="100000"/>
                </a:schemeClr>
              </a:gs>
            </a:gsLst>
            <a:path path="circle">
              <a:fillToRect l="50000" t="-80000" r="50000" b="180000"/>
            </a:path>
          </a:gradFill>
        </p:spPr>
        <p:txBody>
          <a:bodyPr>
            <a:normAutofit fontScale="70000" lnSpcReduction="20000"/>
          </a:bodyPr>
          <a:lstStyle/>
          <a:p>
            <a:r>
              <a:rPr lang="en-US" dirty="0">
                <a:solidFill>
                  <a:schemeClr val="accent1">
                    <a:lumMod val="50000"/>
                  </a:schemeClr>
                </a:solidFill>
              </a:rPr>
              <a:t>Doctor’s can easily monitor the patients health parameters.</a:t>
            </a:r>
          </a:p>
          <a:p>
            <a:r>
              <a:rPr lang="en-IN" dirty="0">
                <a:solidFill>
                  <a:schemeClr val="accent1">
                    <a:lumMod val="50000"/>
                  </a:schemeClr>
                </a:solidFill>
              </a:rPr>
              <a:t>People who are suffering from COVID can easily take prescription.</a:t>
            </a:r>
          </a:p>
          <a:p>
            <a:r>
              <a:rPr lang="en-IN" dirty="0">
                <a:solidFill>
                  <a:schemeClr val="accent1">
                    <a:lumMod val="50000"/>
                  </a:schemeClr>
                </a:solidFill>
              </a:rPr>
              <a:t>Both doctor and patient can easily give medication and take medication without going to hospitals.</a:t>
            </a:r>
            <a:endParaRPr lang="en-US" dirty="0">
              <a:solidFill>
                <a:schemeClr val="accent1">
                  <a:lumMod val="50000"/>
                </a:schemeClr>
              </a:solidFill>
            </a:endParaRPr>
          </a:p>
        </p:txBody>
      </p:sp>
      <p:sp>
        <p:nvSpPr>
          <p:cNvPr id="12" name="Content Placeholder 11">
            <a:extLst>
              <a:ext uri="{FF2B5EF4-FFF2-40B4-BE49-F238E27FC236}">
                <a16:creationId xmlns:a16="http://schemas.microsoft.com/office/drawing/2014/main" id="{DE86276D-649C-4977-AD88-BED048D4707F}"/>
              </a:ext>
            </a:extLst>
          </p:cNvPr>
          <p:cNvSpPr>
            <a:spLocks noGrp="1"/>
          </p:cNvSpPr>
          <p:nvPr>
            <p:ph sz="half" idx="2"/>
          </p:nvPr>
        </p:nvSpPr>
        <p:spPr>
          <a:gradFill>
            <a:gsLst>
              <a:gs pos="35000">
                <a:srgbClr val="B5D5A0"/>
              </a:gs>
              <a:gs pos="11000">
                <a:schemeClr val="accent6">
                  <a:lumMod val="0"/>
                  <a:lumOff val="100000"/>
                </a:schemeClr>
              </a:gs>
              <a:gs pos="0">
                <a:schemeClr val="accent6">
                  <a:lumMod val="0"/>
                  <a:lumOff val="100000"/>
                </a:schemeClr>
              </a:gs>
              <a:gs pos="62000">
                <a:schemeClr val="accent6">
                  <a:lumMod val="100000"/>
                </a:schemeClr>
              </a:gs>
            </a:gsLst>
            <a:path path="circle">
              <a:fillToRect l="50000" t="-80000" r="50000" b="180000"/>
            </a:path>
          </a:gradFill>
        </p:spPr>
        <p:txBody>
          <a:bodyPr>
            <a:normAutofit fontScale="70000" lnSpcReduction="20000"/>
          </a:bodyPr>
          <a:lstStyle/>
          <a:p>
            <a:r>
              <a:rPr lang="en-US" dirty="0">
                <a:solidFill>
                  <a:schemeClr val="accent1">
                    <a:lumMod val="50000"/>
                  </a:schemeClr>
                </a:solidFill>
              </a:rPr>
              <a:t>Security and privacy: Security and privacy remain a major concern deterring users from using IoT technology for medical purposes, as healthcare monitoring solutions have the potential to be breached . </a:t>
            </a:r>
          </a:p>
          <a:p>
            <a:r>
              <a:rPr lang="en-US" dirty="0">
                <a:solidFill>
                  <a:schemeClr val="accent1">
                    <a:lumMod val="50000"/>
                  </a:schemeClr>
                </a:solidFill>
              </a:rPr>
              <a:t>Risk of failure: Failure or bugs in the hardware or even power failure can impact the performance of sensors and connected equipment, placing healthcare operations at risk.</a:t>
            </a:r>
          </a:p>
          <a:p>
            <a:r>
              <a:rPr lang="en-US" dirty="0">
                <a:solidFill>
                  <a:schemeClr val="accent1">
                    <a:lumMod val="50000"/>
                  </a:schemeClr>
                </a:solidFill>
              </a:rPr>
              <a:t> Integration: There is no consensus regarding IoT protocols and standards, so devices produced by different manufacturers may not work well together.</a:t>
            </a:r>
          </a:p>
          <a:p>
            <a:r>
              <a:rPr lang="en-US" dirty="0">
                <a:solidFill>
                  <a:schemeClr val="accent1">
                    <a:lumMod val="50000"/>
                  </a:schemeClr>
                </a:solidFill>
              </a:rPr>
              <a:t> Cost: While IoT promises to reduce the cost of healthcare in the long term, the cost of its implementation in hospitals and staff training is quite high.</a:t>
            </a:r>
            <a:endParaRPr lang="en-IN" dirty="0">
              <a:solidFill>
                <a:schemeClr val="accent1">
                  <a:lumMod val="50000"/>
                </a:schemeClr>
              </a:solidFill>
            </a:endParaRPr>
          </a:p>
        </p:txBody>
      </p:sp>
    </p:spTree>
    <p:extLst>
      <p:ext uri="{BB962C8B-B14F-4D97-AF65-F5344CB8AC3E}">
        <p14:creationId xmlns:p14="http://schemas.microsoft.com/office/powerpoint/2010/main" val="2602285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35000">
              <a:srgbClr val="B5D5A0"/>
            </a:gs>
            <a:gs pos="11000">
              <a:schemeClr val="accent6">
                <a:lumMod val="0"/>
                <a:lumOff val="100000"/>
              </a:schemeClr>
            </a:gs>
            <a:gs pos="0">
              <a:schemeClr val="accent6">
                <a:lumMod val="0"/>
                <a:lumOff val="100000"/>
              </a:schemeClr>
            </a:gs>
            <a:gs pos="62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A48DD2-C3F1-41F4-974D-774A9888ACDF}"/>
              </a:ext>
            </a:extLst>
          </p:cNvPr>
          <p:cNvSpPr>
            <a:spLocks noGrp="1"/>
          </p:cNvSpPr>
          <p:nvPr>
            <p:ph type="title"/>
          </p:nvPr>
        </p:nvSpPr>
        <p:spPr/>
        <p:txBody>
          <a:bodyPr/>
          <a:lstStyle/>
          <a:p>
            <a:r>
              <a:rPr lang="en-US" dirty="0">
                <a:solidFill>
                  <a:schemeClr val="accent1">
                    <a:lumMod val="50000"/>
                  </a:schemeClr>
                </a:solidFill>
              </a:rPr>
              <a:t>APPLICATIONS</a:t>
            </a:r>
            <a:endParaRPr lang="en-IN" dirty="0">
              <a:solidFill>
                <a:schemeClr val="accent1">
                  <a:lumMod val="50000"/>
                </a:schemeClr>
              </a:solidFill>
            </a:endParaRPr>
          </a:p>
        </p:txBody>
      </p:sp>
      <p:sp>
        <p:nvSpPr>
          <p:cNvPr id="6" name="Content Placeholder 5">
            <a:extLst>
              <a:ext uri="{FF2B5EF4-FFF2-40B4-BE49-F238E27FC236}">
                <a16:creationId xmlns:a16="http://schemas.microsoft.com/office/drawing/2014/main" id="{9A43F9AA-9344-48E2-9C0F-EED402A442E5}"/>
              </a:ext>
            </a:extLst>
          </p:cNvPr>
          <p:cNvSpPr>
            <a:spLocks noGrp="1"/>
          </p:cNvSpPr>
          <p:nvPr>
            <p:ph idx="1"/>
          </p:nvPr>
        </p:nvSpPr>
        <p:spPr>
          <a:gradFill>
            <a:gsLst>
              <a:gs pos="35000">
                <a:srgbClr val="B5D5A0"/>
              </a:gs>
              <a:gs pos="11000">
                <a:schemeClr val="accent6">
                  <a:lumMod val="0"/>
                  <a:lumOff val="100000"/>
                </a:schemeClr>
              </a:gs>
              <a:gs pos="0">
                <a:schemeClr val="accent6">
                  <a:lumMod val="0"/>
                  <a:lumOff val="100000"/>
                </a:schemeClr>
              </a:gs>
              <a:gs pos="62000">
                <a:schemeClr val="accent6">
                  <a:lumMod val="100000"/>
                </a:schemeClr>
              </a:gs>
            </a:gsLst>
            <a:path path="circle">
              <a:fillToRect l="50000" t="-80000" r="50000" b="180000"/>
            </a:path>
          </a:gradFill>
        </p:spPr>
        <p:txBody>
          <a:bodyPr/>
          <a:lstStyle/>
          <a:p>
            <a:r>
              <a:rPr lang="en-US" dirty="0">
                <a:solidFill>
                  <a:schemeClr val="accent1">
                    <a:lumMod val="50000"/>
                  </a:schemeClr>
                </a:solidFill>
              </a:rPr>
              <a:t>We have used some application like:</a:t>
            </a:r>
          </a:p>
          <a:p>
            <a:r>
              <a:rPr lang="en-US" dirty="0">
                <a:solidFill>
                  <a:schemeClr val="accent1">
                    <a:lumMod val="50000"/>
                  </a:schemeClr>
                </a:solidFill>
              </a:rPr>
              <a:t>IBM Watson cloud </a:t>
            </a:r>
          </a:p>
          <a:p>
            <a:r>
              <a:rPr lang="en-US" dirty="0">
                <a:solidFill>
                  <a:schemeClr val="accent1">
                    <a:lumMod val="50000"/>
                  </a:schemeClr>
                </a:solidFill>
              </a:rPr>
              <a:t>NODE-RED</a:t>
            </a:r>
          </a:p>
          <a:p>
            <a:r>
              <a:rPr lang="en-US" dirty="0">
                <a:solidFill>
                  <a:schemeClr val="accent1">
                    <a:lumMod val="50000"/>
                  </a:schemeClr>
                </a:solidFill>
              </a:rPr>
              <a:t>MIT app inventor</a:t>
            </a:r>
            <a:endParaRPr lang="en-IN" dirty="0">
              <a:solidFill>
                <a:schemeClr val="accent1">
                  <a:lumMod val="50000"/>
                </a:schemeClr>
              </a:solidFill>
            </a:endParaRPr>
          </a:p>
        </p:txBody>
      </p:sp>
    </p:spTree>
    <p:extLst>
      <p:ext uri="{BB962C8B-B14F-4D97-AF65-F5344CB8AC3E}">
        <p14:creationId xmlns:p14="http://schemas.microsoft.com/office/powerpoint/2010/main" val="1256965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35000">
              <a:srgbClr val="B5D5A0"/>
            </a:gs>
            <a:gs pos="11000">
              <a:schemeClr val="accent6">
                <a:lumMod val="0"/>
                <a:lumOff val="100000"/>
              </a:schemeClr>
            </a:gs>
            <a:gs pos="0">
              <a:schemeClr val="accent6">
                <a:lumMod val="0"/>
                <a:lumOff val="100000"/>
              </a:schemeClr>
            </a:gs>
            <a:gs pos="62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ED436-6B9A-4CA7-8B3D-126859EEF742}"/>
              </a:ext>
            </a:extLst>
          </p:cNvPr>
          <p:cNvSpPr>
            <a:spLocks noGrp="1"/>
          </p:cNvSpPr>
          <p:nvPr>
            <p:ph type="title"/>
          </p:nvPr>
        </p:nvSpPr>
        <p:spPr/>
        <p:txBody>
          <a:bodyPr/>
          <a:lstStyle/>
          <a:p>
            <a:r>
              <a:rPr lang="en-US" dirty="0">
                <a:solidFill>
                  <a:schemeClr val="accent1">
                    <a:lumMod val="50000"/>
                  </a:schemeClr>
                </a:solidFill>
              </a:rPr>
              <a:t>CONCLUSION</a:t>
            </a:r>
            <a:endParaRPr lang="en-IN" dirty="0">
              <a:solidFill>
                <a:schemeClr val="accent1">
                  <a:lumMod val="50000"/>
                </a:schemeClr>
              </a:solidFill>
            </a:endParaRPr>
          </a:p>
        </p:txBody>
      </p:sp>
      <p:sp>
        <p:nvSpPr>
          <p:cNvPr id="3" name="Content Placeholder 2">
            <a:extLst>
              <a:ext uri="{FF2B5EF4-FFF2-40B4-BE49-F238E27FC236}">
                <a16:creationId xmlns:a16="http://schemas.microsoft.com/office/drawing/2014/main" id="{93405073-EB72-4192-9ABA-AC67EF46DC7F}"/>
              </a:ext>
            </a:extLst>
          </p:cNvPr>
          <p:cNvSpPr>
            <a:spLocks noGrp="1"/>
          </p:cNvSpPr>
          <p:nvPr>
            <p:ph idx="1"/>
          </p:nvPr>
        </p:nvSpPr>
        <p:spPr>
          <a:gradFill>
            <a:gsLst>
              <a:gs pos="35000">
                <a:srgbClr val="B5D5A0"/>
              </a:gs>
              <a:gs pos="11000">
                <a:schemeClr val="accent6">
                  <a:lumMod val="0"/>
                  <a:lumOff val="100000"/>
                </a:schemeClr>
              </a:gs>
              <a:gs pos="0">
                <a:schemeClr val="accent6">
                  <a:lumMod val="0"/>
                  <a:lumOff val="100000"/>
                </a:schemeClr>
              </a:gs>
              <a:gs pos="62000">
                <a:schemeClr val="accent6">
                  <a:lumMod val="100000"/>
                </a:schemeClr>
              </a:gs>
            </a:gsLst>
            <a:path path="circle">
              <a:fillToRect l="50000" t="-80000" r="50000" b="180000"/>
            </a:path>
          </a:gradFill>
        </p:spPr>
        <p:txBody>
          <a:bodyPr>
            <a:normAutofit fontScale="92500"/>
          </a:bodyPr>
          <a:lstStyle/>
          <a:p>
            <a:pPr marL="0" marR="0" indent="0">
              <a:lnSpc>
                <a:spcPct val="114000"/>
              </a:lnSpc>
              <a:spcBef>
                <a:spcPts val="0"/>
              </a:spcBef>
              <a:spcAft>
                <a:spcPts val="0"/>
              </a:spcAft>
              <a:buNone/>
            </a:pPr>
            <a:r>
              <a:rPr lang="en-US" sz="1800" dirty="0">
                <a:solidFill>
                  <a:schemeClr val="accent1">
                    <a:lumMod val="50000"/>
                  </a:schemeClr>
                </a:solidFill>
                <a:effectLst/>
                <a:latin typeface="Arial" panose="020B0604020202020204" pitchFamily="34" charset="0"/>
              </a:rPr>
              <a:t>                               </a:t>
            </a:r>
            <a:r>
              <a:rPr lang="en-US" sz="2400" dirty="0">
                <a:solidFill>
                  <a:schemeClr val="accent1">
                    <a:lumMod val="50000"/>
                  </a:schemeClr>
                </a:solidFill>
                <a:effectLst/>
                <a:latin typeface="Arial" panose="020B0604020202020204" pitchFamily="34" charset="0"/>
              </a:rPr>
              <a:t>In this work, we have proposed a health care system for the patients suffering from covid. The current work was focused mainly on making life more convenient for those with health challenges who need to visit the hospital regularly. The new system has been developed in order to reduce the number of hospital visits, queues in the hospital and reduction in the cost of taking care of the sick and also it reduces the spread of virus . </a:t>
            </a:r>
          </a:p>
          <a:p>
            <a:pPr marL="0" marR="0" indent="0">
              <a:lnSpc>
                <a:spcPct val="114000"/>
              </a:lnSpc>
              <a:spcBef>
                <a:spcPts val="0"/>
              </a:spcBef>
              <a:spcAft>
                <a:spcPts val="0"/>
              </a:spcAft>
              <a:buNone/>
            </a:pPr>
            <a:r>
              <a:rPr lang="en-US" sz="2400" dirty="0">
                <a:solidFill>
                  <a:schemeClr val="accent1">
                    <a:lumMod val="50000"/>
                  </a:schemeClr>
                </a:solidFill>
                <a:latin typeface="Arial" panose="020B0604020202020204" pitchFamily="34" charset="0"/>
              </a:rPr>
              <a:t>                              </a:t>
            </a:r>
            <a:r>
              <a:rPr lang="en-US" sz="2400" dirty="0">
                <a:solidFill>
                  <a:schemeClr val="accent1">
                    <a:lumMod val="50000"/>
                  </a:schemeClr>
                </a:solidFill>
                <a:effectLst/>
                <a:latin typeface="Arial" panose="020B0604020202020204" pitchFamily="34" charset="0"/>
              </a:rPr>
              <a:t>The system performs a role of  health monitoring with this, users can enjoy social life and still have their health managed and monitored especially during an era of the pandemic. The proposed method will have a great impact on the quality of life by reducing the transmission rate of communicable diseases. Through this doctor can monitor patient very easily and give medication on time.</a:t>
            </a:r>
            <a:endParaRPr lang="en-US" sz="2400" dirty="0">
              <a:solidFill>
                <a:schemeClr val="accent1">
                  <a:lumMod val="50000"/>
                </a:schemeClr>
              </a:solidFill>
              <a:effectLst/>
              <a:latin typeface="Calibri" panose="020F0502020204030204" pitchFamily="34" charset="0"/>
            </a:endParaRPr>
          </a:p>
          <a:p>
            <a:endParaRPr lang="en-IN" dirty="0"/>
          </a:p>
        </p:txBody>
      </p:sp>
    </p:spTree>
    <p:extLst>
      <p:ext uri="{BB962C8B-B14F-4D97-AF65-F5344CB8AC3E}">
        <p14:creationId xmlns:p14="http://schemas.microsoft.com/office/powerpoint/2010/main" val="1511203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35000">
              <a:srgbClr val="B5D5A0"/>
            </a:gs>
            <a:gs pos="11000">
              <a:schemeClr val="accent6">
                <a:lumMod val="0"/>
                <a:lumOff val="100000"/>
              </a:schemeClr>
            </a:gs>
            <a:gs pos="0">
              <a:schemeClr val="accent6">
                <a:lumMod val="0"/>
                <a:lumOff val="100000"/>
              </a:schemeClr>
            </a:gs>
            <a:gs pos="62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4A1FA-17DF-417A-8D64-83F0609B4ED1}"/>
              </a:ext>
            </a:extLst>
          </p:cNvPr>
          <p:cNvSpPr>
            <a:spLocks noGrp="1"/>
          </p:cNvSpPr>
          <p:nvPr>
            <p:ph type="title"/>
          </p:nvPr>
        </p:nvSpPr>
        <p:spPr/>
        <p:txBody>
          <a:bodyPr/>
          <a:lstStyle/>
          <a:p>
            <a:r>
              <a:rPr lang="en-US" dirty="0">
                <a:solidFill>
                  <a:schemeClr val="accent1">
                    <a:lumMod val="50000"/>
                  </a:schemeClr>
                </a:solidFill>
              </a:rPr>
              <a:t>FUTURE SCOPE</a:t>
            </a:r>
            <a:endParaRPr lang="en-IN" dirty="0">
              <a:solidFill>
                <a:schemeClr val="accent1">
                  <a:lumMod val="50000"/>
                </a:schemeClr>
              </a:solidFill>
            </a:endParaRPr>
          </a:p>
        </p:txBody>
      </p:sp>
      <p:sp>
        <p:nvSpPr>
          <p:cNvPr id="3" name="Content Placeholder 2">
            <a:extLst>
              <a:ext uri="{FF2B5EF4-FFF2-40B4-BE49-F238E27FC236}">
                <a16:creationId xmlns:a16="http://schemas.microsoft.com/office/drawing/2014/main" id="{1620FA46-17D1-4B86-BCC0-54210EA14619}"/>
              </a:ext>
            </a:extLst>
          </p:cNvPr>
          <p:cNvSpPr>
            <a:spLocks noGrp="1"/>
          </p:cNvSpPr>
          <p:nvPr>
            <p:ph idx="1"/>
          </p:nvPr>
        </p:nvSpPr>
        <p:spPr>
          <a:gradFill>
            <a:gsLst>
              <a:gs pos="35000">
                <a:srgbClr val="B5D5A0"/>
              </a:gs>
              <a:gs pos="11000">
                <a:schemeClr val="accent6">
                  <a:lumMod val="0"/>
                  <a:lumOff val="100000"/>
                </a:schemeClr>
              </a:gs>
              <a:gs pos="0">
                <a:schemeClr val="accent6">
                  <a:lumMod val="0"/>
                  <a:lumOff val="100000"/>
                </a:schemeClr>
              </a:gs>
              <a:gs pos="62000">
                <a:schemeClr val="accent6">
                  <a:lumMod val="100000"/>
                </a:schemeClr>
              </a:gs>
            </a:gsLst>
            <a:path path="circle">
              <a:fillToRect l="50000" t="-80000" r="50000" b="180000"/>
            </a:path>
          </a:gradFill>
        </p:spPr>
        <p:txBody>
          <a:bodyPr/>
          <a:lstStyle/>
          <a:p>
            <a:pPr marL="0" indent="0" algn="l">
              <a:buNone/>
            </a:pPr>
            <a:r>
              <a:rPr lang="en-US" b="1" i="0" dirty="0">
                <a:solidFill>
                  <a:schemeClr val="accent1">
                    <a:lumMod val="50000"/>
                  </a:schemeClr>
                </a:solidFill>
                <a:effectLst/>
                <a:latin typeface="FuturaPT-Bold"/>
              </a:rPr>
              <a:t>Healing at home</a:t>
            </a:r>
            <a:endParaRPr lang="en-US" b="0" i="0" dirty="0">
              <a:solidFill>
                <a:schemeClr val="accent1">
                  <a:lumMod val="50000"/>
                </a:schemeClr>
              </a:solidFill>
              <a:effectLst/>
              <a:latin typeface="FuturaPT-Bold"/>
            </a:endParaRPr>
          </a:p>
          <a:p>
            <a:pPr algn="l"/>
            <a:r>
              <a:rPr lang="en-US" b="0" i="0" dirty="0">
                <a:solidFill>
                  <a:schemeClr val="accent1">
                    <a:lumMod val="50000"/>
                  </a:schemeClr>
                </a:solidFill>
                <a:effectLst/>
                <a:latin typeface="FuturaPT-Book"/>
              </a:rPr>
              <a:t>A few years back, monitoring patients was limited to the care of family or home nurses in case the patient is healing at home. On the other hand, if a patient decides to be in the hospital then regular monitoring is an obvious task.</a:t>
            </a:r>
          </a:p>
          <a:p>
            <a:pPr algn="l"/>
            <a:r>
              <a:rPr lang="en-US" b="0" i="0" dirty="0">
                <a:solidFill>
                  <a:schemeClr val="accent1">
                    <a:lumMod val="50000"/>
                  </a:schemeClr>
                </a:solidFill>
                <a:effectLst/>
                <a:latin typeface="FuturaPT-Book"/>
              </a:rPr>
              <a:t> IoT health monitoring tools, the choice of healing at home becomes easy. Integration of real-time monitoring and other definite modules, patients do not necessarily require to be under the hospital roof</a:t>
            </a:r>
            <a:r>
              <a:rPr lang="en-US" b="0" i="0" dirty="0">
                <a:solidFill>
                  <a:srgbClr val="000000"/>
                </a:solidFill>
                <a:effectLst/>
                <a:latin typeface="FuturaPT-Book"/>
              </a:rPr>
              <a:t>.  </a:t>
            </a:r>
          </a:p>
          <a:p>
            <a:pPr marL="0" indent="0">
              <a:buNone/>
            </a:pPr>
            <a:endParaRPr lang="en-IN" dirty="0"/>
          </a:p>
        </p:txBody>
      </p:sp>
    </p:spTree>
    <p:extLst>
      <p:ext uri="{BB962C8B-B14F-4D97-AF65-F5344CB8AC3E}">
        <p14:creationId xmlns:p14="http://schemas.microsoft.com/office/powerpoint/2010/main" val="1264808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35000">
              <a:srgbClr val="B5D5A0"/>
            </a:gs>
            <a:gs pos="11000">
              <a:schemeClr val="accent6">
                <a:lumMod val="0"/>
                <a:lumOff val="100000"/>
              </a:schemeClr>
            </a:gs>
            <a:gs pos="0">
              <a:schemeClr val="accent6">
                <a:lumMod val="0"/>
                <a:lumOff val="100000"/>
              </a:schemeClr>
            </a:gs>
            <a:gs pos="62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CB4B667-EBE2-45F2-ABEF-C87DAC298811}"/>
              </a:ext>
            </a:extLst>
          </p:cNvPr>
          <p:cNvSpPr>
            <a:spLocks noGrp="1"/>
          </p:cNvSpPr>
          <p:nvPr>
            <p:ph type="title"/>
          </p:nvPr>
        </p:nvSpPr>
        <p:spPr>
          <a:gradFill>
            <a:gsLst>
              <a:gs pos="35000">
                <a:srgbClr val="B5D5A0"/>
              </a:gs>
              <a:gs pos="11000">
                <a:schemeClr val="accent6">
                  <a:lumMod val="0"/>
                  <a:lumOff val="100000"/>
                </a:schemeClr>
              </a:gs>
              <a:gs pos="0">
                <a:schemeClr val="accent6">
                  <a:lumMod val="0"/>
                  <a:lumOff val="100000"/>
                </a:schemeClr>
              </a:gs>
              <a:gs pos="62000">
                <a:schemeClr val="accent6">
                  <a:lumMod val="100000"/>
                </a:schemeClr>
              </a:gs>
            </a:gsLst>
            <a:path path="circle">
              <a:fillToRect l="50000" t="-80000" r="50000" b="180000"/>
            </a:path>
          </a:gradFill>
        </p:spPr>
        <p:txBody>
          <a:bodyPr>
            <a:normAutofit/>
          </a:bodyPr>
          <a:lstStyle/>
          <a:p>
            <a:pPr marL="457200" indent="-457200">
              <a:buFont typeface="Arial" panose="020B0604020202020204" pitchFamily="34" charset="0"/>
              <a:buChar char="•"/>
            </a:pPr>
            <a:r>
              <a:rPr lang="en-US" sz="2700" b="0" i="0" dirty="0">
                <a:solidFill>
                  <a:schemeClr val="accent1">
                    <a:lumMod val="50000"/>
                  </a:schemeClr>
                </a:solidFill>
                <a:effectLst/>
                <a:latin typeface="FuturaPT-Book"/>
              </a:rPr>
              <a:t> The technology thus holds a strengthening future providing independent and mobile health monitoring while reducing the stress to visit doctors and health personnel</a:t>
            </a:r>
            <a:r>
              <a:rPr lang="en-US" sz="2700" b="0" i="0" dirty="0">
                <a:solidFill>
                  <a:srgbClr val="000000"/>
                </a:solidFill>
                <a:effectLst/>
                <a:latin typeface="FuturaPT-Book"/>
              </a:rPr>
              <a:t>. </a:t>
            </a:r>
            <a:endParaRPr lang="en-IN" sz="2700" dirty="0"/>
          </a:p>
        </p:txBody>
      </p:sp>
      <p:sp>
        <p:nvSpPr>
          <p:cNvPr id="12" name="Content Placeholder 11">
            <a:extLst>
              <a:ext uri="{FF2B5EF4-FFF2-40B4-BE49-F238E27FC236}">
                <a16:creationId xmlns:a16="http://schemas.microsoft.com/office/drawing/2014/main" id="{4D188431-14D5-45AB-BCD5-F0F40137679B}"/>
              </a:ext>
            </a:extLst>
          </p:cNvPr>
          <p:cNvSpPr>
            <a:spLocks noGrp="1"/>
          </p:cNvSpPr>
          <p:nvPr>
            <p:ph idx="1"/>
          </p:nvPr>
        </p:nvSpPr>
        <p:spPr>
          <a:xfrm>
            <a:off x="838200" y="1690688"/>
            <a:ext cx="10515600" cy="4351338"/>
          </a:xfrm>
          <a:gradFill>
            <a:gsLst>
              <a:gs pos="35000">
                <a:srgbClr val="B5D5A0"/>
              </a:gs>
              <a:gs pos="11000">
                <a:schemeClr val="accent6">
                  <a:lumMod val="0"/>
                  <a:lumOff val="100000"/>
                </a:schemeClr>
              </a:gs>
              <a:gs pos="0">
                <a:schemeClr val="accent6">
                  <a:lumMod val="0"/>
                  <a:lumOff val="100000"/>
                </a:schemeClr>
              </a:gs>
              <a:gs pos="62000">
                <a:schemeClr val="accent6">
                  <a:lumMod val="100000"/>
                </a:schemeClr>
              </a:gs>
            </a:gsLst>
            <a:path path="circle">
              <a:fillToRect l="50000" t="-80000" r="50000" b="180000"/>
            </a:path>
          </a:gradFill>
        </p:spPr>
        <p:txBody>
          <a:bodyPr/>
          <a:lstStyle/>
          <a:p>
            <a:pPr marL="0" indent="0" algn="l">
              <a:buNone/>
            </a:pPr>
            <a:r>
              <a:rPr lang="en-US" b="1" i="0" dirty="0">
                <a:solidFill>
                  <a:schemeClr val="accent1">
                    <a:lumMod val="50000"/>
                  </a:schemeClr>
                </a:solidFill>
                <a:effectLst/>
                <a:latin typeface="FuturaPT-Bold"/>
              </a:rPr>
              <a:t>Peace of mind</a:t>
            </a:r>
            <a:endParaRPr lang="en-US" b="0" i="0" dirty="0">
              <a:solidFill>
                <a:schemeClr val="accent1">
                  <a:lumMod val="50000"/>
                </a:schemeClr>
              </a:solidFill>
              <a:effectLst/>
              <a:latin typeface="FuturaPT-Bold"/>
            </a:endParaRPr>
          </a:p>
          <a:p>
            <a:pPr marL="0" indent="0" algn="l">
              <a:buNone/>
            </a:pPr>
            <a:r>
              <a:rPr lang="en-US" b="0" i="0" dirty="0">
                <a:solidFill>
                  <a:schemeClr val="accent1">
                    <a:lumMod val="50000"/>
                  </a:schemeClr>
                </a:solidFill>
                <a:effectLst/>
                <a:latin typeface="FuturaPT-Book"/>
              </a:rPr>
              <a:t>                    A patient at home with no one to look at becomes a risky affair. The situation becomes worst when a patient is suffering from COVID. Thankfully, the situation was a tension earlier that has been eliminated with the presence of IoT home health monitoring. </a:t>
            </a:r>
          </a:p>
          <a:p>
            <a:pPr marL="0" indent="0" algn="l">
              <a:buNone/>
            </a:pPr>
            <a:r>
              <a:rPr lang="en-US" dirty="0">
                <a:solidFill>
                  <a:schemeClr val="accent1">
                    <a:lumMod val="50000"/>
                  </a:schemeClr>
                </a:solidFill>
                <a:latin typeface="FuturaPT-Book"/>
              </a:rPr>
              <a:t>                     </a:t>
            </a:r>
            <a:r>
              <a:rPr lang="en-US" b="0" i="0" dirty="0">
                <a:solidFill>
                  <a:schemeClr val="accent1">
                    <a:lumMod val="50000"/>
                  </a:schemeClr>
                </a:solidFill>
                <a:effectLst/>
                <a:latin typeface="FuturaPT-Book"/>
              </a:rPr>
              <a:t>The addition of wearable technology into it makes it even more stronger. These wearable devices detect the patient’s condition along with sending information to the caretaker too. </a:t>
            </a:r>
          </a:p>
          <a:p>
            <a:pPr marL="0" indent="0">
              <a:buNone/>
            </a:pPr>
            <a:endParaRPr lang="en-IN" dirty="0"/>
          </a:p>
        </p:txBody>
      </p:sp>
    </p:spTree>
    <p:extLst>
      <p:ext uri="{BB962C8B-B14F-4D97-AF65-F5344CB8AC3E}">
        <p14:creationId xmlns:p14="http://schemas.microsoft.com/office/powerpoint/2010/main" val="830550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35000">
              <a:srgbClr val="B5D5A0"/>
            </a:gs>
            <a:gs pos="11000">
              <a:schemeClr val="accent6">
                <a:lumMod val="0"/>
                <a:lumOff val="100000"/>
              </a:schemeClr>
            </a:gs>
            <a:gs pos="0">
              <a:schemeClr val="accent6">
                <a:lumMod val="0"/>
                <a:lumOff val="100000"/>
              </a:schemeClr>
            </a:gs>
            <a:gs pos="62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14983-679C-4418-937A-6046B4221C70}"/>
              </a:ext>
            </a:extLst>
          </p:cNvPr>
          <p:cNvSpPr>
            <a:spLocks noGrp="1"/>
          </p:cNvSpPr>
          <p:nvPr>
            <p:ph type="title"/>
          </p:nvPr>
        </p:nvSpPr>
        <p:spPr/>
        <p:txBody>
          <a:bodyPr/>
          <a:lstStyle/>
          <a:p>
            <a:r>
              <a:rPr lang="en-US" b="1" i="0" dirty="0">
                <a:solidFill>
                  <a:schemeClr val="accent1">
                    <a:lumMod val="50000"/>
                  </a:schemeClr>
                </a:solidFill>
                <a:effectLst/>
                <a:latin typeface="FuturaPT-Bold"/>
              </a:rPr>
              <a:t>Medicines on Right time</a:t>
            </a:r>
            <a:br>
              <a:rPr lang="en-US" b="0" i="0" dirty="0">
                <a:solidFill>
                  <a:srgbClr val="000000"/>
                </a:solidFill>
                <a:effectLst/>
                <a:latin typeface="FuturaPT-Bold"/>
              </a:rPr>
            </a:br>
            <a:endParaRPr lang="en-IN" dirty="0"/>
          </a:p>
        </p:txBody>
      </p:sp>
      <p:sp>
        <p:nvSpPr>
          <p:cNvPr id="3" name="Content Placeholder 2">
            <a:extLst>
              <a:ext uri="{FF2B5EF4-FFF2-40B4-BE49-F238E27FC236}">
                <a16:creationId xmlns:a16="http://schemas.microsoft.com/office/drawing/2014/main" id="{06B21FE7-DD8D-41C1-9D9C-50B2DD94B84D}"/>
              </a:ext>
            </a:extLst>
          </p:cNvPr>
          <p:cNvSpPr>
            <a:spLocks noGrp="1"/>
          </p:cNvSpPr>
          <p:nvPr>
            <p:ph idx="1"/>
          </p:nvPr>
        </p:nvSpPr>
        <p:spPr>
          <a:xfrm>
            <a:off x="838200" y="1253331"/>
            <a:ext cx="10515600" cy="4351338"/>
          </a:xfrm>
          <a:gradFill>
            <a:gsLst>
              <a:gs pos="35000">
                <a:srgbClr val="B5D5A0"/>
              </a:gs>
              <a:gs pos="11000">
                <a:schemeClr val="accent6">
                  <a:lumMod val="0"/>
                  <a:lumOff val="100000"/>
                </a:schemeClr>
              </a:gs>
              <a:gs pos="0">
                <a:schemeClr val="accent6">
                  <a:lumMod val="0"/>
                  <a:lumOff val="100000"/>
                </a:schemeClr>
              </a:gs>
              <a:gs pos="62000">
                <a:schemeClr val="accent6">
                  <a:lumMod val="100000"/>
                </a:schemeClr>
              </a:gs>
            </a:gsLst>
            <a:path path="circle">
              <a:fillToRect l="50000" t="-80000" r="50000" b="180000"/>
            </a:path>
          </a:gradFill>
        </p:spPr>
        <p:txBody>
          <a:bodyPr/>
          <a:lstStyle/>
          <a:p>
            <a:pPr marL="0" indent="0" algn="l">
              <a:buNone/>
            </a:pPr>
            <a:endParaRPr lang="en-US" b="0" i="0" dirty="0">
              <a:solidFill>
                <a:srgbClr val="000000"/>
              </a:solidFill>
              <a:effectLst/>
              <a:latin typeface="FuturaPT-Bold"/>
            </a:endParaRPr>
          </a:p>
          <a:p>
            <a:pPr algn="l"/>
            <a:r>
              <a:rPr lang="en-US" b="0" i="0" dirty="0">
                <a:solidFill>
                  <a:schemeClr val="accent1">
                    <a:lumMod val="50000"/>
                  </a:schemeClr>
                </a:solidFill>
                <a:effectLst/>
                <a:latin typeface="FuturaPT-Book"/>
              </a:rPr>
              <a:t>How many times did you forget to take medicines on time? If your answer is many times, you are somehow like me!</a:t>
            </a:r>
            <a:br>
              <a:rPr lang="en-US" b="0" i="0" dirty="0">
                <a:solidFill>
                  <a:schemeClr val="accent1">
                    <a:lumMod val="50000"/>
                  </a:schemeClr>
                </a:solidFill>
                <a:effectLst/>
                <a:latin typeface="FuturaPT-Book"/>
              </a:rPr>
            </a:br>
            <a:endParaRPr lang="en-US" b="0" i="0" dirty="0">
              <a:solidFill>
                <a:schemeClr val="accent1">
                  <a:lumMod val="50000"/>
                </a:schemeClr>
              </a:solidFill>
              <a:effectLst/>
              <a:latin typeface="FuturaPT-Book"/>
            </a:endParaRPr>
          </a:p>
          <a:p>
            <a:pPr algn="l"/>
            <a:r>
              <a:rPr lang="en-US" b="0" i="0" dirty="0">
                <a:solidFill>
                  <a:schemeClr val="accent1">
                    <a:lumMod val="50000"/>
                  </a:schemeClr>
                </a:solidFill>
                <a:effectLst/>
                <a:latin typeface="FuturaPT-Book"/>
              </a:rPr>
              <a:t>This issue has been cut by an IoT monitoring device that keeps track of a patient’s prescribed medicine routine. The technology can be proven best for patients with COVID.</a:t>
            </a:r>
          </a:p>
          <a:p>
            <a:endParaRPr lang="en-IN" dirty="0"/>
          </a:p>
        </p:txBody>
      </p:sp>
    </p:spTree>
    <p:extLst>
      <p:ext uri="{BB962C8B-B14F-4D97-AF65-F5344CB8AC3E}">
        <p14:creationId xmlns:p14="http://schemas.microsoft.com/office/powerpoint/2010/main" val="2666930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3CADEF-AD77-4AE0-9861-CC1E014D8EE9}"/>
              </a:ext>
            </a:extLst>
          </p:cNvPr>
          <p:cNvSpPr>
            <a:spLocks noGrp="1"/>
          </p:cNvSpPr>
          <p:nvPr>
            <p:ph type="title"/>
          </p:nvPr>
        </p:nvSpPr>
        <p:spPr/>
        <p:txBody>
          <a:bodyPr/>
          <a:lstStyle/>
          <a:p>
            <a:r>
              <a:rPr lang="en-US" dirty="0">
                <a:solidFill>
                  <a:schemeClr val="accent5">
                    <a:lumMod val="50000"/>
                  </a:schemeClr>
                </a:solidFill>
              </a:rPr>
              <a:t>INTRODUCTION</a:t>
            </a:r>
            <a:endParaRPr lang="en-IN" dirty="0">
              <a:solidFill>
                <a:schemeClr val="accent5">
                  <a:lumMod val="50000"/>
                </a:schemeClr>
              </a:solidFill>
            </a:endParaRPr>
          </a:p>
        </p:txBody>
      </p:sp>
      <p:sp>
        <p:nvSpPr>
          <p:cNvPr id="4" name="Content Placeholder 3">
            <a:extLst>
              <a:ext uri="{FF2B5EF4-FFF2-40B4-BE49-F238E27FC236}">
                <a16:creationId xmlns:a16="http://schemas.microsoft.com/office/drawing/2014/main" id="{E3DD6718-B264-474A-B500-B10AE59A1B8C}"/>
              </a:ext>
            </a:extLst>
          </p:cNvPr>
          <p:cNvSpPr>
            <a:spLocks noGrp="1"/>
          </p:cNvSpPr>
          <p:nvPr>
            <p:ph idx="1"/>
          </p:nvPr>
        </p:nvSpPr>
        <p:spPr>
          <a:xfrm>
            <a:off x="838200" y="1358168"/>
            <a:ext cx="10880188" cy="5134707"/>
          </a:xfrm>
          <a:gradFill flip="none" rotWithShape="1">
            <a:gsLst>
              <a:gs pos="0">
                <a:schemeClr val="accent6">
                  <a:lumMod val="0"/>
                  <a:lumOff val="100000"/>
                </a:schemeClr>
              </a:gs>
              <a:gs pos="23000">
                <a:schemeClr val="accent6">
                  <a:lumMod val="0"/>
                  <a:lumOff val="100000"/>
                </a:schemeClr>
              </a:gs>
              <a:gs pos="100000">
                <a:schemeClr val="accent6">
                  <a:lumMod val="100000"/>
                </a:schemeClr>
              </a:gs>
            </a:gsLst>
            <a:path path="circle">
              <a:fillToRect l="50000" t="-80000" r="50000" b="180000"/>
            </a:path>
            <a:tileRect/>
          </a:gradFill>
        </p:spPr>
        <p:txBody>
          <a:bodyPr>
            <a:normAutofit fontScale="92500" lnSpcReduction="20000"/>
          </a:bodyPr>
          <a:lstStyle/>
          <a:p>
            <a:pPr marL="0" marR="0" indent="0">
              <a:lnSpc>
                <a:spcPct val="114000"/>
              </a:lnSpc>
              <a:spcBef>
                <a:spcPts val="0"/>
              </a:spcBef>
              <a:spcAft>
                <a:spcPts val="0"/>
              </a:spcAft>
              <a:buNone/>
            </a:pPr>
            <a:r>
              <a:rPr lang="en-US" sz="1800" dirty="0">
                <a:solidFill>
                  <a:schemeClr val="accent1">
                    <a:lumMod val="50000"/>
                  </a:schemeClr>
                </a:solidFill>
                <a:effectLst/>
                <a:latin typeface="Arial" panose="020B0604020202020204" pitchFamily="34" charset="0"/>
              </a:rPr>
              <a:t>                      Independent and convenient, healthy living is the aim of any human being no matter their age, gender, location or health status. However, there are limitations due to age, illness, medication, hospitalization, epidemic, pandemic and other circumstances. Health monitoring systems have evolved to assist convenient healthy living, more accessible communication between healthcare givers and patients for close monitoring, measurement of vital health parameters, routine consultation and overall  healthy living. </a:t>
            </a:r>
          </a:p>
          <a:p>
            <a:pPr marL="0" marR="0" indent="0">
              <a:lnSpc>
                <a:spcPct val="114000"/>
              </a:lnSpc>
              <a:spcBef>
                <a:spcPts val="0"/>
              </a:spcBef>
              <a:spcAft>
                <a:spcPts val="0"/>
              </a:spcAft>
              <a:buNone/>
            </a:pPr>
            <a:r>
              <a:rPr lang="en-US" sz="1800" dirty="0">
                <a:solidFill>
                  <a:schemeClr val="accent1">
                    <a:lumMod val="50000"/>
                  </a:schemeClr>
                </a:solidFill>
                <a:latin typeface="Arial" panose="020B0604020202020204" pitchFamily="34" charset="0"/>
              </a:rPr>
              <a:t>                       </a:t>
            </a:r>
            <a:r>
              <a:rPr lang="en-US" sz="1800" dirty="0">
                <a:solidFill>
                  <a:schemeClr val="accent1">
                    <a:lumMod val="50000"/>
                  </a:schemeClr>
                </a:solidFill>
                <a:effectLst/>
                <a:latin typeface="Arial" panose="020B0604020202020204" pitchFamily="34" charset="0"/>
              </a:rPr>
              <a:t>Moreover, with the recent advances in information and communication technologies (ICT) through the adoption of Internet of Things (IoT) technology. However, a shortage of home health helpers, nursing assistants and home healthcare givers is looming worldwide. Therefore, a health monitoring system can play a vital role in lessening physical contact, hospitalization, consultation time, queuing list and overall health cost for a patient while also reducing workload, burden and stress on medical staff .</a:t>
            </a:r>
          </a:p>
          <a:p>
            <a:pPr marL="0" marR="0" indent="0">
              <a:lnSpc>
                <a:spcPct val="114000"/>
              </a:lnSpc>
              <a:spcBef>
                <a:spcPts val="0"/>
              </a:spcBef>
              <a:spcAft>
                <a:spcPts val="0"/>
              </a:spcAft>
              <a:buNone/>
            </a:pPr>
            <a:r>
              <a:rPr lang="en-US" sz="1800" dirty="0">
                <a:solidFill>
                  <a:schemeClr val="accent1">
                    <a:lumMod val="50000"/>
                  </a:schemeClr>
                </a:solidFill>
                <a:latin typeface="Arial" panose="020B0604020202020204" pitchFamily="34" charset="0"/>
              </a:rPr>
              <a:t>                      </a:t>
            </a:r>
            <a:r>
              <a:rPr lang="en-US" sz="1800" dirty="0">
                <a:solidFill>
                  <a:schemeClr val="accent1">
                    <a:lumMod val="50000"/>
                  </a:schemeClr>
                </a:solidFill>
                <a:effectLst/>
                <a:latin typeface="Arial" panose="020B0604020202020204" pitchFamily="34" charset="0"/>
              </a:rPr>
              <a:t>The advent of smart  technologies proposes healthy living and improved quality of healthcare support services for the elderly and handicapped for independent and comfortable lifestyles while at home, instead of nursing homes, hospitals or other confinement facilities, will improve healthcare facilities for patients while at home or in remote locations outside the hospitals.</a:t>
            </a:r>
          </a:p>
          <a:p>
            <a:pPr marL="0" marR="0" indent="0">
              <a:lnSpc>
                <a:spcPct val="114000"/>
              </a:lnSpc>
              <a:spcBef>
                <a:spcPts val="0"/>
              </a:spcBef>
              <a:spcAft>
                <a:spcPts val="0"/>
              </a:spcAft>
              <a:buNone/>
            </a:pPr>
            <a:r>
              <a:rPr lang="en-US" sz="1800" dirty="0">
                <a:solidFill>
                  <a:schemeClr val="accent1">
                    <a:lumMod val="50000"/>
                  </a:schemeClr>
                </a:solidFill>
                <a:latin typeface="Arial" panose="020B0604020202020204" pitchFamily="34" charset="0"/>
              </a:rPr>
              <a:t>                     </a:t>
            </a:r>
            <a:r>
              <a:rPr lang="en-US" sz="1800" dirty="0">
                <a:solidFill>
                  <a:schemeClr val="accent1">
                    <a:lumMod val="50000"/>
                  </a:schemeClr>
                </a:solidFill>
                <a:effectLst/>
                <a:latin typeface="Arial" panose="020B0604020202020204" pitchFamily="34" charset="0"/>
              </a:rPr>
              <a:t> Thus, there is a reduction in depression that arises from loneliness in the hospital wards for patients. Also, the rapid improvement of software and hardware technologies in the  healthcare system, makes it possible for patients, especially the elderly or disabled, to control</a:t>
            </a:r>
            <a:r>
              <a:rPr lang="en-US" sz="1800" dirty="0">
                <a:solidFill>
                  <a:schemeClr val="accent1">
                    <a:lumMod val="50000"/>
                  </a:schemeClr>
                </a:solidFill>
                <a:latin typeface="Arial" panose="020B0604020202020204" pitchFamily="34" charset="0"/>
              </a:rPr>
              <a:t> .</a:t>
            </a:r>
            <a:r>
              <a:rPr lang="en-US" sz="1800" dirty="0">
                <a:solidFill>
                  <a:schemeClr val="accent1">
                    <a:lumMod val="50000"/>
                  </a:schemeClr>
                </a:solidFill>
                <a:effectLst/>
                <a:latin typeface="Arial" panose="020B0604020202020204" pitchFamily="34" charset="0"/>
              </a:rPr>
              <a:t> In this, we propose a mobile application-based prototype healthcare system for efficient and effective health monitoring for the elderly and disabled for their convenient and independent living while at home</a:t>
            </a:r>
            <a:r>
              <a:rPr lang="en-US" sz="1800" dirty="0">
                <a:solidFill>
                  <a:schemeClr val="accent5">
                    <a:lumMod val="50000"/>
                  </a:schemeClr>
                </a:solidFill>
                <a:effectLst/>
                <a:latin typeface="Arial" panose="020B0604020202020204" pitchFamily="34" charset="0"/>
              </a:rPr>
              <a:t>.  </a:t>
            </a:r>
            <a:endParaRPr lang="en-US" sz="1800" dirty="0">
              <a:solidFill>
                <a:schemeClr val="accent5">
                  <a:lumMod val="50000"/>
                </a:schemeClr>
              </a:solidFill>
              <a:effectLst/>
              <a:latin typeface="Calibri" panose="020F0502020204030204" pitchFamily="34" charset="0"/>
            </a:endParaRPr>
          </a:p>
          <a:p>
            <a:pPr marL="0" marR="0">
              <a:lnSpc>
                <a:spcPct val="114000"/>
              </a:lnSpc>
              <a:spcBef>
                <a:spcPts val="0"/>
              </a:spcBef>
              <a:spcAft>
                <a:spcPts val="0"/>
              </a:spcAft>
            </a:pPr>
            <a:endParaRPr lang="en-US" sz="1800" dirty="0">
              <a:solidFill>
                <a:schemeClr val="accent5"/>
              </a:solidFill>
              <a:effectLst/>
              <a:latin typeface="Calibri" panose="020F0502020204030204" pitchFamily="34" charset="0"/>
            </a:endParaRPr>
          </a:p>
          <a:p>
            <a:endParaRPr lang="en-IN" dirty="0"/>
          </a:p>
        </p:txBody>
      </p:sp>
    </p:spTree>
    <p:extLst>
      <p:ext uri="{BB962C8B-B14F-4D97-AF65-F5344CB8AC3E}">
        <p14:creationId xmlns:p14="http://schemas.microsoft.com/office/powerpoint/2010/main" val="2030834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35000">
              <a:srgbClr val="B5D5A0"/>
            </a:gs>
            <a:gs pos="11000">
              <a:schemeClr val="accent6">
                <a:lumMod val="0"/>
                <a:lumOff val="100000"/>
              </a:schemeClr>
            </a:gs>
            <a:gs pos="0">
              <a:schemeClr val="accent6">
                <a:lumMod val="0"/>
                <a:lumOff val="100000"/>
              </a:schemeClr>
            </a:gs>
            <a:gs pos="62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67D7C-9378-40A6-91DA-D96C181B623F}"/>
              </a:ext>
            </a:extLst>
          </p:cNvPr>
          <p:cNvSpPr>
            <a:spLocks noGrp="1"/>
          </p:cNvSpPr>
          <p:nvPr>
            <p:ph type="title"/>
          </p:nvPr>
        </p:nvSpPr>
        <p:spPr/>
        <p:txBody>
          <a:bodyPr/>
          <a:lstStyle/>
          <a:p>
            <a:r>
              <a:rPr lang="en-US" dirty="0">
                <a:solidFill>
                  <a:schemeClr val="accent1">
                    <a:lumMod val="50000"/>
                  </a:schemeClr>
                </a:solidFill>
              </a:rPr>
              <a:t>BIBLIOGRAPHY</a:t>
            </a:r>
            <a:endParaRPr lang="en-IN" dirty="0">
              <a:solidFill>
                <a:schemeClr val="accent1">
                  <a:lumMod val="50000"/>
                </a:schemeClr>
              </a:solidFill>
            </a:endParaRPr>
          </a:p>
        </p:txBody>
      </p:sp>
      <p:sp>
        <p:nvSpPr>
          <p:cNvPr id="3" name="Content Placeholder 2">
            <a:extLst>
              <a:ext uri="{FF2B5EF4-FFF2-40B4-BE49-F238E27FC236}">
                <a16:creationId xmlns:a16="http://schemas.microsoft.com/office/drawing/2014/main" id="{9B0B0793-50A7-455B-AC96-85B4CE4A4BB1}"/>
              </a:ext>
            </a:extLst>
          </p:cNvPr>
          <p:cNvSpPr>
            <a:spLocks noGrp="1"/>
          </p:cNvSpPr>
          <p:nvPr>
            <p:ph idx="1"/>
          </p:nvPr>
        </p:nvSpPr>
        <p:spPr>
          <a:gradFill>
            <a:gsLst>
              <a:gs pos="35000">
                <a:srgbClr val="B5D5A0"/>
              </a:gs>
              <a:gs pos="11000">
                <a:schemeClr val="accent6">
                  <a:lumMod val="0"/>
                  <a:lumOff val="100000"/>
                </a:schemeClr>
              </a:gs>
              <a:gs pos="0">
                <a:schemeClr val="accent6">
                  <a:lumMod val="0"/>
                  <a:lumOff val="100000"/>
                </a:schemeClr>
              </a:gs>
              <a:gs pos="62000">
                <a:schemeClr val="accent6">
                  <a:lumMod val="100000"/>
                </a:schemeClr>
              </a:gs>
            </a:gsLst>
            <a:path path="circle">
              <a:fillToRect l="50000" t="-80000" r="50000" b="180000"/>
            </a:path>
          </a:gradFill>
        </p:spPr>
        <p:txBody>
          <a:bodyPr/>
          <a:lstStyle/>
          <a:p>
            <a:r>
              <a:rPr lang="en-IN" dirty="0">
                <a:hlinkClick r:id="rId2"/>
              </a:rPr>
              <a:t>https://smartinternz.com/Student/guided_project_workspace/4789</a:t>
            </a:r>
            <a:endParaRPr lang="en-IN" dirty="0"/>
          </a:p>
          <a:p>
            <a:r>
              <a:rPr lang="en-IN" dirty="0">
                <a:hlinkClick r:id="rId3"/>
              </a:rPr>
              <a:t>https://smartinternz.com/Student/guided_project_info/4789#</a:t>
            </a:r>
            <a:endParaRPr lang="en-IN" dirty="0"/>
          </a:p>
          <a:p>
            <a:r>
              <a:rPr lang="en-IN" dirty="0">
                <a:hlinkClick r:id="rId4"/>
              </a:rPr>
              <a:t>https://www.appventurez.com/blog/iot-healthcare-future-scope/</a:t>
            </a:r>
            <a:endParaRPr lang="en-IN" dirty="0"/>
          </a:p>
          <a:p>
            <a:pPr marL="0" indent="0">
              <a:buNone/>
            </a:pPr>
            <a:endParaRPr lang="en-IN" dirty="0"/>
          </a:p>
        </p:txBody>
      </p:sp>
    </p:spTree>
    <p:extLst>
      <p:ext uri="{BB962C8B-B14F-4D97-AF65-F5344CB8AC3E}">
        <p14:creationId xmlns:p14="http://schemas.microsoft.com/office/powerpoint/2010/main" val="3299218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35000">
              <a:srgbClr val="B5D5A0"/>
            </a:gs>
            <a:gs pos="11000">
              <a:schemeClr val="accent6">
                <a:lumMod val="0"/>
                <a:lumOff val="100000"/>
              </a:schemeClr>
            </a:gs>
            <a:gs pos="0">
              <a:schemeClr val="accent6">
                <a:lumMod val="0"/>
                <a:lumOff val="100000"/>
              </a:schemeClr>
            </a:gs>
            <a:gs pos="62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5DD7E-7FF6-49DB-AAA8-97F7B836D0B7}"/>
              </a:ext>
            </a:extLst>
          </p:cNvPr>
          <p:cNvSpPr>
            <a:spLocks noGrp="1"/>
          </p:cNvSpPr>
          <p:nvPr>
            <p:ph type="title"/>
          </p:nvPr>
        </p:nvSpPr>
        <p:spPr/>
        <p:txBody>
          <a:bodyPr/>
          <a:lstStyle/>
          <a:p>
            <a:r>
              <a:rPr lang="en-US" dirty="0">
                <a:solidFill>
                  <a:schemeClr val="accent1">
                    <a:lumMod val="50000"/>
                  </a:schemeClr>
                </a:solidFill>
              </a:rPr>
              <a:t>APPENDIX:</a:t>
            </a:r>
            <a:br>
              <a:rPr lang="en-US" dirty="0">
                <a:solidFill>
                  <a:schemeClr val="accent1">
                    <a:lumMod val="50000"/>
                  </a:schemeClr>
                </a:solidFill>
              </a:rPr>
            </a:br>
            <a:r>
              <a:rPr lang="en-US" dirty="0">
                <a:solidFill>
                  <a:schemeClr val="accent1">
                    <a:lumMod val="50000"/>
                  </a:schemeClr>
                </a:solidFill>
              </a:rPr>
              <a:t>A.SOURCE LINK</a:t>
            </a:r>
            <a:endParaRPr lang="en-IN" dirty="0">
              <a:solidFill>
                <a:schemeClr val="accent1">
                  <a:lumMod val="50000"/>
                </a:schemeClr>
              </a:solidFill>
            </a:endParaRPr>
          </a:p>
        </p:txBody>
      </p:sp>
      <p:sp>
        <p:nvSpPr>
          <p:cNvPr id="5" name="Content Placeholder 4">
            <a:extLst>
              <a:ext uri="{FF2B5EF4-FFF2-40B4-BE49-F238E27FC236}">
                <a16:creationId xmlns:a16="http://schemas.microsoft.com/office/drawing/2014/main" id="{5278DF03-3E0A-404C-9B4E-0B9779792A1C}"/>
              </a:ext>
            </a:extLst>
          </p:cNvPr>
          <p:cNvSpPr>
            <a:spLocks noGrp="1"/>
          </p:cNvSpPr>
          <p:nvPr>
            <p:ph idx="1"/>
          </p:nvPr>
        </p:nvSpPr>
        <p:spPr/>
        <p:txBody>
          <a:bodyPr/>
          <a:lstStyle/>
          <a:p>
            <a:pPr marL="0" marR="0" indent="0">
              <a:lnSpc>
                <a:spcPct val="114000"/>
              </a:lnSpc>
              <a:spcBef>
                <a:spcPts val="0"/>
              </a:spcBef>
              <a:spcAft>
                <a:spcPts val="0"/>
              </a:spcAft>
              <a:buNone/>
            </a:pPr>
            <a:r>
              <a:rPr lang="en-IN" sz="1800" dirty="0">
                <a:solidFill>
                  <a:schemeClr val="accent1">
                    <a:lumMod val="50000"/>
                  </a:schemeClr>
                </a:solidFill>
                <a:effectLst/>
                <a:latin typeface="Arial" panose="020B0604020202020204" pitchFamily="34" charset="0"/>
              </a:rPr>
              <a:t>import </a:t>
            </a:r>
            <a:r>
              <a:rPr lang="en-IN" sz="1800" dirty="0" err="1">
                <a:solidFill>
                  <a:schemeClr val="accent1">
                    <a:lumMod val="50000"/>
                  </a:schemeClr>
                </a:solidFill>
                <a:effectLst/>
                <a:latin typeface="Arial" panose="020B0604020202020204" pitchFamily="34" charset="0"/>
              </a:rPr>
              <a:t>wiotp.sdk.device</a:t>
            </a:r>
            <a:r>
              <a:rPr lang="en-IN" sz="1800" dirty="0">
                <a:solidFill>
                  <a:schemeClr val="accent1">
                    <a:lumMod val="50000"/>
                  </a:schemeClr>
                </a:solidFill>
                <a:effectLst/>
                <a:latin typeface="Arial" panose="020B0604020202020204" pitchFamily="34" charset="0"/>
              </a:rPr>
              <a:t> import time import random </a:t>
            </a:r>
            <a:r>
              <a:rPr lang="en-IN" sz="1800" dirty="0" err="1">
                <a:solidFill>
                  <a:schemeClr val="accent1">
                    <a:lumMod val="50000"/>
                  </a:schemeClr>
                </a:solidFill>
                <a:effectLst/>
                <a:latin typeface="Arial" panose="020B0604020202020204" pitchFamily="34" charset="0"/>
              </a:rPr>
              <a:t>myConfig</a:t>
            </a:r>
            <a:r>
              <a:rPr lang="en-IN" sz="1800" dirty="0">
                <a:solidFill>
                  <a:schemeClr val="accent1">
                    <a:lumMod val="50000"/>
                  </a:schemeClr>
                </a:solidFill>
                <a:effectLst/>
                <a:latin typeface="Arial" panose="020B0604020202020204" pitchFamily="34" charset="0"/>
              </a:rPr>
              <a:t> = {</a:t>
            </a:r>
            <a:endParaRPr lang="en-IN" sz="1800" dirty="0">
              <a:solidFill>
                <a:schemeClr val="accent1">
                  <a:lumMod val="50000"/>
                </a:schemeClr>
              </a:solidFill>
              <a:effectLst/>
              <a:latin typeface="Calibri" panose="020F0502020204030204" pitchFamily="34" charset="0"/>
            </a:endParaRPr>
          </a:p>
          <a:p>
            <a:pPr marL="0" marR="0" indent="0">
              <a:lnSpc>
                <a:spcPct val="114000"/>
              </a:lnSpc>
              <a:spcBef>
                <a:spcPts val="0"/>
              </a:spcBef>
              <a:spcAft>
                <a:spcPts val="0"/>
              </a:spcAft>
              <a:buNone/>
            </a:pPr>
            <a:r>
              <a:rPr lang="en-IN" sz="1800" dirty="0">
                <a:solidFill>
                  <a:schemeClr val="accent1">
                    <a:lumMod val="50000"/>
                  </a:schemeClr>
                </a:solidFill>
                <a:effectLst/>
                <a:latin typeface="Arial" panose="020B0604020202020204" pitchFamily="34" charset="0"/>
              </a:rPr>
              <a:t>"identity": {</a:t>
            </a:r>
            <a:endParaRPr lang="en-IN" sz="1800" dirty="0">
              <a:solidFill>
                <a:schemeClr val="accent1">
                  <a:lumMod val="50000"/>
                </a:schemeClr>
              </a:solidFill>
              <a:effectLst/>
              <a:latin typeface="Calibri" panose="020F0502020204030204" pitchFamily="34" charset="0"/>
            </a:endParaRPr>
          </a:p>
          <a:p>
            <a:pPr marL="0" marR="0" indent="0">
              <a:lnSpc>
                <a:spcPct val="114000"/>
              </a:lnSpc>
              <a:spcBef>
                <a:spcPts val="0"/>
              </a:spcBef>
              <a:spcAft>
                <a:spcPts val="0"/>
              </a:spcAft>
              <a:buNone/>
            </a:pPr>
            <a:r>
              <a:rPr lang="en-IN" sz="1800" dirty="0">
                <a:solidFill>
                  <a:schemeClr val="accent1">
                    <a:lumMod val="50000"/>
                  </a:schemeClr>
                </a:solidFill>
                <a:effectLst/>
                <a:latin typeface="Arial" panose="020B0604020202020204" pitchFamily="34" charset="0"/>
              </a:rPr>
              <a:t>"</a:t>
            </a:r>
            <a:r>
              <a:rPr lang="en-IN" sz="1800" dirty="0" err="1">
                <a:solidFill>
                  <a:schemeClr val="accent1">
                    <a:lumMod val="50000"/>
                  </a:schemeClr>
                </a:solidFill>
                <a:effectLst/>
                <a:latin typeface="Arial" panose="020B0604020202020204" pitchFamily="34" charset="0"/>
              </a:rPr>
              <a:t>orgld</a:t>
            </a:r>
            <a:r>
              <a:rPr lang="en-IN" sz="1800" dirty="0">
                <a:solidFill>
                  <a:schemeClr val="accent1">
                    <a:lumMod val="50000"/>
                  </a:schemeClr>
                </a:solidFill>
                <a:effectLst/>
                <a:latin typeface="Arial" panose="020B0604020202020204" pitchFamily="34" charset="0"/>
              </a:rPr>
              <a:t>": "</a:t>
            </a:r>
            <a:r>
              <a:rPr lang="en-IN" sz="1800" dirty="0" err="1">
                <a:solidFill>
                  <a:schemeClr val="accent1">
                    <a:lumMod val="50000"/>
                  </a:schemeClr>
                </a:solidFill>
                <a:effectLst/>
                <a:latin typeface="Arial" panose="020B0604020202020204" pitchFamily="34" charset="0"/>
              </a:rPr>
              <a:t>dalxud</a:t>
            </a:r>
            <a:r>
              <a:rPr lang="en-IN" sz="1800" dirty="0">
                <a:solidFill>
                  <a:schemeClr val="accent1">
                    <a:lumMod val="50000"/>
                  </a:schemeClr>
                </a:solidFill>
                <a:effectLst/>
                <a:latin typeface="Arial" panose="020B0604020202020204" pitchFamily="34" charset="0"/>
              </a:rPr>
              <a:t>",</a:t>
            </a:r>
            <a:endParaRPr lang="en-IN" sz="1800" dirty="0">
              <a:solidFill>
                <a:schemeClr val="accent1">
                  <a:lumMod val="50000"/>
                </a:schemeClr>
              </a:solidFill>
              <a:effectLst/>
              <a:latin typeface="Calibri" panose="020F0502020204030204" pitchFamily="34" charset="0"/>
            </a:endParaRPr>
          </a:p>
          <a:p>
            <a:pPr marL="0" marR="0" indent="0">
              <a:lnSpc>
                <a:spcPct val="114000"/>
              </a:lnSpc>
              <a:spcBef>
                <a:spcPts val="0"/>
              </a:spcBef>
              <a:spcAft>
                <a:spcPts val="0"/>
              </a:spcAft>
              <a:buNone/>
            </a:pPr>
            <a:r>
              <a:rPr lang="en-IN" sz="1800" dirty="0">
                <a:solidFill>
                  <a:schemeClr val="accent1">
                    <a:lumMod val="50000"/>
                  </a:schemeClr>
                </a:solidFill>
                <a:effectLst/>
                <a:latin typeface="Arial" panose="020B0604020202020204" pitchFamily="34" charset="0"/>
              </a:rPr>
              <a:t>"</a:t>
            </a:r>
            <a:r>
              <a:rPr lang="en-IN" sz="1800" dirty="0" err="1">
                <a:solidFill>
                  <a:schemeClr val="accent1">
                    <a:lumMod val="50000"/>
                  </a:schemeClr>
                </a:solidFill>
                <a:effectLst/>
                <a:latin typeface="Arial" panose="020B0604020202020204" pitchFamily="34" charset="0"/>
              </a:rPr>
              <a:t>typeld</a:t>
            </a:r>
            <a:r>
              <a:rPr lang="en-IN" sz="1800" dirty="0">
                <a:solidFill>
                  <a:schemeClr val="accent1">
                    <a:lumMod val="50000"/>
                  </a:schemeClr>
                </a:solidFill>
                <a:effectLst/>
                <a:latin typeface="Arial" panose="020B0604020202020204" pitchFamily="34" charset="0"/>
              </a:rPr>
              <a:t>": </a:t>
            </a:r>
            <a:r>
              <a:rPr lang="en-IN" sz="1800" dirty="0" err="1">
                <a:solidFill>
                  <a:schemeClr val="accent1">
                    <a:lumMod val="50000"/>
                  </a:schemeClr>
                </a:solidFill>
                <a:effectLst/>
                <a:latin typeface="Arial" panose="020B0604020202020204" pitchFamily="34" charset="0"/>
              </a:rPr>
              <a:t>FIRSTdevice</a:t>
            </a:r>
            <a:r>
              <a:rPr lang="en-IN" sz="1800" dirty="0">
                <a:solidFill>
                  <a:schemeClr val="accent1">
                    <a:lumMod val="50000"/>
                  </a:schemeClr>
                </a:solidFill>
                <a:effectLst/>
                <a:latin typeface="Arial" panose="020B0604020202020204" pitchFamily="34" charset="0"/>
              </a:rPr>
              <a:t>",</a:t>
            </a:r>
            <a:endParaRPr lang="en-IN" sz="1800" dirty="0">
              <a:solidFill>
                <a:schemeClr val="accent1">
                  <a:lumMod val="50000"/>
                </a:schemeClr>
              </a:solidFill>
              <a:effectLst/>
              <a:latin typeface="Calibri" panose="020F0502020204030204" pitchFamily="34" charset="0"/>
            </a:endParaRPr>
          </a:p>
          <a:p>
            <a:pPr marL="0" marR="0" indent="0">
              <a:lnSpc>
                <a:spcPct val="114000"/>
              </a:lnSpc>
              <a:spcBef>
                <a:spcPts val="0"/>
              </a:spcBef>
              <a:spcAft>
                <a:spcPts val="0"/>
              </a:spcAft>
              <a:buNone/>
            </a:pPr>
            <a:r>
              <a:rPr lang="en-IN" sz="1800" dirty="0">
                <a:solidFill>
                  <a:schemeClr val="accent1">
                    <a:lumMod val="50000"/>
                  </a:schemeClr>
                </a:solidFill>
                <a:effectLst/>
                <a:latin typeface="Arial" panose="020B0604020202020204" pitchFamily="34" charset="0"/>
              </a:rPr>
              <a:t>"</a:t>
            </a:r>
            <a:r>
              <a:rPr lang="en-IN" sz="1800" dirty="0" err="1">
                <a:solidFill>
                  <a:schemeClr val="accent1">
                    <a:lumMod val="50000"/>
                  </a:schemeClr>
                </a:solidFill>
                <a:effectLst/>
                <a:latin typeface="Arial" panose="020B0604020202020204" pitchFamily="34" charset="0"/>
              </a:rPr>
              <a:t>deviceld</a:t>
            </a:r>
            <a:r>
              <a:rPr lang="en-IN" sz="1800" dirty="0">
                <a:solidFill>
                  <a:schemeClr val="accent1">
                    <a:lumMod val="50000"/>
                  </a:schemeClr>
                </a:solidFill>
                <a:effectLst/>
                <a:latin typeface="Arial" panose="020B0604020202020204" pitchFamily="34" charset="0"/>
              </a:rPr>
              <a:t>".•" 54321",</a:t>
            </a:r>
            <a:endParaRPr lang="en-IN" sz="1800" dirty="0">
              <a:solidFill>
                <a:schemeClr val="accent1">
                  <a:lumMod val="50000"/>
                </a:schemeClr>
              </a:solidFill>
              <a:effectLst/>
              <a:latin typeface="Calibri" panose="020F0502020204030204" pitchFamily="34" charset="0"/>
            </a:endParaRPr>
          </a:p>
          <a:p>
            <a:pPr marL="0" marR="0" indent="0">
              <a:lnSpc>
                <a:spcPct val="114000"/>
              </a:lnSpc>
              <a:spcBef>
                <a:spcPts val="0"/>
              </a:spcBef>
              <a:spcAft>
                <a:spcPts val="0"/>
              </a:spcAft>
              <a:buNone/>
            </a:pPr>
            <a:r>
              <a:rPr lang="en-IN" sz="1800" dirty="0">
                <a:solidFill>
                  <a:schemeClr val="accent1">
                    <a:lumMod val="50000"/>
                  </a:schemeClr>
                </a:solidFill>
                <a:effectLst/>
                <a:latin typeface="Arial" panose="020B0604020202020204" pitchFamily="34" charset="0"/>
              </a:rPr>
              <a:t>"auth": 1</a:t>
            </a:r>
            <a:endParaRPr lang="en-IN" sz="1800" dirty="0">
              <a:solidFill>
                <a:schemeClr val="accent1">
                  <a:lumMod val="50000"/>
                </a:schemeClr>
              </a:solidFill>
              <a:effectLst/>
              <a:latin typeface="Calibri" panose="020F0502020204030204" pitchFamily="34" charset="0"/>
            </a:endParaRPr>
          </a:p>
          <a:p>
            <a:pPr marL="0" marR="0" indent="0">
              <a:lnSpc>
                <a:spcPct val="114000"/>
              </a:lnSpc>
              <a:spcBef>
                <a:spcPts val="0"/>
              </a:spcBef>
              <a:spcAft>
                <a:spcPts val="0"/>
              </a:spcAft>
              <a:buNone/>
            </a:pPr>
            <a:r>
              <a:rPr lang="en-IN" sz="1800" dirty="0">
                <a:solidFill>
                  <a:schemeClr val="accent1">
                    <a:lumMod val="50000"/>
                  </a:schemeClr>
                </a:solidFill>
                <a:effectLst/>
                <a:latin typeface="Arial" panose="020B0604020202020204" pitchFamily="34" charset="0"/>
              </a:rPr>
              <a:t>"token": "0987654321 "</a:t>
            </a:r>
            <a:endParaRPr lang="en-IN" sz="1800" dirty="0">
              <a:solidFill>
                <a:schemeClr val="accent1">
                  <a:lumMod val="50000"/>
                </a:schemeClr>
              </a:solidFill>
              <a:effectLst/>
              <a:latin typeface="Calibri" panose="020F0502020204030204" pitchFamily="34" charset="0"/>
            </a:endParaRPr>
          </a:p>
          <a:p>
            <a:pPr marL="0" marR="0" indent="0">
              <a:lnSpc>
                <a:spcPct val="114000"/>
              </a:lnSpc>
              <a:spcBef>
                <a:spcPts val="0"/>
              </a:spcBef>
              <a:spcAft>
                <a:spcPts val="0"/>
              </a:spcAft>
              <a:buNone/>
            </a:pPr>
            <a:r>
              <a:rPr lang="en-IN" sz="1800" dirty="0">
                <a:solidFill>
                  <a:schemeClr val="accent1">
                    <a:lumMod val="50000"/>
                  </a:schemeClr>
                </a:solidFill>
                <a:effectLst/>
                <a:latin typeface="Arial" panose="020B0604020202020204" pitchFamily="34" charset="0"/>
              </a:rPr>
              <a:t>def </a:t>
            </a:r>
            <a:r>
              <a:rPr lang="en-IN" sz="1800" dirty="0" err="1">
                <a:solidFill>
                  <a:schemeClr val="accent1">
                    <a:lumMod val="50000"/>
                  </a:schemeClr>
                </a:solidFill>
                <a:effectLst/>
                <a:latin typeface="Arial" panose="020B0604020202020204" pitchFamily="34" charset="0"/>
              </a:rPr>
              <a:t>myCommandCallback</a:t>
            </a:r>
            <a:r>
              <a:rPr lang="en-IN" sz="1800" dirty="0">
                <a:solidFill>
                  <a:schemeClr val="accent1">
                    <a:lumMod val="50000"/>
                  </a:schemeClr>
                </a:solidFill>
                <a:effectLst/>
                <a:latin typeface="Arial" panose="020B0604020202020204" pitchFamily="34" charset="0"/>
              </a:rPr>
              <a:t>(</a:t>
            </a:r>
            <a:r>
              <a:rPr lang="en-IN" sz="1800" dirty="0" err="1">
                <a:solidFill>
                  <a:schemeClr val="accent1">
                    <a:lumMod val="50000"/>
                  </a:schemeClr>
                </a:solidFill>
                <a:effectLst/>
                <a:latin typeface="Arial" panose="020B0604020202020204" pitchFamily="34" charset="0"/>
              </a:rPr>
              <a:t>cmd</a:t>
            </a:r>
            <a:r>
              <a:rPr lang="en-IN" sz="1800" dirty="0">
                <a:solidFill>
                  <a:schemeClr val="accent1">
                    <a:lumMod val="50000"/>
                  </a:schemeClr>
                </a:solidFill>
                <a:effectLst/>
                <a:latin typeface="Arial" panose="020B0604020202020204" pitchFamily="34" charset="0"/>
              </a:rPr>
              <a:t>):</a:t>
            </a:r>
            <a:endParaRPr lang="en-IN" sz="1800" dirty="0">
              <a:solidFill>
                <a:schemeClr val="accent1">
                  <a:lumMod val="50000"/>
                </a:schemeClr>
              </a:solidFill>
              <a:effectLst/>
              <a:latin typeface="Calibri" panose="020F0502020204030204" pitchFamily="34" charset="0"/>
            </a:endParaRPr>
          </a:p>
          <a:p>
            <a:pPr marL="0" marR="0" indent="0">
              <a:lnSpc>
                <a:spcPct val="114000"/>
              </a:lnSpc>
              <a:spcBef>
                <a:spcPts val="0"/>
              </a:spcBef>
              <a:spcAft>
                <a:spcPts val="0"/>
              </a:spcAft>
              <a:buNone/>
            </a:pPr>
            <a:r>
              <a:rPr lang="en-IN" sz="1800" dirty="0">
                <a:solidFill>
                  <a:schemeClr val="accent1">
                    <a:lumMod val="50000"/>
                  </a:schemeClr>
                </a:solidFill>
                <a:effectLst/>
                <a:latin typeface="Arial" panose="020B0604020202020204" pitchFamily="34" charset="0"/>
              </a:rPr>
              <a:t>print("Message received from IBM IOT</a:t>
            </a:r>
            <a:endParaRPr lang="en-IN" sz="1800" dirty="0">
              <a:solidFill>
                <a:schemeClr val="accent1">
                  <a:lumMod val="50000"/>
                </a:schemeClr>
              </a:solidFill>
              <a:effectLst/>
              <a:latin typeface="Calibri" panose="020F0502020204030204" pitchFamily="34" charset="0"/>
            </a:endParaRPr>
          </a:p>
          <a:p>
            <a:pPr marL="0" marR="0" indent="0">
              <a:lnSpc>
                <a:spcPct val="114000"/>
              </a:lnSpc>
              <a:spcBef>
                <a:spcPts val="0"/>
              </a:spcBef>
              <a:spcAft>
                <a:spcPts val="0"/>
              </a:spcAft>
              <a:buNone/>
            </a:pPr>
            <a:r>
              <a:rPr lang="en-IN" sz="1800" dirty="0">
                <a:solidFill>
                  <a:schemeClr val="accent1">
                    <a:lumMod val="50000"/>
                  </a:schemeClr>
                </a:solidFill>
                <a:effectLst/>
                <a:latin typeface="Arial" panose="020B0604020202020204" pitchFamily="34" charset="0"/>
              </a:rPr>
              <a:t>Platform: %s" % </a:t>
            </a:r>
            <a:r>
              <a:rPr lang="en-IN" sz="1800" dirty="0" err="1">
                <a:solidFill>
                  <a:schemeClr val="accent1">
                    <a:lumMod val="50000"/>
                  </a:schemeClr>
                </a:solidFill>
                <a:effectLst/>
                <a:latin typeface="Arial" panose="020B0604020202020204" pitchFamily="34" charset="0"/>
              </a:rPr>
              <a:t>cmd.data</a:t>
            </a:r>
            <a:r>
              <a:rPr lang="en-IN" sz="1800" dirty="0">
                <a:solidFill>
                  <a:schemeClr val="accent1">
                    <a:lumMod val="50000"/>
                  </a:schemeClr>
                </a:solidFill>
                <a:effectLst/>
                <a:latin typeface="Arial" panose="020B0604020202020204" pitchFamily="34" charset="0"/>
              </a:rPr>
              <a:t>[</a:t>
            </a:r>
            <a:r>
              <a:rPr lang="en-IN" sz="1800" dirty="0" err="1">
                <a:solidFill>
                  <a:schemeClr val="accent1">
                    <a:lumMod val="50000"/>
                  </a:schemeClr>
                </a:solidFill>
                <a:effectLst/>
                <a:latin typeface="Arial" panose="020B0604020202020204" pitchFamily="34" charset="0"/>
              </a:rPr>
              <a:t>lcommand</a:t>
            </a:r>
            <a:r>
              <a:rPr lang="en-IN" sz="1800" dirty="0">
                <a:solidFill>
                  <a:schemeClr val="accent1">
                    <a:lumMod val="50000"/>
                  </a:schemeClr>
                </a:solidFill>
                <a:effectLst/>
                <a:latin typeface="Arial" panose="020B0604020202020204" pitchFamily="34" charset="0"/>
              </a:rPr>
              <a:t> l]) client = </a:t>
            </a:r>
            <a:r>
              <a:rPr lang="en-IN" sz="1800" dirty="0" err="1">
                <a:solidFill>
                  <a:schemeClr val="accent1">
                    <a:lumMod val="50000"/>
                  </a:schemeClr>
                </a:solidFill>
                <a:effectLst/>
                <a:latin typeface="Arial" panose="020B0604020202020204" pitchFamily="34" charset="0"/>
              </a:rPr>
              <a:t>wiotp.sdk.device.DeviceClient</a:t>
            </a:r>
            <a:r>
              <a:rPr lang="en-IN" sz="1800" dirty="0">
                <a:solidFill>
                  <a:schemeClr val="accent1">
                    <a:lumMod val="50000"/>
                  </a:schemeClr>
                </a:solidFill>
                <a:effectLst/>
                <a:latin typeface="Arial" panose="020B0604020202020204" pitchFamily="34" charset="0"/>
              </a:rPr>
              <a:t>(config=m </a:t>
            </a:r>
            <a:r>
              <a:rPr lang="en-IN" sz="1800" dirty="0" err="1">
                <a:solidFill>
                  <a:schemeClr val="accent1">
                    <a:lumMod val="50000"/>
                  </a:schemeClr>
                </a:solidFill>
                <a:effectLst/>
                <a:latin typeface="Arial" panose="020B0604020202020204" pitchFamily="34" charset="0"/>
              </a:rPr>
              <a:t>yConfig</a:t>
            </a:r>
            <a:r>
              <a:rPr lang="en-IN" sz="1800" dirty="0">
                <a:solidFill>
                  <a:schemeClr val="accent1">
                    <a:lumMod val="50000"/>
                  </a:schemeClr>
                </a:solidFill>
                <a:effectLst/>
                <a:latin typeface="Arial" panose="020B0604020202020204" pitchFamily="34" charset="0"/>
              </a:rPr>
              <a:t>, </a:t>
            </a:r>
            <a:r>
              <a:rPr lang="en-IN" sz="1800" dirty="0" err="1">
                <a:solidFill>
                  <a:schemeClr val="accent1">
                    <a:lumMod val="50000"/>
                  </a:schemeClr>
                </a:solidFill>
                <a:effectLst/>
                <a:latin typeface="Arial" panose="020B0604020202020204" pitchFamily="34" charset="0"/>
              </a:rPr>
              <a:t>logHandlers</a:t>
            </a:r>
            <a:r>
              <a:rPr lang="en-IN" sz="1800" dirty="0">
                <a:solidFill>
                  <a:schemeClr val="accent1">
                    <a:lumMod val="50000"/>
                  </a:schemeClr>
                </a:solidFill>
                <a:effectLst/>
                <a:latin typeface="Arial" panose="020B0604020202020204" pitchFamily="34" charset="0"/>
              </a:rPr>
              <a:t>=None)</a:t>
            </a:r>
          </a:p>
          <a:p>
            <a:pPr marL="0" marR="0" indent="0">
              <a:lnSpc>
                <a:spcPct val="114000"/>
              </a:lnSpc>
              <a:spcBef>
                <a:spcPts val="0"/>
              </a:spcBef>
              <a:spcAft>
                <a:spcPts val="0"/>
              </a:spcAft>
              <a:buNone/>
            </a:pPr>
            <a:r>
              <a:rPr lang="en-IN" sz="1800" dirty="0">
                <a:solidFill>
                  <a:schemeClr val="accent1">
                    <a:lumMod val="50000"/>
                  </a:schemeClr>
                </a:solidFill>
                <a:effectLst/>
                <a:latin typeface="Arial" panose="020B0604020202020204" pitchFamily="34" charset="0"/>
              </a:rPr>
              <a:t> </a:t>
            </a:r>
            <a:r>
              <a:rPr lang="en-IN" sz="1800" dirty="0" err="1">
                <a:solidFill>
                  <a:schemeClr val="accent1">
                    <a:lumMod val="50000"/>
                  </a:schemeClr>
                </a:solidFill>
                <a:effectLst/>
                <a:latin typeface="Arial" panose="020B0604020202020204" pitchFamily="34" charset="0"/>
              </a:rPr>
              <a:t>client.connect</a:t>
            </a:r>
            <a:r>
              <a:rPr lang="en-IN" sz="1800" dirty="0">
                <a:solidFill>
                  <a:schemeClr val="accent1">
                    <a:lumMod val="50000"/>
                  </a:schemeClr>
                </a:solidFill>
                <a:effectLst/>
                <a:latin typeface="Arial" panose="020B0604020202020204" pitchFamily="34" charset="0"/>
              </a:rPr>
              <a:t>()</a:t>
            </a:r>
            <a:endParaRPr lang="en-IN" sz="1800" dirty="0">
              <a:solidFill>
                <a:schemeClr val="accent1">
                  <a:lumMod val="50000"/>
                </a:schemeClr>
              </a:solidFill>
              <a:effectLst/>
              <a:latin typeface="Calibri" panose="020F0502020204030204" pitchFamily="34" charset="0"/>
            </a:endParaRPr>
          </a:p>
          <a:p>
            <a:endParaRPr lang="en-IN" dirty="0"/>
          </a:p>
        </p:txBody>
      </p:sp>
    </p:spTree>
    <p:extLst>
      <p:ext uri="{BB962C8B-B14F-4D97-AF65-F5344CB8AC3E}">
        <p14:creationId xmlns:p14="http://schemas.microsoft.com/office/powerpoint/2010/main" val="2118966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35000">
              <a:srgbClr val="B5D5A0"/>
            </a:gs>
            <a:gs pos="11000">
              <a:schemeClr val="accent6">
                <a:lumMod val="0"/>
                <a:lumOff val="100000"/>
              </a:schemeClr>
            </a:gs>
            <a:gs pos="0">
              <a:schemeClr val="accent6">
                <a:lumMod val="0"/>
                <a:lumOff val="100000"/>
              </a:schemeClr>
            </a:gs>
            <a:gs pos="62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2CB9C-C2D4-4125-ACF1-12802B1463FC}"/>
              </a:ext>
            </a:extLst>
          </p:cNvPr>
          <p:cNvSpPr>
            <a:spLocks noGrp="1"/>
          </p:cNvSpPr>
          <p:nvPr>
            <p:ph type="title"/>
          </p:nvPr>
        </p:nvSpPr>
        <p:spPr>
          <a:xfrm>
            <a:off x="838200" y="1544037"/>
            <a:ext cx="10515600" cy="1325563"/>
          </a:xfrm>
        </p:spPr>
        <p:txBody>
          <a:bodyPr>
            <a:normAutofit/>
          </a:bodyPr>
          <a:lstStyle/>
          <a:p>
            <a:r>
              <a:rPr lang="en-US" sz="1800" dirty="0">
                <a:solidFill>
                  <a:schemeClr val="accent1">
                    <a:lumMod val="50000"/>
                  </a:schemeClr>
                </a:solidFill>
              </a:rPr>
              <a:t>While True</a:t>
            </a:r>
            <a:r>
              <a:rPr lang="en-US" sz="1800" dirty="0"/>
              <a:t>:</a:t>
            </a:r>
            <a:endParaRPr lang="en-IN" sz="1800" dirty="0"/>
          </a:p>
        </p:txBody>
      </p:sp>
      <p:sp>
        <p:nvSpPr>
          <p:cNvPr id="3" name="Content Placeholder 2">
            <a:extLst>
              <a:ext uri="{FF2B5EF4-FFF2-40B4-BE49-F238E27FC236}">
                <a16:creationId xmlns:a16="http://schemas.microsoft.com/office/drawing/2014/main" id="{D773BFE8-3D7A-48C4-A630-5CA3A4C84FB5}"/>
              </a:ext>
            </a:extLst>
          </p:cNvPr>
          <p:cNvSpPr>
            <a:spLocks noGrp="1"/>
          </p:cNvSpPr>
          <p:nvPr>
            <p:ph idx="1"/>
          </p:nvPr>
        </p:nvSpPr>
        <p:spPr>
          <a:xfrm>
            <a:off x="838200" y="1945545"/>
            <a:ext cx="10515600" cy="5339673"/>
          </a:xfrm>
        </p:spPr>
        <p:txBody>
          <a:bodyPr/>
          <a:lstStyle/>
          <a:p>
            <a:pPr marL="0" marR="0" indent="0">
              <a:lnSpc>
                <a:spcPct val="114000"/>
              </a:lnSpc>
              <a:spcBef>
                <a:spcPts val="0"/>
              </a:spcBef>
              <a:spcAft>
                <a:spcPts val="0"/>
              </a:spcAft>
              <a:buNone/>
            </a:pPr>
            <a:endParaRPr lang="en-IN" sz="1800" dirty="0">
              <a:solidFill>
                <a:schemeClr val="accent1">
                  <a:lumMod val="50000"/>
                </a:schemeClr>
              </a:solidFill>
              <a:effectLst/>
              <a:latin typeface="Calibri" panose="020F0502020204030204" pitchFamily="34" charset="0"/>
            </a:endParaRPr>
          </a:p>
          <a:p>
            <a:pPr marL="0" marR="0" indent="0">
              <a:lnSpc>
                <a:spcPct val="114000"/>
              </a:lnSpc>
              <a:spcBef>
                <a:spcPts val="0"/>
              </a:spcBef>
              <a:spcAft>
                <a:spcPts val="0"/>
              </a:spcAft>
              <a:buNone/>
            </a:pPr>
            <a:r>
              <a:rPr lang="en-IN" sz="1800" dirty="0" err="1">
                <a:solidFill>
                  <a:schemeClr val="accent1">
                    <a:lumMod val="50000"/>
                  </a:schemeClr>
                </a:solidFill>
                <a:effectLst/>
                <a:latin typeface="Arial" panose="020B0604020202020204" pitchFamily="34" charset="0"/>
              </a:rPr>
              <a:t>bodytemp</a:t>
            </a:r>
            <a:r>
              <a:rPr lang="en-IN" sz="1800" dirty="0">
                <a:solidFill>
                  <a:schemeClr val="accent1">
                    <a:lumMod val="50000"/>
                  </a:schemeClr>
                </a:solidFill>
                <a:effectLst/>
                <a:latin typeface="Arial" panose="020B0604020202020204" pitchFamily="34" charset="0"/>
              </a:rPr>
              <a:t>=</a:t>
            </a:r>
            <a:r>
              <a:rPr lang="en-IN" sz="1800" dirty="0" err="1">
                <a:solidFill>
                  <a:schemeClr val="accent1">
                    <a:lumMod val="50000"/>
                  </a:schemeClr>
                </a:solidFill>
                <a:effectLst/>
                <a:latin typeface="Arial" panose="020B0604020202020204" pitchFamily="34" charset="0"/>
              </a:rPr>
              <a:t>random.randint</a:t>
            </a:r>
            <a:r>
              <a:rPr lang="en-IN" sz="1800" dirty="0">
                <a:solidFill>
                  <a:schemeClr val="accent1">
                    <a:lumMod val="50000"/>
                  </a:schemeClr>
                </a:solidFill>
                <a:effectLst/>
                <a:latin typeface="Arial" panose="020B0604020202020204" pitchFamily="34" charset="0"/>
              </a:rPr>
              <a:t>(-20,125) </a:t>
            </a:r>
            <a:r>
              <a:rPr lang="en-IN" sz="1800" dirty="0" err="1">
                <a:solidFill>
                  <a:schemeClr val="accent1">
                    <a:lumMod val="50000"/>
                  </a:schemeClr>
                </a:solidFill>
                <a:effectLst/>
                <a:latin typeface="Arial" panose="020B0604020202020204" pitchFamily="34" charset="0"/>
              </a:rPr>
              <a:t>bloodpres</a:t>
            </a:r>
            <a:r>
              <a:rPr lang="en-IN" sz="1800" dirty="0">
                <a:solidFill>
                  <a:schemeClr val="accent1">
                    <a:lumMod val="50000"/>
                  </a:schemeClr>
                </a:solidFill>
                <a:effectLst/>
                <a:latin typeface="Arial" panose="020B0604020202020204" pitchFamily="34" charset="0"/>
              </a:rPr>
              <a:t>=</a:t>
            </a:r>
            <a:r>
              <a:rPr lang="en-IN" sz="1800" dirty="0" err="1">
                <a:solidFill>
                  <a:schemeClr val="accent1">
                    <a:lumMod val="50000"/>
                  </a:schemeClr>
                </a:solidFill>
                <a:effectLst/>
                <a:latin typeface="Arial" panose="020B0604020202020204" pitchFamily="34" charset="0"/>
              </a:rPr>
              <a:t>random.randint</a:t>
            </a:r>
            <a:r>
              <a:rPr lang="en-IN" sz="1800" dirty="0">
                <a:solidFill>
                  <a:schemeClr val="accent1">
                    <a:lumMod val="50000"/>
                  </a:schemeClr>
                </a:solidFill>
                <a:effectLst/>
                <a:latin typeface="Arial" panose="020B0604020202020204" pitchFamily="34" charset="0"/>
              </a:rPr>
              <a:t>(0,1 00) </a:t>
            </a:r>
            <a:r>
              <a:rPr lang="en-IN" sz="1800" dirty="0" err="1">
                <a:solidFill>
                  <a:schemeClr val="accent1">
                    <a:lumMod val="50000"/>
                  </a:schemeClr>
                </a:solidFill>
                <a:effectLst/>
                <a:latin typeface="Arial" panose="020B0604020202020204" pitchFamily="34" charset="0"/>
              </a:rPr>
              <a:t>myData</a:t>
            </a:r>
            <a:r>
              <a:rPr lang="en-IN" sz="1800" dirty="0">
                <a:solidFill>
                  <a:schemeClr val="accent1">
                    <a:lumMod val="50000"/>
                  </a:schemeClr>
                </a:solidFill>
                <a:effectLst/>
                <a:latin typeface="Arial" panose="020B0604020202020204" pitchFamily="34" charset="0"/>
              </a:rPr>
              <a:t>={</a:t>
            </a:r>
            <a:r>
              <a:rPr lang="en-IN" sz="1800" dirty="0" err="1">
                <a:solidFill>
                  <a:schemeClr val="accent1">
                    <a:lumMod val="50000"/>
                  </a:schemeClr>
                </a:solidFill>
                <a:effectLst/>
                <a:latin typeface="Arial" panose="020B0604020202020204" pitchFamily="34" charset="0"/>
              </a:rPr>
              <a:t>ItemperatureI:temp</a:t>
            </a:r>
            <a:r>
              <a:rPr lang="en-IN" sz="1800" dirty="0">
                <a:solidFill>
                  <a:schemeClr val="accent1">
                    <a:lumMod val="50000"/>
                  </a:schemeClr>
                </a:solidFill>
                <a:effectLst/>
                <a:latin typeface="Arial" panose="020B0604020202020204" pitchFamily="34" charset="0"/>
              </a:rPr>
              <a:t>,</a:t>
            </a:r>
            <a:endParaRPr lang="en-IN" sz="1800" dirty="0">
              <a:solidFill>
                <a:schemeClr val="accent1">
                  <a:lumMod val="50000"/>
                </a:schemeClr>
              </a:solidFill>
              <a:effectLst/>
              <a:latin typeface="Calibri" panose="020F0502020204030204" pitchFamily="34" charset="0"/>
            </a:endParaRPr>
          </a:p>
          <a:p>
            <a:pPr marL="0" marR="0" indent="0">
              <a:lnSpc>
                <a:spcPct val="114000"/>
              </a:lnSpc>
              <a:spcBef>
                <a:spcPts val="0"/>
              </a:spcBef>
              <a:spcAft>
                <a:spcPts val="0"/>
              </a:spcAft>
              <a:buNone/>
            </a:pPr>
            <a:r>
              <a:rPr lang="en-IN" sz="1800" dirty="0">
                <a:solidFill>
                  <a:schemeClr val="accent1">
                    <a:lumMod val="50000"/>
                  </a:schemeClr>
                </a:solidFill>
                <a:effectLst/>
                <a:latin typeface="Arial" panose="020B0604020202020204" pitchFamily="34" charset="0"/>
              </a:rPr>
              <a:t>'</a:t>
            </a:r>
            <a:r>
              <a:rPr lang="en-IN" sz="1800" dirty="0" err="1">
                <a:solidFill>
                  <a:schemeClr val="accent1">
                    <a:lumMod val="50000"/>
                  </a:schemeClr>
                </a:solidFill>
                <a:effectLst/>
                <a:latin typeface="Arial" panose="020B0604020202020204" pitchFamily="34" charset="0"/>
              </a:rPr>
              <a:t>humidityl:hum</a:t>
            </a:r>
            <a:r>
              <a:rPr lang="en-IN" sz="1800" dirty="0">
                <a:solidFill>
                  <a:schemeClr val="accent1">
                    <a:lumMod val="50000"/>
                  </a:schemeClr>
                </a:solidFill>
                <a:effectLst/>
                <a:latin typeface="Arial" panose="020B0604020202020204" pitchFamily="34" charset="0"/>
              </a:rPr>
              <a:t>}</a:t>
            </a:r>
          </a:p>
          <a:p>
            <a:pPr marL="0" marR="0" indent="0">
              <a:lnSpc>
                <a:spcPct val="114000"/>
              </a:lnSpc>
              <a:spcBef>
                <a:spcPts val="0"/>
              </a:spcBef>
              <a:spcAft>
                <a:spcPts val="0"/>
              </a:spcAft>
              <a:buNone/>
            </a:pPr>
            <a:r>
              <a:rPr lang="en-IN" sz="1800" dirty="0">
                <a:solidFill>
                  <a:schemeClr val="accent1">
                    <a:lumMod val="50000"/>
                  </a:schemeClr>
                </a:solidFill>
                <a:effectLst/>
                <a:latin typeface="Arial" panose="020B0604020202020204" pitchFamily="34" charset="0"/>
              </a:rPr>
              <a:t> </a:t>
            </a:r>
            <a:r>
              <a:rPr lang="en-IN" sz="1800" dirty="0" err="1">
                <a:solidFill>
                  <a:schemeClr val="accent1">
                    <a:lumMod val="50000"/>
                  </a:schemeClr>
                </a:solidFill>
                <a:effectLst/>
                <a:latin typeface="Arial" panose="020B0604020202020204" pitchFamily="34" charset="0"/>
              </a:rPr>
              <a:t>client.publishEvent</a:t>
            </a:r>
            <a:r>
              <a:rPr lang="en-IN" sz="1800" dirty="0">
                <a:solidFill>
                  <a:schemeClr val="accent1">
                    <a:lumMod val="50000"/>
                  </a:schemeClr>
                </a:solidFill>
                <a:effectLst/>
                <a:latin typeface="Arial" panose="020B0604020202020204" pitchFamily="34" charset="0"/>
              </a:rPr>
              <a:t>(</a:t>
            </a:r>
            <a:r>
              <a:rPr lang="en-IN" sz="1800" dirty="0" err="1">
                <a:solidFill>
                  <a:schemeClr val="accent1">
                    <a:lumMod val="50000"/>
                  </a:schemeClr>
                </a:solidFill>
                <a:effectLst/>
                <a:latin typeface="Arial" panose="020B0604020202020204" pitchFamily="34" charset="0"/>
              </a:rPr>
              <a:t>eventId</a:t>
            </a:r>
            <a:r>
              <a:rPr lang="en-IN" sz="1800" dirty="0">
                <a:solidFill>
                  <a:schemeClr val="accent1">
                    <a:lumMod val="50000"/>
                  </a:schemeClr>
                </a:solidFill>
                <a:effectLst/>
                <a:latin typeface="Arial" panose="020B0604020202020204" pitchFamily="34" charset="0"/>
              </a:rPr>
              <a:t>="status", </a:t>
            </a:r>
            <a:r>
              <a:rPr lang="en-IN" sz="1800" dirty="0" err="1">
                <a:solidFill>
                  <a:schemeClr val="accent1">
                    <a:lumMod val="50000"/>
                  </a:schemeClr>
                </a:solidFill>
                <a:effectLst/>
                <a:latin typeface="Arial" panose="020B0604020202020204" pitchFamily="34" charset="0"/>
              </a:rPr>
              <a:t>msgFormat</a:t>
            </a:r>
            <a:r>
              <a:rPr lang="en-IN" sz="1800" dirty="0">
                <a:solidFill>
                  <a:schemeClr val="accent1">
                    <a:lumMod val="50000"/>
                  </a:schemeClr>
                </a:solidFill>
                <a:effectLst/>
                <a:latin typeface="Arial" panose="020B0604020202020204" pitchFamily="34" charset="0"/>
              </a:rPr>
              <a:t>="json", data=</a:t>
            </a:r>
            <a:r>
              <a:rPr lang="en-IN" sz="1800" dirty="0" err="1">
                <a:solidFill>
                  <a:schemeClr val="accent1">
                    <a:lumMod val="50000"/>
                  </a:schemeClr>
                </a:solidFill>
                <a:effectLst/>
                <a:latin typeface="Arial" panose="020B0604020202020204" pitchFamily="34" charset="0"/>
              </a:rPr>
              <a:t>myData</a:t>
            </a:r>
            <a:r>
              <a:rPr lang="en-IN" sz="1800" dirty="0">
                <a:solidFill>
                  <a:schemeClr val="accent1">
                    <a:lumMod val="50000"/>
                  </a:schemeClr>
                </a:solidFill>
                <a:effectLst/>
                <a:latin typeface="Arial" panose="020B0604020202020204" pitchFamily="34" charset="0"/>
              </a:rPr>
              <a:t>, </a:t>
            </a:r>
            <a:r>
              <a:rPr lang="en-IN" sz="1800" dirty="0" err="1">
                <a:solidFill>
                  <a:schemeClr val="accent1">
                    <a:lumMod val="50000"/>
                  </a:schemeClr>
                </a:solidFill>
                <a:effectLst/>
                <a:latin typeface="Arial" panose="020B0604020202020204" pitchFamily="34" charset="0"/>
              </a:rPr>
              <a:t>qos</a:t>
            </a:r>
            <a:r>
              <a:rPr lang="en-IN" sz="1800" dirty="0">
                <a:solidFill>
                  <a:schemeClr val="accent1">
                    <a:lumMod val="50000"/>
                  </a:schemeClr>
                </a:solidFill>
                <a:effectLst/>
                <a:latin typeface="Arial" panose="020B0604020202020204" pitchFamily="34" charset="0"/>
              </a:rPr>
              <a:t>=0, </a:t>
            </a:r>
            <a:r>
              <a:rPr lang="en-IN" sz="1800" dirty="0" err="1">
                <a:solidFill>
                  <a:schemeClr val="accent1">
                    <a:lumMod val="50000"/>
                  </a:schemeClr>
                </a:solidFill>
                <a:effectLst/>
                <a:latin typeface="Arial" panose="020B0604020202020204" pitchFamily="34" charset="0"/>
              </a:rPr>
              <a:t>onPublish</a:t>
            </a:r>
            <a:r>
              <a:rPr lang="en-IN" sz="1800" dirty="0">
                <a:solidFill>
                  <a:schemeClr val="accent1">
                    <a:lumMod val="50000"/>
                  </a:schemeClr>
                </a:solidFill>
                <a:effectLst/>
                <a:latin typeface="Arial" panose="020B0604020202020204" pitchFamily="34" charset="0"/>
              </a:rPr>
              <a:t>=None) print("Published data Successfully:</a:t>
            </a:r>
            <a:endParaRPr lang="en-IN" sz="1800" dirty="0">
              <a:solidFill>
                <a:schemeClr val="accent1">
                  <a:lumMod val="50000"/>
                </a:schemeClr>
              </a:solidFill>
              <a:effectLst/>
              <a:latin typeface="Calibri" panose="020F0502020204030204" pitchFamily="34" charset="0"/>
            </a:endParaRPr>
          </a:p>
          <a:p>
            <a:pPr marL="0" marR="0" indent="0">
              <a:lnSpc>
                <a:spcPct val="114000"/>
              </a:lnSpc>
              <a:spcBef>
                <a:spcPts val="0"/>
              </a:spcBef>
              <a:spcAft>
                <a:spcPts val="0"/>
              </a:spcAft>
              <a:buNone/>
            </a:pPr>
            <a:r>
              <a:rPr lang="en-IN" sz="1800" dirty="0">
                <a:solidFill>
                  <a:schemeClr val="accent1">
                    <a:lumMod val="50000"/>
                  </a:schemeClr>
                </a:solidFill>
                <a:effectLst/>
                <a:latin typeface="Arial" panose="020B0604020202020204" pitchFamily="34" charset="0"/>
              </a:rPr>
              <a:t>%s", </a:t>
            </a:r>
            <a:r>
              <a:rPr lang="en-IN" sz="1800" dirty="0" err="1">
                <a:solidFill>
                  <a:schemeClr val="accent1">
                    <a:lumMod val="50000"/>
                  </a:schemeClr>
                </a:solidFill>
                <a:effectLst/>
                <a:latin typeface="Arial" panose="020B0604020202020204" pitchFamily="34" charset="0"/>
              </a:rPr>
              <a:t>myData</a:t>
            </a:r>
            <a:r>
              <a:rPr lang="en-IN" sz="1800" dirty="0">
                <a:solidFill>
                  <a:schemeClr val="accent1">
                    <a:lumMod val="50000"/>
                  </a:schemeClr>
                </a:solidFill>
                <a:effectLst/>
                <a:latin typeface="Arial" panose="020B0604020202020204" pitchFamily="34" charset="0"/>
              </a:rPr>
              <a:t>) </a:t>
            </a:r>
            <a:r>
              <a:rPr lang="en-IN" sz="1800" dirty="0" err="1">
                <a:solidFill>
                  <a:schemeClr val="accent1">
                    <a:lumMod val="50000"/>
                  </a:schemeClr>
                </a:solidFill>
                <a:effectLst/>
                <a:latin typeface="Arial" panose="020B0604020202020204" pitchFamily="34" charset="0"/>
              </a:rPr>
              <a:t>client.commandCallback</a:t>
            </a:r>
            <a:r>
              <a:rPr lang="en-IN" sz="1800" dirty="0">
                <a:solidFill>
                  <a:schemeClr val="accent1">
                    <a:lumMod val="50000"/>
                  </a:schemeClr>
                </a:solidFill>
                <a:effectLst/>
                <a:latin typeface="Arial" panose="020B0604020202020204" pitchFamily="34" charset="0"/>
              </a:rPr>
              <a:t> = </a:t>
            </a:r>
            <a:r>
              <a:rPr lang="en-IN" sz="1800" dirty="0" err="1">
                <a:solidFill>
                  <a:schemeClr val="accent1">
                    <a:lumMod val="50000"/>
                  </a:schemeClr>
                </a:solidFill>
                <a:effectLst/>
                <a:latin typeface="Arial" panose="020B0604020202020204" pitchFamily="34" charset="0"/>
              </a:rPr>
              <a:t>myCommandCallback</a:t>
            </a:r>
            <a:r>
              <a:rPr lang="en-IN" sz="1800" dirty="0">
                <a:solidFill>
                  <a:schemeClr val="accent1">
                    <a:lumMod val="50000"/>
                  </a:schemeClr>
                </a:solidFill>
                <a:effectLst/>
                <a:latin typeface="Arial" panose="020B0604020202020204" pitchFamily="34" charset="0"/>
              </a:rPr>
              <a:t> </a:t>
            </a:r>
            <a:r>
              <a:rPr lang="en-IN" sz="1800" dirty="0" err="1">
                <a:solidFill>
                  <a:schemeClr val="accent1">
                    <a:lumMod val="50000"/>
                  </a:schemeClr>
                </a:solidFill>
                <a:effectLst/>
                <a:latin typeface="Arial" panose="020B0604020202020204" pitchFamily="34" charset="0"/>
              </a:rPr>
              <a:t>time.sleep</a:t>
            </a:r>
            <a:r>
              <a:rPr lang="en-IN" sz="1800" dirty="0">
                <a:solidFill>
                  <a:schemeClr val="accent1">
                    <a:lumMod val="50000"/>
                  </a:schemeClr>
                </a:solidFill>
                <a:effectLst/>
                <a:latin typeface="Arial" panose="020B0604020202020204" pitchFamily="34" charset="0"/>
              </a:rPr>
              <a:t>(2) </a:t>
            </a:r>
            <a:r>
              <a:rPr lang="en-IN" sz="1800" dirty="0" err="1">
                <a:solidFill>
                  <a:schemeClr val="accent1">
                    <a:lumMod val="50000"/>
                  </a:schemeClr>
                </a:solidFill>
                <a:effectLst/>
                <a:latin typeface="Arial" panose="020B0604020202020204" pitchFamily="34" charset="0"/>
              </a:rPr>
              <a:t>client.disconnect</a:t>
            </a:r>
            <a:r>
              <a:rPr lang="en-IN" sz="1800" dirty="0">
                <a:solidFill>
                  <a:schemeClr val="accent1">
                    <a:lumMod val="50000"/>
                  </a:schemeClr>
                </a:solidFill>
                <a:effectLst/>
                <a:latin typeface="Arial" panose="020B0604020202020204" pitchFamily="34" charset="0"/>
              </a:rPr>
              <a:t>()</a:t>
            </a:r>
            <a:endParaRPr lang="en-IN" sz="1800" dirty="0">
              <a:solidFill>
                <a:schemeClr val="accent1">
                  <a:lumMod val="50000"/>
                </a:schemeClr>
              </a:solidFill>
              <a:effectLst/>
              <a:latin typeface="Calibri" panose="020F0502020204030204" pitchFamily="34" charset="0"/>
            </a:endParaRPr>
          </a:p>
          <a:p>
            <a:pPr marL="0" marR="0" indent="0">
              <a:lnSpc>
                <a:spcPct val="114000"/>
              </a:lnSpc>
              <a:spcBef>
                <a:spcPts val="0"/>
              </a:spcBef>
              <a:spcAft>
                <a:spcPts val="0"/>
              </a:spcAft>
              <a:buNone/>
            </a:pPr>
            <a:r>
              <a:rPr lang="en-IN" sz="1800" dirty="0">
                <a:solidFill>
                  <a:schemeClr val="accent1">
                    <a:lumMod val="50000"/>
                  </a:schemeClr>
                </a:solidFill>
                <a:effectLst/>
                <a:latin typeface="Arial" panose="020B0604020202020204" pitchFamily="34" charset="0"/>
              </a:rPr>
              <a:t>def </a:t>
            </a:r>
            <a:r>
              <a:rPr lang="en-IN" sz="1800" dirty="0" err="1">
                <a:solidFill>
                  <a:schemeClr val="accent1">
                    <a:lumMod val="50000"/>
                  </a:schemeClr>
                </a:solidFill>
                <a:effectLst/>
                <a:latin typeface="Arial" panose="020B0604020202020204" pitchFamily="34" charset="0"/>
              </a:rPr>
              <a:t>myCommandCallback</a:t>
            </a:r>
            <a:r>
              <a:rPr lang="en-IN" sz="1800" dirty="0">
                <a:solidFill>
                  <a:schemeClr val="accent1">
                    <a:lumMod val="50000"/>
                  </a:schemeClr>
                </a:solidFill>
                <a:effectLst/>
                <a:latin typeface="Arial" panose="020B0604020202020204" pitchFamily="34" charset="0"/>
              </a:rPr>
              <a:t>(</a:t>
            </a:r>
            <a:r>
              <a:rPr lang="en-IN" sz="1800" dirty="0" err="1">
                <a:solidFill>
                  <a:schemeClr val="accent1">
                    <a:lumMod val="50000"/>
                  </a:schemeClr>
                </a:solidFill>
                <a:effectLst/>
                <a:latin typeface="Arial" panose="020B0604020202020204" pitchFamily="34" charset="0"/>
              </a:rPr>
              <a:t>cmd</a:t>
            </a:r>
            <a:r>
              <a:rPr lang="en-IN" sz="1800" dirty="0">
                <a:solidFill>
                  <a:schemeClr val="accent1">
                    <a:lumMod val="50000"/>
                  </a:schemeClr>
                </a:solidFill>
                <a:effectLst/>
                <a:latin typeface="Arial" panose="020B0604020202020204" pitchFamily="34" charset="0"/>
              </a:rPr>
              <a:t>):</a:t>
            </a:r>
          </a:p>
          <a:p>
            <a:pPr marL="0" marR="0" indent="0">
              <a:lnSpc>
                <a:spcPct val="114000"/>
              </a:lnSpc>
              <a:spcBef>
                <a:spcPts val="0"/>
              </a:spcBef>
              <a:spcAft>
                <a:spcPts val="0"/>
              </a:spcAft>
              <a:buNone/>
            </a:pPr>
            <a:endParaRPr lang="en-IN" sz="1800" dirty="0">
              <a:solidFill>
                <a:schemeClr val="accent1">
                  <a:lumMod val="50000"/>
                </a:schemeClr>
              </a:solidFill>
              <a:effectLst/>
              <a:latin typeface="Calibri" panose="020F0502020204030204" pitchFamily="34" charset="0"/>
            </a:endParaRPr>
          </a:p>
          <a:p>
            <a:pPr marL="0" marR="0" indent="0">
              <a:lnSpc>
                <a:spcPct val="114000"/>
              </a:lnSpc>
              <a:spcBef>
                <a:spcPts val="0"/>
              </a:spcBef>
              <a:spcAft>
                <a:spcPts val="0"/>
              </a:spcAft>
              <a:buNone/>
            </a:pPr>
            <a:endParaRPr lang="en-IN" sz="1800" dirty="0">
              <a:effectLst/>
              <a:latin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2165196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35000">
              <a:srgbClr val="B5D5A0"/>
            </a:gs>
            <a:gs pos="11000">
              <a:schemeClr val="accent6">
                <a:lumMod val="0"/>
                <a:lumOff val="100000"/>
              </a:schemeClr>
            </a:gs>
            <a:gs pos="0">
              <a:schemeClr val="accent6">
                <a:lumMod val="0"/>
                <a:lumOff val="100000"/>
              </a:schemeClr>
            </a:gs>
            <a:gs pos="62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269AF5-C90B-4B43-9E02-7E43B923943B}"/>
              </a:ext>
            </a:extLst>
          </p:cNvPr>
          <p:cNvSpPr>
            <a:spLocks noGrp="1"/>
          </p:cNvSpPr>
          <p:nvPr>
            <p:ph type="title"/>
          </p:nvPr>
        </p:nvSpPr>
        <p:spPr>
          <a:xfrm>
            <a:off x="836612" y="2355056"/>
            <a:ext cx="3932237" cy="1600200"/>
          </a:xfrm>
        </p:spPr>
        <p:txBody>
          <a:bodyPr/>
          <a:lstStyle/>
          <a:p>
            <a:endParaRPr lang="en-IN" dirty="0"/>
          </a:p>
        </p:txBody>
      </p:sp>
      <p:pic>
        <p:nvPicPr>
          <p:cNvPr id="8" name="Picture Placeholder 7">
            <a:extLst>
              <a:ext uri="{FF2B5EF4-FFF2-40B4-BE49-F238E27FC236}">
                <a16:creationId xmlns:a16="http://schemas.microsoft.com/office/drawing/2014/main" id="{D6738140-091C-4712-A58C-E3D51347ABE1}"/>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9915" r="-949"/>
          <a:stretch/>
        </p:blipFill>
        <p:spPr>
          <a:xfrm>
            <a:off x="315132" y="1518443"/>
            <a:ext cx="7008812" cy="4873625"/>
          </a:xfrm>
        </p:spPr>
      </p:pic>
      <p:sp>
        <p:nvSpPr>
          <p:cNvPr id="6" name="Text Placeholder 5">
            <a:extLst>
              <a:ext uri="{FF2B5EF4-FFF2-40B4-BE49-F238E27FC236}">
                <a16:creationId xmlns:a16="http://schemas.microsoft.com/office/drawing/2014/main" id="{6C6971C0-4CE9-4F6F-8B83-C9B961AA47A2}"/>
              </a:ext>
            </a:extLst>
          </p:cNvPr>
          <p:cNvSpPr>
            <a:spLocks noGrp="1"/>
          </p:cNvSpPr>
          <p:nvPr>
            <p:ph type="body" sz="half" idx="2"/>
          </p:nvPr>
        </p:nvSpPr>
        <p:spPr>
          <a:xfrm>
            <a:off x="315132" y="143668"/>
            <a:ext cx="3932237" cy="3811588"/>
          </a:xfrm>
        </p:spPr>
        <p:txBody>
          <a:bodyPr>
            <a:normAutofit/>
          </a:bodyPr>
          <a:lstStyle/>
          <a:p>
            <a:r>
              <a:rPr lang="en-US" sz="2400" dirty="0">
                <a:solidFill>
                  <a:schemeClr val="accent1">
                    <a:lumMod val="50000"/>
                  </a:schemeClr>
                </a:solidFill>
              </a:rPr>
              <a:t>B.UI OUTPUT SCREENSHORT</a:t>
            </a:r>
            <a:endParaRPr lang="en-IN" sz="2400" dirty="0">
              <a:solidFill>
                <a:schemeClr val="accent1">
                  <a:lumMod val="50000"/>
                </a:schemeClr>
              </a:solidFill>
            </a:endParaRPr>
          </a:p>
        </p:txBody>
      </p:sp>
    </p:spTree>
    <p:extLst>
      <p:ext uri="{BB962C8B-B14F-4D97-AF65-F5344CB8AC3E}">
        <p14:creationId xmlns:p14="http://schemas.microsoft.com/office/powerpoint/2010/main" val="527735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35000">
              <a:srgbClr val="B5D5A0"/>
            </a:gs>
            <a:gs pos="11000">
              <a:schemeClr val="accent6">
                <a:lumMod val="0"/>
                <a:lumOff val="100000"/>
              </a:schemeClr>
            </a:gs>
            <a:gs pos="0">
              <a:schemeClr val="accent6">
                <a:lumMod val="0"/>
                <a:lumOff val="100000"/>
              </a:schemeClr>
            </a:gs>
            <a:gs pos="62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2CFD67-B36A-46A4-ACD6-CC81F3D0B6D9}"/>
              </a:ext>
            </a:extLst>
          </p:cNvPr>
          <p:cNvSpPr>
            <a:spLocks noGrp="1"/>
          </p:cNvSpPr>
          <p:nvPr>
            <p:ph type="title"/>
          </p:nvPr>
        </p:nvSpPr>
        <p:spPr/>
        <p:txBody>
          <a:bodyPr/>
          <a:lstStyle/>
          <a:p>
            <a:r>
              <a:rPr lang="en-US" dirty="0"/>
              <a:t>GROPU:</a:t>
            </a:r>
            <a:endParaRPr lang="en-IN" dirty="0"/>
          </a:p>
        </p:txBody>
      </p:sp>
      <p:sp>
        <p:nvSpPr>
          <p:cNvPr id="6" name="Content Placeholder 5">
            <a:extLst>
              <a:ext uri="{FF2B5EF4-FFF2-40B4-BE49-F238E27FC236}">
                <a16:creationId xmlns:a16="http://schemas.microsoft.com/office/drawing/2014/main" id="{481BADFC-0894-491D-978F-188B98FB2691}"/>
              </a:ext>
            </a:extLst>
          </p:cNvPr>
          <p:cNvSpPr>
            <a:spLocks noGrp="1"/>
          </p:cNvSpPr>
          <p:nvPr>
            <p:ph idx="1"/>
          </p:nvPr>
        </p:nvSpPr>
        <p:spPr>
          <a:gradFill>
            <a:gsLst>
              <a:gs pos="35000">
                <a:srgbClr val="B5D5A0"/>
              </a:gs>
              <a:gs pos="11000">
                <a:schemeClr val="accent6">
                  <a:lumMod val="0"/>
                  <a:lumOff val="100000"/>
                </a:schemeClr>
              </a:gs>
              <a:gs pos="0">
                <a:schemeClr val="accent6">
                  <a:lumMod val="0"/>
                  <a:lumOff val="100000"/>
                </a:schemeClr>
              </a:gs>
              <a:gs pos="62000">
                <a:schemeClr val="accent6">
                  <a:lumMod val="100000"/>
                </a:schemeClr>
              </a:gs>
            </a:gsLst>
            <a:path path="circle">
              <a:fillToRect l="50000" t="-80000" r="50000" b="180000"/>
            </a:path>
          </a:gradFill>
        </p:spPr>
        <p:txBody>
          <a:bodyPr>
            <a:normAutofit/>
          </a:bodyPr>
          <a:lstStyle/>
          <a:p>
            <a:r>
              <a:rPr lang="en-US" dirty="0"/>
              <a:t>G.TEJASWI NAIDU</a:t>
            </a:r>
          </a:p>
          <a:p>
            <a:r>
              <a:rPr lang="en-US" dirty="0"/>
              <a:t>D.RAKESH</a:t>
            </a:r>
          </a:p>
          <a:p>
            <a:r>
              <a:rPr lang="en-US" dirty="0"/>
              <a:t>N.PRAVEENA</a:t>
            </a:r>
          </a:p>
          <a:p>
            <a:r>
              <a:rPr lang="en-US" dirty="0"/>
              <a:t>A.SUVARNA</a:t>
            </a:r>
          </a:p>
          <a:p>
            <a:endParaRPr lang="en-US" dirty="0"/>
          </a:p>
          <a:p>
            <a:r>
              <a:rPr lang="en-US" dirty="0"/>
              <a:t>Thanks to all mentors for the quick response for doubts clearing.</a:t>
            </a:r>
          </a:p>
          <a:p>
            <a:endParaRPr lang="en-US" dirty="0"/>
          </a:p>
          <a:p>
            <a:pPr marL="0" indent="0">
              <a:buNone/>
            </a:pPr>
            <a:r>
              <a:rPr lang="en-US" dirty="0"/>
              <a:t>--------------------------------THANK YOU---------------------------------------------</a:t>
            </a:r>
            <a:endParaRPr lang="en-IN" dirty="0"/>
          </a:p>
        </p:txBody>
      </p:sp>
    </p:spTree>
    <p:extLst>
      <p:ext uri="{BB962C8B-B14F-4D97-AF65-F5344CB8AC3E}">
        <p14:creationId xmlns:p14="http://schemas.microsoft.com/office/powerpoint/2010/main" val="1737585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52200">
              <a:srgbClr val="B5D5A0"/>
            </a:gs>
            <a:gs pos="11000">
              <a:schemeClr val="accent6">
                <a:lumMod val="0"/>
                <a:lumOff val="100000"/>
              </a:schemeClr>
            </a:gs>
            <a:gs pos="0">
              <a:schemeClr val="accent6">
                <a:lumMod val="0"/>
                <a:lumOff val="100000"/>
              </a:schemeClr>
            </a:gs>
            <a:gs pos="75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A866-1D17-432A-AF86-335FE1BB1CC9}"/>
              </a:ext>
            </a:extLst>
          </p:cNvPr>
          <p:cNvSpPr>
            <a:spLocks noGrp="1"/>
          </p:cNvSpPr>
          <p:nvPr>
            <p:ph type="title"/>
          </p:nvPr>
        </p:nvSpPr>
        <p:spPr>
          <a:xfrm>
            <a:off x="838200" y="294787"/>
            <a:ext cx="10515600" cy="1325563"/>
          </a:xfrm>
        </p:spPr>
        <p:txBody>
          <a:bodyPr/>
          <a:lstStyle/>
          <a:p>
            <a:r>
              <a:rPr lang="en-US" dirty="0">
                <a:solidFill>
                  <a:schemeClr val="accent1">
                    <a:lumMod val="50000"/>
                  </a:schemeClr>
                </a:solidFill>
              </a:rPr>
              <a:t>A.OVERVIEW</a:t>
            </a:r>
            <a:endParaRPr lang="en-IN" dirty="0">
              <a:solidFill>
                <a:schemeClr val="accent1">
                  <a:lumMod val="50000"/>
                </a:schemeClr>
              </a:solidFill>
            </a:endParaRPr>
          </a:p>
        </p:txBody>
      </p:sp>
      <p:sp>
        <p:nvSpPr>
          <p:cNvPr id="3" name="Content Placeholder 2">
            <a:extLst>
              <a:ext uri="{FF2B5EF4-FFF2-40B4-BE49-F238E27FC236}">
                <a16:creationId xmlns:a16="http://schemas.microsoft.com/office/drawing/2014/main" id="{E706EFE3-5496-4DE8-A8C4-58E107710C74}"/>
              </a:ext>
            </a:extLst>
          </p:cNvPr>
          <p:cNvSpPr>
            <a:spLocks noGrp="1"/>
          </p:cNvSpPr>
          <p:nvPr>
            <p:ph idx="1"/>
          </p:nvPr>
        </p:nvSpPr>
        <p:spPr>
          <a:xfrm>
            <a:off x="506437" y="1266092"/>
            <a:ext cx="11268221" cy="4910871"/>
          </a:xfrm>
          <a:gradFill>
            <a:gsLst>
              <a:gs pos="0">
                <a:schemeClr val="accent6">
                  <a:lumMod val="0"/>
                  <a:lumOff val="100000"/>
                </a:schemeClr>
              </a:gs>
              <a:gs pos="2000">
                <a:schemeClr val="accent6">
                  <a:lumMod val="0"/>
                  <a:lumOff val="100000"/>
                </a:schemeClr>
              </a:gs>
              <a:gs pos="100000">
                <a:schemeClr val="accent6">
                  <a:lumMod val="100000"/>
                </a:schemeClr>
              </a:gs>
            </a:gsLst>
            <a:path path="circle">
              <a:fillToRect l="50000" t="-80000" r="50000" b="180000"/>
            </a:path>
          </a:gradFill>
        </p:spPr>
        <p:txBody>
          <a:bodyPr>
            <a:normAutofit fontScale="92500" lnSpcReduction="20000"/>
          </a:bodyPr>
          <a:lstStyle/>
          <a:p>
            <a:pPr marL="0" marR="0" indent="0">
              <a:lnSpc>
                <a:spcPct val="114000"/>
              </a:lnSpc>
              <a:spcBef>
                <a:spcPts val="0"/>
              </a:spcBef>
              <a:spcAft>
                <a:spcPts val="0"/>
              </a:spcAft>
              <a:buNone/>
            </a:pPr>
            <a:r>
              <a:rPr lang="en-US" sz="1800" dirty="0">
                <a:solidFill>
                  <a:schemeClr val="accent1">
                    <a:lumMod val="50000"/>
                  </a:schemeClr>
                </a:solidFill>
                <a:effectLst/>
                <a:latin typeface="Arial" panose="020B0604020202020204" pitchFamily="34" charset="0"/>
              </a:rPr>
              <a:t>                             Social distancing and quarantining are now standard practices which are implemented worldwide since the outbreak of the novel coronavirus (COVID-19) . Due to the full acceptance of the above control practices, frequent hospital contact visits are being discouraged. However, there are people whose physiological vital needs still require routine monitoring for improved healthy living. Interestingly, with the recent technological advancements in the areas of Internet of Things (IoT) technology, health monitoring system, contact-based hospital visits are now regarded as non-obligatory. </a:t>
            </a:r>
          </a:p>
          <a:p>
            <a:pPr marL="0" marR="0" indent="0">
              <a:lnSpc>
                <a:spcPct val="114000"/>
              </a:lnSpc>
              <a:spcBef>
                <a:spcPts val="0"/>
              </a:spcBef>
              <a:spcAft>
                <a:spcPts val="0"/>
              </a:spcAft>
              <a:buNone/>
            </a:pPr>
            <a:r>
              <a:rPr lang="en-US" sz="1800" dirty="0">
                <a:solidFill>
                  <a:schemeClr val="accent1">
                    <a:lumMod val="50000"/>
                  </a:schemeClr>
                </a:solidFill>
                <a:latin typeface="Arial" panose="020B0604020202020204" pitchFamily="34" charset="0"/>
              </a:rPr>
              <a:t>                             </a:t>
            </a:r>
            <a:r>
              <a:rPr lang="en-US" sz="1800" dirty="0">
                <a:solidFill>
                  <a:schemeClr val="accent1">
                    <a:lumMod val="50000"/>
                  </a:schemeClr>
                </a:solidFill>
                <a:effectLst/>
                <a:latin typeface="Arial" panose="020B0604020202020204" pitchFamily="34" charset="0"/>
              </a:rPr>
              <a:t>To this end, a remote COVID-19 healthcare support system is proposed for monitoring patients' health status and receiving doctors’ prescriptions while staying at home. Besides this, doctors can also carry out the diagnosis of ailments using the data collected remotely from the patient. An Android based mobile application that interfaces with a web-based application is implemented for efficient patients-doctors dual real-time communication. Sensors are incorporated in the system for automatic capturing of physiological health parameters of patients.  With the proposed system, patients can be remotely monitored from their homes, and can also live a more comfortable life .</a:t>
            </a:r>
          </a:p>
          <a:p>
            <a:pPr marL="0" marR="0" indent="0">
              <a:lnSpc>
                <a:spcPct val="114000"/>
              </a:lnSpc>
              <a:spcBef>
                <a:spcPts val="0"/>
              </a:spcBef>
              <a:spcAft>
                <a:spcPts val="0"/>
              </a:spcAft>
              <a:buNone/>
            </a:pPr>
            <a:r>
              <a:rPr lang="en-US" sz="1800" dirty="0">
                <a:solidFill>
                  <a:schemeClr val="accent1">
                    <a:lumMod val="50000"/>
                  </a:schemeClr>
                </a:solidFill>
                <a:effectLst/>
                <a:latin typeface="Arial" panose="020B0604020202020204" pitchFamily="34" charset="0"/>
              </a:rPr>
              <a:t>                             Therefore, one main significant contribution of this study is that patients in self-isolation or self-quarantine can use the new platform to send daily health symptoms and challenges to doctors via their mobile phones. Thus, improved healthy living and a comfortable lifestyle can still be achieved even during such a problematic period of the  COVID-19 pandemic that has already recorded 20,026,186 million cases so far with 734,020 thousand deaths globally.</a:t>
            </a:r>
            <a:endParaRPr lang="en-US" sz="1800" dirty="0">
              <a:solidFill>
                <a:schemeClr val="accent1">
                  <a:lumMod val="50000"/>
                </a:schemeClr>
              </a:solidFill>
              <a:effectLst/>
              <a:latin typeface="Calibri" panose="020F0502020204030204" pitchFamily="34" charset="0"/>
            </a:endParaRPr>
          </a:p>
          <a:p>
            <a:endParaRPr lang="en-IN" dirty="0"/>
          </a:p>
        </p:txBody>
      </p:sp>
    </p:spTree>
    <p:extLst>
      <p:ext uri="{BB962C8B-B14F-4D97-AF65-F5344CB8AC3E}">
        <p14:creationId xmlns:p14="http://schemas.microsoft.com/office/powerpoint/2010/main" val="1110661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35000">
              <a:srgbClr val="B5D5A0"/>
            </a:gs>
            <a:gs pos="11000">
              <a:schemeClr val="accent6">
                <a:lumMod val="0"/>
                <a:lumOff val="100000"/>
              </a:schemeClr>
            </a:gs>
            <a:gs pos="0">
              <a:schemeClr val="accent6">
                <a:lumMod val="0"/>
                <a:lumOff val="100000"/>
              </a:schemeClr>
            </a:gs>
            <a:gs pos="7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DC745-8740-43D4-BABC-B2EEE178B7EE}"/>
              </a:ext>
            </a:extLst>
          </p:cNvPr>
          <p:cNvSpPr>
            <a:spLocks noGrp="1"/>
          </p:cNvSpPr>
          <p:nvPr>
            <p:ph type="title"/>
          </p:nvPr>
        </p:nvSpPr>
        <p:spPr>
          <a:xfrm>
            <a:off x="599050" y="384015"/>
            <a:ext cx="10515600" cy="1325563"/>
          </a:xfrm>
        </p:spPr>
        <p:txBody>
          <a:bodyPr/>
          <a:lstStyle/>
          <a:p>
            <a:r>
              <a:rPr lang="en-US" dirty="0">
                <a:solidFill>
                  <a:schemeClr val="accent1">
                    <a:lumMod val="50000"/>
                  </a:schemeClr>
                </a:solidFill>
              </a:rPr>
              <a:t>B.PURPOSE</a:t>
            </a:r>
            <a:endParaRPr lang="en-IN" dirty="0">
              <a:solidFill>
                <a:schemeClr val="accent1">
                  <a:lumMod val="50000"/>
                </a:schemeClr>
              </a:solidFill>
            </a:endParaRPr>
          </a:p>
        </p:txBody>
      </p:sp>
      <p:sp>
        <p:nvSpPr>
          <p:cNvPr id="3" name="Content Placeholder 2">
            <a:extLst>
              <a:ext uri="{FF2B5EF4-FFF2-40B4-BE49-F238E27FC236}">
                <a16:creationId xmlns:a16="http://schemas.microsoft.com/office/drawing/2014/main" id="{3F1D8B60-741F-4082-AC6A-A7E8B58431A8}"/>
              </a:ext>
            </a:extLst>
          </p:cNvPr>
          <p:cNvSpPr>
            <a:spLocks noGrp="1"/>
          </p:cNvSpPr>
          <p:nvPr>
            <p:ph idx="1"/>
          </p:nvPr>
        </p:nvSpPr>
        <p:spPr>
          <a:xfrm>
            <a:off x="838200" y="1872932"/>
            <a:ext cx="10515600" cy="3112135"/>
          </a:xfrm>
          <a:gradFill>
            <a:gsLst>
              <a:gs pos="31000">
                <a:srgbClr val="B5D5A0"/>
              </a:gs>
              <a:gs pos="0">
                <a:schemeClr val="accent6">
                  <a:lumMod val="0"/>
                  <a:lumOff val="100000"/>
                </a:schemeClr>
              </a:gs>
              <a:gs pos="0">
                <a:schemeClr val="accent6">
                  <a:lumMod val="0"/>
                  <a:lumOff val="100000"/>
                </a:schemeClr>
              </a:gs>
              <a:gs pos="77000">
                <a:schemeClr val="accent6">
                  <a:lumMod val="100000"/>
                </a:schemeClr>
              </a:gs>
            </a:gsLst>
            <a:path path="circle">
              <a:fillToRect l="50000" t="-80000" r="50000" b="180000"/>
            </a:path>
          </a:gradFill>
        </p:spPr>
        <p:txBody>
          <a:bodyPr>
            <a:normAutofit fontScale="85000" lnSpcReduction="20000"/>
          </a:bodyPr>
          <a:lstStyle/>
          <a:p>
            <a:r>
              <a:rPr lang="en-US" dirty="0">
                <a:solidFill>
                  <a:schemeClr val="accent1">
                    <a:lumMod val="50000"/>
                  </a:schemeClr>
                </a:solidFill>
                <a:effectLst/>
                <a:latin typeface="Arial" panose="020B0604020202020204" pitchFamily="34" charset="0"/>
              </a:rPr>
              <a:t>A proposal for a health monitoring system support  for patients  suffering from covid.</a:t>
            </a:r>
          </a:p>
          <a:p>
            <a:pPr marL="0" indent="0">
              <a:buNone/>
            </a:pPr>
            <a:endParaRPr lang="en-US" dirty="0">
              <a:solidFill>
                <a:schemeClr val="accent1">
                  <a:lumMod val="50000"/>
                </a:schemeClr>
              </a:solidFill>
              <a:effectLst/>
              <a:latin typeface="Arial" panose="020B0604020202020204" pitchFamily="34" charset="0"/>
            </a:endParaRPr>
          </a:p>
          <a:p>
            <a:pPr marL="0" marR="0">
              <a:lnSpc>
                <a:spcPct val="114000"/>
              </a:lnSpc>
              <a:spcBef>
                <a:spcPts val="0"/>
              </a:spcBef>
              <a:spcAft>
                <a:spcPts val="0"/>
              </a:spcAft>
            </a:pPr>
            <a:r>
              <a:rPr lang="en-US" dirty="0">
                <a:solidFill>
                  <a:schemeClr val="accent1">
                    <a:lumMod val="50000"/>
                  </a:schemeClr>
                </a:solidFill>
                <a:effectLst/>
                <a:latin typeface="Arial" panose="020B0604020202020204" pitchFamily="34" charset="0"/>
              </a:rPr>
              <a:t>A section of the proposed system allows the patient to remotely upload or capture essential health symptoms information during an era of a pandemic such as the ongoing COVID-19 disease for their doctor's assisted diagnosis.</a:t>
            </a:r>
          </a:p>
          <a:p>
            <a:pPr marL="0">
              <a:lnSpc>
                <a:spcPct val="114000"/>
              </a:lnSpc>
              <a:spcBef>
                <a:spcPts val="0"/>
              </a:spcBef>
            </a:pPr>
            <a:endParaRPr lang="en-US" dirty="0">
              <a:solidFill>
                <a:schemeClr val="accent1">
                  <a:lumMod val="50000"/>
                </a:schemeClr>
              </a:solidFill>
              <a:effectLst/>
              <a:latin typeface="Arial" panose="020B0604020202020204" pitchFamily="34" charset="0"/>
            </a:endParaRPr>
          </a:p>
          <a:p>
            <a:pPr marL="0">
              <a:lnSpc>
                <a:spcPct val="114000"/>
              </a:lnSpc>
              <a:spcBef>
                <a:spcPts val="0"/>
              </a:spcBef>
            </a:pPr>
            <a:r>
              <a:rPr lang="en-US" dirty="0">
                <a:solidFill>
                  <a:schemeClr val="accent1">
                    <a:lumMod val="50000"/>
                  </a:schemeClr>
                </a:solidFill>
                <a:effectLst/>
                <a:latin typeface="Arial" panose="020B0604020202020204" pitchFamily="34" charset="0"/>
              </a:rPr>
              <a:t>Implementation of IoT based healthcare support framework capable of reducing unnecessary burdens on the hospitals due to disease outbreak. </a:t>
            </a:r>
            <a:endParaRPr lang="en-US" dirty="0">
              <a:solidFill>
                <a:schemeClr val="accent1">
                  <a:lumMod val="50000"/>
                </a:schemeClr>
              </a:solidFill>
              <a:effectLst/>
              <a:latin typeface="Calibri" panose="020F0502020204030204" pitchFamily="34" charset="0"/>
            </a:endParaRPr>
          </a:p>
          <a:p>
            <a:pPr marL="0" marR="0">
              <a:lnSpc>
                <a:spcPct val="114000"/>
              </a:lnSpc>
              <a:spcBef>
                <a:spcPts val="0"/>
              </a:spcBef>
              <a:spcAft>
                <a:spcPts val="0"/>
              </a:spcAft>
            </a:pPr>
            <a:endParaRPr lang="en-US" sz="1800" dirty="0">
              <a:solidFill>
                <a:schemeClr val="accent1">
                  <a:lumMod val="50000"/>
                </a:schemeClr>
              </a:solidFill>
              <a:effectLst/>
              <a:latin typeface="Calibri" panose="020F0502020204030204" pitchFamily="34" charset="0"/>
            </a:endParaRPr>
          </a:p>
          <a:p>
            <a:endParaRPr lang="en-US" sz="1800" dirty="0">
              <a:solidFill>
                <a:schemeClr val="accent1">
                  <a:lumMod val="50000"/>
                </a:schemeClr>
              </a:solidFill>
              <a:effectLst/>
              <a:latin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241112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35000">
              <a:srgbClr val="B5D5A0"/>
            </a:gs>
            <a:gs pos="11000">
              <a:schemeClr val="accent6">
                <a:lumMod val="0"/>
                <a:lumOff val="100000"/>
              </a:schemeClr>
            </a:gs>
            <a:gs pos="0">
              <a:schemeClr val="accent6">
                <a:lumMod val="0"/>
                <a:lumOff val="100000"/>
              </a:schemeClr>
            </a:gs>
            <a:gs pos="7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3D47A-C60A-4C52-A573-9F75C7449FE5}"/>
              </a:ext>
            </a:extLst>
          </p:cNvPr>
          <p:cNvSpPr>
            <a:spLocks noGrp="1"/>
          </p:cNvSpPr>
          <p:nvPr>
            <p:ph type="title"/>
          </p:nvPr>
        </p:nvSpPr>
        <p:spPr>
          <a:xfrm>
            <a:off x="790135" y="365125"/>
            <a:ext cx="10515600" cy="1325563"/>
          </a:xfrm>
        </p:spPr>
        <p:txBody>
          <a:bodyPr/>
          <a:lstStyle/>
          <a:p>
            <a:r>
              <a:rPr lang="en-US" dirty="0">
                <a:solidFill>
                  <a:schemeClr val="accent1">
                    <a:lumMod val="50000"/>
                  </a:schemeClr>
                </a:solidFill>
              </a:rPr>
              <a:t>LITERATURE SURVEY</a:t>
            </a:r>
            <a:endParaRPr lang="en-IN" dirty="0">
              <a:solidFill>
                <a:schemeClr val="accent1">
                  <a:lumMod val="50000"/>
                </a:schemeClr>
              </a:solidFill>
            </a:endParaRPr>
          </a:p>
        </p:txBody>
      </p:sp>
      <p:sp>
        <p:nvSpPr>
          <p:cNvPr id="3" name="Content Placeholder 2">
            <a:extLst>
              <a:ext uri="{FF2B5EF4-FFF2-40B4-BE49-F238E27FC236}">
                <a16:creationId xmlns:a16="http://schemas.microsoft.com/office/drawing/2014/main" id="{3816F5B3-9AC2-4946-8A78-EE83DC9FC55F}"/>
              </a:ext>
            </a:extLst>
          </p:cNvPr>
          <p:cNvSpPr>
            <a:spLocks noGrp="1"/>
          </p:cNvSpPr>
          <p:nvPr>
            <p:ph idx="1"/>
          </p:nvPr>
        </p:nvSpPr>
        <p:spPr>
          <a:xfrm>
            <a:off x="838200" y="1690688"/>
            <a:ext cx="10515600" cy="4351338"/>
          </a:xfrm>
          <a:gradFill>
            <a:gsLst>
              <a:gs pos="35000">
                <a:srgbClr val="B5D5A0"/>
              </a:gs>
              <a:gs pos="11000">
                <a:schemeClr val="accent6">
                  <a:lumMod val="0"/>
                  <a:lumOff val="100000"/>
                </a:schemeClr>
              </a:gs>
              <a:gs pos="0">
                <a:schemeClr val="accent6">
                  <a:lumMod val="0"/>
                  <a:lumOff val="100000"/>
                </a:schemeClr>
              </a:gs>
              <a:gs pos="70000">
                <a:schemeClr val="accent6">
                  <a:lumMod val="100000"/>
                </a:schemeClr>
              </a:gs>
            </a:gsLst>
            <a:path path="circle">
              <a:fillToRect l="50000" t="-80000" r="50000" b="180000"/>
            </a:path>
          </a:gradFill>
        </p:spPr>
        <p:txBody>
          <a:bodyPr>
            <a:normAutofit/>
          </a:bodyPr>
          <a:lstStyle/>
          <a:p>
            <a:pPr marL="0" marR="0" indent="0">
              <a:lnSpc>
                <a:spcPct val="114000"/>
              </a:lnSpc>
              <a:spcBef>
                <a:spcPts val="0"/>
              </a:spcBef>
              <a:spcAft>
                <a:spcPts val="0"/>
              </a:spcAft>
              <a:buNone/>
            </a:pPr>
            <a:r>
              <a:rPr lang="en-US" sz="2400" dirty="0">
                <a:solidFill>
                  <a:schemeClr val="accent1">
                    <a:lumMod val="50000"/>
                  </a:schemeClr>
                </a:solidFill>
                <a:effectLst/>
                <a:latin typeface="Arial" panose="020B0604020202020204" pitchFamily="34" charset="0"/>
              </a:rPr>
              <a:t>Advances in the development of healthcare systems allow people to enjoy in-home medical services without staying in hospitals. Remote health monitoring of patients through home health care technologies assists healthcare givers, medical personnel and physicians to reach out to patients without physical contact or presence of patients at clinics or hospitals. Health care technologies also save cost, expenditure and stress for patients as they do not need to travel before seeing their healthcare givers or medical personnel.</a:t>
            </a:r>
            <a:endParaRPr lang="en-US" sz="2400" dirty="0">
              <a:solidFill>
                <a:schemeClr val="accent1">
                  <a:lumMod val="50000"/>
                </a:schemeClr>
              </a:solidFill>
              <a:effectLst/>
              <a:latin typeface="Calibri" panose="020F0502020204030204" pitchFamily="34" charset="0"/>
            </a:endParaRPr>
          </a:p>
        </p:txBody>
      </p:sp>
    </p:spTree>
    <p:extLst>
      <p:ext uri="{BB962C8B-B14F-4D97-AF65-F5344CB8AC3E}">
        <p14:creationId xmlns:p14="http://schemas.microsoft.com/office/powerpoint/2010/main" val="2085024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35000">
              <a:srgbClr val="B5D5A0"/>
            </a:gs>
            <a:gs pos="11000">
              <a:schemeClr val="accent6">
                <a:lumMod val="0"/>
                <a:lumOff val="100000"/>
              </a:schemeClr>
            </a:gs>
            <a:gs pos="0">
              <a:schemeClr val="accent6">
                <a:lumMod val="0"/>
                <a:lumOff val="100000"/>
              </a:schemeClr>
            </a:gs>
            <a:gs pos="7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EC90-E098-4B56-A4B6-5DC6D1A430D3}"/>
              </a:ext>
            </a:extLst>
          </p:cNvPr>
          <p:cNvSpPr>
            <a:spLocks noGrp="1"/>
          </p:cNvSpPr>
          <p:nvPr>
            <p:ph type="title"/>
          </p:nvPr>
        </p:nvSpPr>
        <p:spPr>
          <a:xfrm>
            <a:off x="838200" y="500062"/>
            <a:ext cx="10515600" cy="1325563"/>
          </a:xfrm>
          <a:gradFill>
            <a:gsLst>
              <a:gs pos="35000">
                <a:srgbClr val="B5D5A0"/>
              </a:gs>
              <a:gs pos="11000">
                <a:schemeClr val="accent6">
                  <a:lumMod val="0"/>
                  <a:lumOff val="100000"/>
                </a:schemeClr>
              </a:gs>
              <a:gs pos="0">
                <a:schemeClr val="accent6">
                  <a:lumMod val="0"/>
                  <a:lumOff val="100000"/>
                </a:schemeClr>
              </a:gs>
              <a:gs pos="70000">
                <a:schemeClr val="accent6">
                  <a:lumMod val="100000"/>
                </a:schemeClr>
              </a:gs>
            </a:gsLst>
            <a:path path="circle">
              <a:fillToRect l="50000" t="-80000" r="50000" b="180000"/>
            </a:path>
          </a:gradFill>
        </p:spPr>
        <p:txBody>
          <a:bodyPr/>
          <a:lstStyle/>
          <a:p>
            <a:r>
              <a:rPr lang="en-US" dirty="0">
                <a:solidFill>
                  <a:schemeClr val="accent1">
                    <a:lumMod val="50000"/>
                  </a:schemeClr>
                </a:solidFill>
              </a:rPr>
              <a:t>A.EXISTING PROBLEM</a:t>
            </a:r>
            <a:endParaRPr lang="en-IN" dirty="0">
              <a:solidFill>
                <a:schemeClr val="accent1">
                  <a:lumMod val="50000"/>
                </a:schemeClr>
              </a:solidFill>
            </a:endParaRPr>
          </a:p>
        </p:txBody>
      </p:sp>
      <p:sp>
        <p:nvSpPr>
          <p:cNvPr id="3" name="Content Placeholder 2">
            <a:extLst>
              <a:ext uri="{FF2B5EF4-FFF2-40B4-BE49-F238E27FC236}">
                <a16:creationId xmlns:a16="http://schemas.microsoft.com/office/drawing/2014/main" id="{2FFD4574-FDB6-4873-B0A1-7B765418BA55}"/>
              </a:ext>
            </a:extLst>
          </p:cNvPr>
          <p:cNvSpPr>
            <a:spLocks noGrp="1"/>
          </p:cNvSpPr>
          <p:nvPr>
            <p:ph idx="1"/>
          </p:nvPr>
        </p:nvSpPr>
        <p:spPr>
          <a:gradFill>
            <a:gsLst>
              <a:gs pos="35000">
                <a:srgbClr val="B5D5A0"/>
              </a:gs>
              <a:gs pos="11000">
                <a:schemeClr val="accent6">
                  <a:lumMod val="0"/>
                  <a:lumOff val="100000"/>
                </a:schemeClr>
              </a:gs>
              <a:gs pos="0">
                <a:schemeClr val="accent6">
                  <a:lumMod val="0"/>
                  <a:lumOff val="100000"/>
                </a:schemeClr>
              </a:gs>
              <a:gs pos="70000">
                <a:schemeClr val="accent6">
                  <a:lumMod val="100000"/>
                </a:schemeClr>
              </a:gs>
            </a:gsLst>
            <a:path path="circle">
              <a:fillToRect l="50000" t="-80000" r="50000" b="180000"/>
            </a:path>
          </a:gradFill>
        </p:spPr>
        <p:txBody>
          <a:bodyPr/>
          <a:lstStyle/>
          <a:p>
            <a:r>
              <a:rPr lang="en-US" dirty="0">
                <a:solidFill>
                  <a:schemeClr val="accent1">
                    <a:lumMod val="50000"/>
                  </a:schemeClr>
                </a:solidFill>
              </a:rPr>
              <a:t>Due to this pandemic so many peoples , who are suffering from COVID and also for visiting to hospitals.</a:t>
            </a:r>
          </a:p>
          <a:p>
            <a:r>
              <a:rPr lang="en-US" dirty="0">
                <a:solidFill>
                  <a:schemeClr val="accent1">
                    <a:lumMod val="50000"/>
                  </a:schemeClr>
                </a:solidFill>
              </a:rPr>
              <a:t>Especially for old people and handicapped people it is a vital situation for medication.</a:t>
            </a:r>
          </a:p>
          <a:p>
            <a:r>
              <a:rPr lang="en-US" dirty="0">
                <a:solidFill>
                  <a:schemeClr val="accent1">
                    <a:lumMod val="50000"/>
                  </a:schemeClr>
                </a:solidFill>
              </a:rPr>
              <a:t>For people who are far from the town it is very difficult to take prescription.</a:t>
            </a:r>
          </a:p>
          <a:p>
            <a:endParaRPr lang="en-IN" dirty="0"/>
          </a:p>
        </p:txBody>
      </p:sp>
    </p:spTree>
    <p:extLst>
      <p:ext uri="{BB962C8B-B14F-4D97-AF65-F5344CB8AC3E}">
        <p14:creationId xmlns:p14="http://schemas.microsoft.com/office/powerpoint/2010/main" val="542537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35000">
              <a:srgbClr val="B5D5A0"/>
            </a:gs>
            <a:gs pos="11000">
              <a:schemeClr val="accent6">
                <a:lumMod val="0"/>
                <a:lumOff val="100000"/>
              </a:schemeClr>
            </a:gs>
            <a:gs pos="0">
              <a:schemeClr val="accent6">
                <a:lumMod val="0"/>
                <a:lumOff val="100000"/>
              </a:schemeClr>
            </a:gs>
            <a:gs pos="62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C13D5-0DD6-426D-B544-DF47EC436185}"/>
              </a:ext>
            </a:extLst>
          </p:cNvPr>
          <p:cNvSpPr>
            <a:spLocks noGrp="1"/>
          </p:cNvSpPr>
          <p:nvPr>
            <p:ph type="title"/>
          </p:nvPr>
        </p:nvSpPr>
        <p:spPr/>
        <p:txBody>
          <a:bodyPr/>
          <a:lstStyle/>
          <a:p>
            <a:r>
              <a:rPr lang="en-US" dirty="0">
                <a:solidFill>
                  <a:schemeClr val="accent1">
                    <a:lumMod val="50000"/>
                  </a:schemeClr>
                </a:solidFill>
              </a:rPr>
              <a:t>B.PROPOSED SOLUTION</a:t>
            </a:r>
            <a:endParaRPr lang="en-IN" dirty="0">
              <a:solidFill>
                <a:schemeClr val="accent1">
                  <a:lumMod val="50000"/>
                </a:schemeClr>
              </a:solidFill>
            </a:endParaRPr>
          </a:p>
        </p:txBody>
      </p:sp>
      <p:sp>
        <p:nvSpPr>
          <p:cNvPr id="3" name="Content Placeholder 2">
            <a:extLst>
              <a:ext uri="{FF2B5EF4-FFF2-40B4-BE49-F238E27FC236}">
                <a16:creationId xmlns:a16="http://schemas.microsoft.com/office/drawing/2014/main" id="{622B413E-9DD0-49A3-A73D-27DCB49E9458}"/>
              </a:ext>
            </a:extLst>
          </p:cNvPr>
          <p:cNvSpPr>
            <a:spLocks noGrp="1"/>
          </p:cNvSpPr>
          <p:nvPr>
            <p:ph idx="1"/>
          </p:nvPr>
        </p:nvSpPr>
        <p:spPr>
          <a:xfrm>
            <a:off x="838200" y="1895964"/>
            <a:ext cx="10515600" cy="4351338"/>
          </a:xfrm>
          <a:gradFill>
            <a:gsLst>
              <a:gs pos="37000">
                <a:srgbClr val="B5D5A0"/>
              </a:gs>
              <a:gs pos="11000">
                <a:schemeClr val="accent6">
                  <a:lumMod val="0"/>
                  <a:lumOff val="100000"/>
                </a:schemeClr>
              </a:gs>
              <a:gs pos="0">
                <a:schemeClr val="accent6">
                  <a:lumMod val="0"/>
                  <a:lumOff val="100000"/>
                </a:schemeClr>
              </a:gs>
              <a:gs pos="70000">
                <a:schemeClr val="accent6">
                  <a:lumMod val="100000"/>
                </a:schemeClr>
              </a:gs>
            </a:gsLst>
            <a:path path="circle">
              <a:fillToRect l="50000" t="-80000" r="50000" b="180000"/>
            </a:path>
          </a:gradFill>
        </p:spPr>
        <p:txBody>
          <a:bodyPr>
            <a:normAutofit/>
          </a:bodyPr>
          <a:lstStyle/>
          <a:p>
            <a:pPr marL="0" indent="0">
              <a:buNone/>
            </a:pPr>
            <a:r>
              <a:rPr lang="en-US" sz="3600" dirty="0">
                <a:solidFill>
                  <a:schemeClr val="accent1">
                    <a:lumMod val="50000"/>
                  </a:schemeClr>
                </a:solidFill>
              </a:rPr>
              <a:t>Due to so many problems for old people , handicapped etc. We came across this problems and we have created an app using python code and developed an app using MIT app inventor with the help of IBM Watson cloud and we also design an NODE-RED circuit with which we have sending the health status and doctor’s can easily monitor a COVID patient.</a:t>
            </a:r>
            <a:endParaRPr lang="en-IN" sz="3600" dirty="0">
              <a:solidFill>
                <a:schemeClr val="accent1">
                  <a:lumMod val="50000"/>
                </a:schemeClr>
              </a:solidFill>
            </a:endParaRPr>
          </a:p>
        </p:txBody>
      </p:sp>
    </p:spTree>
    <p:extLst>
      <p:ext uri="{BB962C8B-B14F-4D97-AF65-F5344CB8AC3E}">
        <p14:creationId xmlns:p14="http://schemas.microsoft.com/office/powerpoint/2010/main" val="2756831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35000">
              <a:srgbClr val="B5D5A0"/>
            </a:gs>
            <a:gs pos="11000">
              <a:schemeClr val="accent6">
                <a:lumMod val="0"/>
                <a:lumOff val="100000"/>
              </a:schemeClr>
            </a:gs>
            <a:gs pos="0">
              <a:schemeClr val="accent6">
                <a:lumMod val="0"/>
                <a:lumOff val="100000"/>
              </a:schemeClr>
            </a:gs>
            <a:gs pos="62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B3C2E-91BF-4E65-8BBF-ED39A6A13537}"/>
              </a:ext>
            </a:extLst>
          </p:cNvPr>
          <p:cNvSpPr>
            <a:spLocks noGrp="1"/>
          </p:cNvSpPr>
          <p:nvPr>
            <p:ph type="title"/>
          </p:nvPr>
        </p:nvSpPr>
        <p:spPr/>
        <p:txBody>
          <a:bodyPr/>
          <a:lstStyle/>
          <a:p>
            <a:r>
              <a:rPr lang="en-US" dirty="0">
                <a:solidFill>
                  <a:schemeClr val="accent1">
                    <a:lumMod val="50000"/>
                  </a:schemeClr>
                </a:solidFill>
              </a:rPr>
              <a:t>THEORETICAL ANALYSIS</a:t>
            </a:r>
            <a:endParaRPr lang="en-IN" dirty="0">
              <a:solidFill>
                <a:schemeClr val="accent1">
                  <a:lumMod val="50000"/>
                </a:schemeClr>
              </a:solidFill>
            </a:endParaRPr>
          </a:p>
        </p:txBody>
      </p:sp>
      <p:sp>
        <p:nvSpPr>
          <p:cNvPr id="3" name="Content Placeholder 2">
            <a:extLst>
              <a:ext uri="{FF2B5EF4-FFF2-40B4-BE49-F238E27FC236}">
                <a16:creationId xmlns:a16="http://schemas.microsoft.com/office/drawing/2014/main" id="{DE468431-BE8C-434C-8B8C-2A5942BB6AA0}"/>
              </a:ext>
            </a:extLst>
          </p:cNvPr>
          <p:cNvSpPr>
            <a:spLocks noGrp="1"/>
          </p:cNvSpPr>
          <p:nvPr>
            <p:ph idx="1"/>
          </p:nvPr>
        </p:nvSpPr>
        <p:spPr>
          <a:gradFill>
            <a:gsLst>
              <a:gs pos="35000">
                <a:srgbClr val="B5D5A0"/>
              </a:gs>
              <a:gs pos="11000">
                <a:schemeClr val="accent6">
                  <a:lumMod val="0"/>
                  <a:lumOff val="100000"/>
                </a:schemeClr>
              </a:gs>
              <a:gs pos="0">
                <a:schemeClr val="accent6">
                  <a:lumMod val="0"/>
                  <a:lumOff val="100000"/>
                </a:schemeClr>
              </a:gs>
              <a:gs pos="62000">
                <a:schemeClr val="accent6">
                  <a:lumMod val="100000"/>
                </a:schemeClr>
              </a:gs>
            </a:gsLst>
            <a:path path="circle">
              <a:fillToRect l="50000" t="-80000" r="50000" b="180000"/>
            </a:path>
          </a:gradFill>
        </p:spPr>
        <p:txBody>
          <a:bodyPr/>
          <a:lstStyle/>
          <a:p>
            <a:pPr marL="0" marR="0" indent="0">
              <a:lnSpc>
                <a:spcPct val="114000"/>
              </a:lnSpc>
              <a:spcBef>
                <a:spcPts val="0"/>
              </a:spcBef>
              <a:spcAft>
                <a:spcPts val="0"/>
              </a:spcAft>
              <a:buNone/>
            </a:pPr>
            <a:r>
              <a:rPr lang="en-US" dirty="0">
                <a:solidFill>
                  <a:schemeClr val="accent1">
                    <a:lumMod val="50000"/>
                  </a:schemeClr>
                </a:solidFill>
                <a:effectLst/>
                <a:latin typeface="Arial" panose="020B0604020202020204" pitchFamily="34" charset="0"/>
              </a:rPr>
              <a:t>                      This app is build by using MIT app . The wearable device can monitor their health status even when they are not near the patients through mobile developed app . Device will be sending the health parameters to the IBM IoT platform.</a:t>
            </a:r>
          </a:p>
          <a:p>
            <a:pPr marL="0" indent="0">
              <a:lnSpc>
                <a:spcPct val="114000"/>
              </a:lnSpc>
              <a:spcBef>
                <a:spcPts val="0"/>
              </a:spcBef>
              <a:buNone/>
            </a:pPr>
            <a:r>
              <a:rPr lang="en-US" dirty="0">
                <a:solidFill>
                  <a:schemeClr val="accent1">
                    <a:lumMod val="50000"/>
                  </a:schemeClr>
                </a:solidFill>
                <a:effectLst/>
                <a:latin typeface="Arial" panose="020B0604020202020204" pitchFamily="34" charset="0"/>
              </a:rPr>
              <a:t>                      we propose a mobile application-based prototype healthcare system for efficient and effective health monitoring for the elderly and disabled for their convenient and independent living while at home.</a:t>
            </a:r>
            <a:endParaRPr lang="en-US" dirty="0">
              <a:solidFill>
                <a:schemeClr val="accent1">
                  <a:lumMod val="50000"/>
                </a:schemeClr>
              </a:solidFill>
              <a:effectLst/>
              <a:latin typeface="Calibri" panose="020F0502020204030204" pitchFamily="34" charset="0"/>
            </a:endParaRPr>
          </a:p>
          <a:p>
            <a:pPr marL="0" marR="0" indent="0">
              <a:lnSpc>
                <a:spcPct val="114000"/>
              </a:lnSpc>
              <a:spcBef>
                <a:spcPts val="0"/>
              </a:spcBef>
              <a:spcAft>
                <a:spcPts val="0"/>
              </a:spcAft>
              <a:buNone/>
            </a:pPr>
            <a:endParaRPr lang="en-US" sz="1800" dirty="0">
              <a:effectLst/>
              <a:latin typeface="Calibri" panose="020F0502020204030204" pitchFamily="34" charset="0"/>
            </a:endParaRPr>
          </a:p>
        </p:txBody>
      </p:sp>
    </p:spTree>
    <p:extLst>
      <p:ext uri="{BB962C8B-B14F-4D97-AF65-F5344CB8AC3E}">
        <p14:creationId xmlns:p14="http://schemas.microsoft.com/office/powerpoint/2010/main" val="114333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35000">
              <a:srgbClr val="B5D5A0"/>
            </a:gs>
            <a:gs pos="11000">
              <a:schemeClr val="accent6">
                <a:lumMod val="0"/>
                <a:lumOff val="100000"/>
              </a:schemeClr>
            </a:gs>
            <a:gs pos="0">
              <a:schemeClr val="accent6">
                <a:lumMod val="0"/>
                <a:lumOff val="100000"/>
              </a:schemeClr>
            </a:gs>
            <a:gs pos="62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10D07-E364-40B4-974A-4D9B9F6A668D}"/>
              </a:ext>
            </a:extLst>
          </p:cNvPr>
          <p:cNvSpPr>
            <a:spLocks noGrp="1"/>
          </p:cNvSpPr>
          <p:nvPr>
            <p:ph type="title"/>
          </p:nvPr>
        </p:nvSpPr>
        <p:spPr>
          <a:xfrm>
            <a:off x="891786" y="2362994"/>
            <a:ext cx="3932237" cy="1600200"/>
          </a:xfrm>
        </p:spPr>
        <p:txBody>
          <a:bodyPr/>
          <a:lstStyle/>
          <a:p>
            <a:r>
              <a:rPr lang="en-US" dirty="0"/>
              <a:t>A.BLOCK DIAGRAM</a:t>
            </a:r>
            <a:endParaRPr lang="en-IN" dirty="0"/>
          </a:p>
        </p:txBody>
      </p:sp>
      <p:sp>
        <p:nvSpPr>
          <p:cNvPr id="5" name="Text Placeholder 4">
            <a:extLst>
              <a:ext uri="{FF2B5EF4-FFF2-40B4-BE49-F238E27FC236}">
                <a16:creationId xmlns:a16="http://schemas.microsoft.com/office/drawing/2014/main" id="{AB7CB816-CB35-4F13-9FB8-88E808BDF945}"/>
              </a:ext>
            </a:extLst>
          </p:cNvPr>
          <p:cNvSpPr>
            <a:spLocks noGrp="1"/>
          </p:cNvSpPr>
          <p:nvPr>
            <p:ph type="body" sz="half" idx="2"/>
          </p:nvPr>
        </p:nvSpPr>
        <p:spPr>
          <a:xfrm>
            <a:off x="312624" y="151605"/>
            <a:ext cx="3932237" cy="3811588"/>
          </a:xfrm>
        </p:spPr>
        <p:txBody>
          <a:bodyPr>
            <a:normAutofit/>
          </a:bodyPr>
          <a:lstStyle/>
          <a:p>
            <a:r>
              <a:rPr lang="en-US" sz="3600" dirty="0"/>
              <a:t>B.BLOCK DIAGRAM</a:t>
            </a:r>
            <a:endParaRPr lang="en-IN" sz="3600" dirty="0"/>
          </a:p>
        </p:txBody>
      </p:sp>
      <p:pic>
        <p:nvPicPr>
          <p:cNvPr id="8" name="Drawing 0">
            <a:extLst>
              <a:ext uri="{FF2B5EF4-FFF2-40B4-BE49-F238E27FC236}">
                <a16:creationId xmlns:a16="http://schemas.microsoft.com/office/drawing/2014/main" id="{D1D02BB9-8A04-49DA-B543-DA469AB121F4}"/>
              </a:ext>
            </a:extLst>
          </p:cNvPr>
          <p:cNvPicPr>
            <a:picLocks noGrp="1" noChangeAspect="1"/>
          </p:cNvPicPr>
          <p:nvPr>
            <p:ph type="pic" idx="1"/>
          </p:nvPr>
        </p:nvPicPr>
        <p:blipFill rotWithShape="1">
          <a:blip r:embed="rId2"/>
          <a:srcRect l="3055" r="2876"/>
          <a:stretch/>
        </p:blipFill>
        <p:spPr>
          <a:xfrm>
            <a:off x="746643" y="992187"/>
            <a:ext cx="9129932" cy="4873625"/>
          </a:xfrm>
          <a:prstGeom prst="rect">
            <a:avLst/>
          </a:prstGeom>
        </p:spPr>
      </p:pic>
    </p:spTree>
    <p:extLst>
      <p:ext uri="{BB962C8B-B14F-4D97-AF65-F5344CB8AC3E}">
        <p14:creationId xmlns:p14="http://schemas.microsoft.com/office/powerpoint/2010/main" val="838531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1947</Words>
  <Application>Microsoft Office PowerPoint</Application>
  <PresentationFormat>Widescreen</PresentationFormat>
  <Paragraphs>98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FuturaPT-Bold</vt:lpstr>
      <vt:lpstr>FuturaPT-Book</vt:lpstr>
      <vt:lpstr>Office Theme</vt:lpstr>
      <vt:lpstr>   COVID PATIENT HEALTH MONITORING SYSTEM </vt:lpstr>
      <vt:lpstr>INTRODUCTION</vt:lpstr>
      <vt:lpstr>A.OVERVIEW</vt:lpstr>
      <vt:lpstr>B.PURPOSE</vt:lpstr>
      <vt:lpstr>LITERATURE SURVEY</vt:lpstr>
      <vt:lpstr>A.EXISTING PROBLEM</vt:lpstr>
      <vt:lpstr>B.PROPOSED SOLUTION</vt:lpstr>
      <vt:lpstr>THEORETICAL ANALYSIS</vt:lpstr>
      <vt:lpstr>A.BLOCK DIAGRAM</vt:lpstr>
      <vt:lpstr>B.HARDWARE DESIGINING</vt:lpstr>
      <vt:lpstr>EXPERIMENTAL INVESTIGATIONS</vt:lpstr>
      <vt:lpstr>FLOWCHART</vt:lpstr>
      <vt:lpstr>PowerPoint Presentation</vt:lpstr>
      <vt:lpstr>ADVANTAGES AND DISADVANTAGES</vt:lpstr>
      <vt:lpstr>APPLICATIONS</vt:lpstr>
      <vt:lpstr>CONCLUSION</vt:lpstr>
      <vt:lpstr>FUTURE SCOPE</vt:lpstr>
      <vt:lpstr> The technology thus holds a strengthening future providing independent and mobile health monitoring while reducing the stress to visit doctors and health personnel. </vt:lpstr>
      <vt:lpstr>Medicines on Right time </vt:lpstr>
      <vt:lpstr>BIBLIOGRAPHY</vt:lpstr>
      <vt:lpstr>APPENDIX: A.SOURCE LINK</vt:lpstr>
      <vt:lpstr>While True:</vt:lpstr>
      <vt:lpstr>PowerPoint Presentation</vt:lpstr>
      <vt:lpstr>GROPU: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PATIENT HEALTH MONITORING SYSTEM</dc:title>
  <dc:creator>teja G</dc:creator>
  <cp:lastModifiedBy>teja G</cp:lastModifiedBy>
  <cp:revision>1</cp:revision>
  <dcterms:created xsi:type="dcterms:W3CDTF">2021-08-10T04:57:39Z</dcterms:created>
  <dcterms:modified xsi:type="dcterms:W3CDTF">2021-08-10T11:59:48Z</dcterms:modified>
</cp:coreProperties>
</file>