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e687f67b1f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e687f67b1f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e687f67b1f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e687f67b1f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e687f67b1f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e687f67b1f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e687f67b1f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e687f67b1f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e687f67b1f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e687f67b1f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e687f67b1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e687f67b1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e687f67b1f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e687f67b1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e687f67b1f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e687f67b1f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e687f67b1f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e687f67b1f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e687f67b1f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e687f67b1f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e687f67b1f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e687f67b1f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e687f67b1f_1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e687f67b1f_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e687f67b1f_1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e687f67b1f_1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761650" y="1146225"/>
            <a:ext cx="5508900" cy="1218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Essay Grading System</a:t>
            </a:r>
            <a:endParaRPr/>
          </a:p>
        </p:txBody>
      </p:sp>
      <p:sp>
        <p:nvSpPr>
          <p:cNvPr id="278" name="Google Shape;278;p13"/>
          <p:cNvSpPr txBox="1"/>
          <p:nvPr>
            <p:ph idx="1" type="subTitle"/>
          </p:nvPr>
        </p:nvSpPr>
        <p:spPr>
          <a:xfrm>
            <a:off x="813025" y="2318200"/>
            <a:ext cx="46650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900"/>
              <a:t>Creating a LSTM model </a:t>
            </a:r>
            <a:endParaRPr sz="1900"/>
          </a:p>
          <a:p>
            <a:pPr indent="0" lvl="0" marL="0" rtl="0" algn="l">
              <a:spcBef>
                <a:spcPts val="0"/>
              </a:spcBef>
              <a:spcAft>
                <a:spcPts val="0"/>
              </a:spcAft>
              <a:buNone/>
            </a:pPr>
            <a:r>
              <a:rPr lang="en-GB" sz="1900"/>
              <a:t>to grade essays with FLASK Integration</a:t>
            </a:r>
            <a:endParaRPr sz="1900"/>
          </a:p>
        </p:txBody>
      </p:sp>
      <p:cxnSp>
        <p:nvCxnSpPr>
          <p:cNvPr id="279" name="Google Shape;279;p13"/>
          <p:cNvCxnSpPr/>
          <p:nvPr/>
        </p:nvCxnSpPr>
        <p:spPr>
          <a:xfrm>
            <a:off x="885300" y="2177925"/>
            <a:ext cx="4779900" cy="0"/>
          </a:xfrm>
          <a:prstGeom prst="straightConnector1">
            <a:avLst/>
          </a:prstGeom>
          <a:noFill/>
          <a:ln cap="flat" cmpd="sng" w="76200">
            <a:solidFill>
              <a:schemeClr val="lt2"/>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32" name="Shape 332"/>
        <p:cNvGrpSpPr/>
        <p:nvPr/>
      </p:nvGrpSpPr>
      <p:grpSpPr>
        <a:xfrm>
          <a:off x="0" y="0"/>
          <a:ext cx="0" cy="0"/>
          <a:chOff x="0" y="0"/>
          <a:chExt cx="0" cy="0"/>
        </a:xfrm>
      </p:grpSpPr>
      <p:sp>
        <p:nvSpPr>
          <p:cNvPr id="333" name="Google Shape;333;p22"/>
          <p:cNvSpPr txBox="1"/>
          <p:nvPr>
            <p:ph type="title"/>
          </p:nvPr>
        </p:nvSpPr>
        <p:spPr>
          <a:xfrm>
            <a:off x="695300" y="845250"/>
            <a:ext cx="2091600" cy="6321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0" i="1" lang="en-GB" sz="2488">
                <a:latin typeface="Montserrat"/>
                <a:ea typeface="Montserrat"/>
                <a:cs typeface="Montserrat"/>
                <a:sym typeface="Montserrat"/>
              </a:rPr>
              <a:t>Home Page</a:t>
            </a:r>
            <a:endParaRPr/>
          </a:p>
        </p:txBody>
      </p:sp>
      <p:pic>
        <p:nvPicPr>
          <p:cNvPr id="334" name="Google Shape;334;p22"/>
          <p:cNvPicPr preferRelativeResize="0"/>
          <p:nvPr/>
        </p:nvPicPr>
        <p:blipFill rotWithShape="1">
          <a:blip r:embed="rId3">
            <a:alphaModFix/>
          </a:blip>
          <a:srcRect b="26686" l="0" r="1039" t="0"/>
          <a:stretch/>
        </p:blipFill>
        <p:spPr>
          <a:xfrm>
            <a:off x="695300" y="1544425"/>
            <a:ext cx="7670251" cy="2657350"/>
          </a:xfrm>
          <a:prstGeom prst="rect">
            <a:avLst/>
          </a:prstGeom>
          <a:noFill/>
          <a:ln>
            <a:noFill/>
          </a:ln>
        </p:spPr>
      </p:pic>
      <p:sp>
        <p:nvSpPr>
          <p:cNvPr id="335" name="Google Shape;335;p22"/>
          <p:cNvSpPr txBox="1"/>
          <p:nvPr/>
        </p:nvSpPr>
        <p:spPr>
          <a:xfrm>
            <a:off x="2786900" y="214050"/>
            <a:ext cx="38862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900">
                <a:solidFill>
                  <a:schemeClr val="lt1"/>
                </a:solidFill>
                <a:latin typeface="Maven Pro"/>
                <a:ea typeface="Maven Pro"/>
                <a:cs typeface="Maven Pro"/>
                <a:sym typeface="Maven Pro"/>
              </a:rPr>
              <a:t>Output Screenshots</a:t>
            </a:r>
            <a:endParaRPr b="1" sz="2900">
              <a:solidFill>
                <a:schemeClr val="lt1"/>
              </a:solidFill>
              <a:latin typeface="Maven Pro"/>
              <a:ea typeface="Maven Pro"/>
              <a:cs typeface="Maven Pro"/>
              <a:sym typeface="Maven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39" name="Shape 339"/>
        <p:cNvGrpSpPr/>
        <p:nvPr/>
      </p:nvGrpSpPr>
      <p:grpSpPr>
        <a:xfrm>
          <a:off x="0" y="0"/>
          <a:ext cx="0" cy="0"/>
          <a:chOff x="0" y="0"/>
          <a:chExt cx="0" cy="0"/>
        </a:xfrm>
      </p:grpSpPr>
      <p:sp>
        <p:nvSpPr>
          <p:cNvPr id="340" name="Google Shape;340;p23"/>
          <p:cNvSpPr txBox="1"/>
          <p:nvPr>
            <p:ph type="title"/>
          </p:nvPr>
        </p:nvSpPr>
        <p:spPr>
          <a:xfrm>
            <a:off x="319550" y="337600"/>
            <a:ext cx="3870000" cy="6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891"/>
              <a:buNone/>
            </a:pPr>
            <a:r>
              <a:rPr b="0" i="1" lang="en-GB" sz="2216">
                <a:latin typeface="Montserrat"/>
                <a:ea typeface="Montserrat"/>
                <a:cs typeface="Montserrat"/>
                <a:sym typeface="Montserrat"/>
              </a:rPr>
              <a:t>Choose a Prompt Page</a:t>
            </a:r>
            <a:endParaRPr b="0" i="1" sz="2216">
              <a:latin typeface="Montserrat"/>
              <a:ea typeface="Montserrat"/>
              <a:cs typeface="Montserrat"/>
              <a:sym typeface="Montserrat"/>
            </a:endParaRPr>
          </a:p>
        </p:txBody>
      </p:sp>
      <p:pic>
        <p:nvPicPr>
          <p:cNvPr id="341" name="Google Shape;341;p23"/>
          <p:cNvPicPr preferRelativeResize="0"/>
          <p:nvPr/>
        </p:nvPicPr>
        <p:blipFill rotWithShape="1">
          <a:blip r:embed="rId3">
            <a:alphaModFix/>
          </a:blip>
          <a:srcRect b="18447" l="0" r="0" t="0"/>
          <a:stretch/>
        </p:blipFill>
        <p:spPr>
          <a:xfrm>
            <a:off x="319538" y="1031200"/>
            <a:ext cx="8504927" cy="3081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45" name="Shape 345"/>
        <p:cNvGrpSpPr/>
        <p:nvPr/>
      </p:nvGrpSpPr>
      <p:grpSpPr>
        <a:xfrm>
          <a:off x="0" y="0"/>
          <a:ext cx="0" cy="0"/>
          <a:chOff x="0" y="0"/>
          <a:chExt cx="0" cy="0"/>
        </a:xfrm>
      </p:grpSpPr>
      <p:sp>
        <p:nvSpPr>
          <p:cNvPr id="346" name="Google Shape;346;p24"/>
          <p:cNvSpPr txBox="1"/>
          <p:nvPr>
            <p:ph type="title"/>
          </p:nvPr>
        </p:nvSpPr>
        <p:spPr>
          <a:xfrm>
            <a:off x="416800" y="281400"/>
            <a:ext cx="5857800" cy="693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SzPts val="990"/>
              <a:buNone/>
            </a:pPr>
            <a:r>
              <a:rPr b="0" i="1" lang="en-GB" sz="2200">
                <a:latin typeface="Montserrat"/>
                <a:ea typeface="Montserrat"/>
                <a:cs typeface="Montserrat"/>
                <a:sym typeface="Montserrat"/>
              </a:rPr>
              <a:t>Custom Essay Writing Page</a:t>
            </a:r>
            <a:r>
              <a:rPr lang="en-GB" sz="2200">
                <a:latin typeface="Montserrat"/>
                <a:ea typeface="Montserrat"/>
                <a:cs typeface="Montserrat"/>
                <a:sym typeface="Montserrat"/>
              </a:rPr>
              <a:t> </a:t>
            </a:r>
            <a:endParaRPr sz="2200">
              <a:latin typeface="Montserrat"/>
              <a:ea typeface="Montserrat"/>
              <a:cs typeface="Montserrat"/>
              <a:sym typeface="Montserrat"/>
            </a:endParaRPr>
          </a:p>
        </p:txBody>
      </p:sp>
      <p:pic>
        <p:nvPicPr>
          <p:cNvPr id="347" name="Google Shape;347;p24"/>
          <p:cNvPicPr preferRelativeResize="0"/>
          <p:nvPr/>
        </p:nvPicPr>
        <p:blipFill rotWithShape="1">
          <a:blip r:embed="rId3">
            <a:alphaModFix/>
          </a:blip>
          <a:srcRect b="25031" l="0" r="0" t="0"/>
          <a:stretch/>
        </p:blipFill>
        <p:spPr>
          <a:xfrm>
            <a:off x="484900" y="975000"/>
            <a:ext cx="8296376" cy="28966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51" name="Shape 351"/>
        <p:cNvGrpSpPr/>
        <p:nvPr/>
      </p:nvGrpSpPr>
      <p:grpSpPr>
        <a:xfrm>
          <a:off x="0" y="0"/>
          <a:ext cx="0" cy="0"/>
          <a:chOff x="0" y="0"/>
          <a:chExt cx="0" cy="0"/>
        </a:xfrm>
      </p:grpSpPr>
      <p:sp>
        <p:nvSpPr>
          <p:cNvPr id="352" name="Google Shape;352;p25"/>
          <p:cNvSpPr txBox="1"/>
          <p:nvPr>
            <p:ph type="title"/>
          </p:nvPr>
        </p:nvSpPr>
        <p:spPr>
          <a:xfrm>
            <a:off x="438250" y="324275"/>
            <a:ext cx="5857800" cy="6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b="0" i="1" lang="en-GB" sz="2240">
                <a:latin typeface="Montserrat"/>
                <a:ea typeface="Montserrat"/>
                <a:cs typeface="Montserrat"/>
                <a:sym typeface="Montserrat"/>
              </a:rPr>
              <a:t>Sample Custom Essay Grading</a:t>
            </a:r>
            <a:endParaRPr b="0" i="1" sz="2240">
              <a:latin typeface="Montserrat"/>
              <a:ea typeface="Montserrat"/>
              <a:cs typeface="Montserrat"/>
              <a:sym typeface="Montserrat"/>
            </a:endParaRPr>
          </a:p>
        </p:txBody>
      </p:sp>
      <p:pic>
        <p:nvPicPr>
          <p:cNvPr id="353" name="Google Shape;353;p25"/>
          <p:cNvPicPr preferRelativeResize="0"/>
          <p:nvPr/>
        </p:nvPicPr>
        <p:blipFill rotWithShape="1">
          <a:blip r:embed="rId3">
            <a:alphaModFix/>
          </a:blip>
          <a:srcRect b="3549" l="0" r="0" t="0"/>
          <a:stretch/>
        </p:blipFill>
        <p:spPr>
          <a:xfrm>
            <a:off x="484900" y="1017875"/>
            <a:ext cx="8309398" cy="36850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57" name="Shape 357"/>
        <p:cNvGrpSpPr/>
        <p:nvPr/>
      </p:nvGrpSpPr>
      <p:grpSpPr>
        <a:xfrm>
          <a:off x="0" y="0"/>
          <a:ext cx="0" cy="0"/>
          <a:chOff x="0" y="0"/>
          <a:chExt cx="0" cy="0"/>
        </a:xfrm>
      </p:grpSpPr>
      <p:sp>
        <p:nvSpPr>
          <p:cNvPr id="358" name="Google Shape;358;p26"/>
          <p:cNvSpPr txBox="1"/>
          <p:nvPr>
            <p:ph type="title"/>
          </p:nvPr>
        </p:nvSpPr>
        <p:spPr>
          <a:xfrm>
            <a:off x="2977800" y="2224950"/>
            <a:ext cx="3188400" cy="6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GB" sz="3940">
                <a:highlight>
                  <a:schemeClr val="accent3"/>
                </a:highlight>
              </a:rPr>
              <a:t>THANK YOU</a:t>
            </a:r>
            <a:endParaRPr sz="3940">
              <a:highlight>
                <a:schemeClr val="accent3"/>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2889700" y="447150"/>
            <a:ext cx="3621900" cy="92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GB" sz="3400"/>
              <a:t>TEAM MEMBERS</a:t>
            </a:r>
            <a:endParaRPr sz="3400"/>
          </a:p>
        </p:txBody>
      </p:sp>
      <p:sp>
        <p:nvSpPr>
          <p:cNvPr id="285" name="Google Shape;285;p14"/>
          <p:cNvSpPr txBox="1"/>
          <p:nvPr>
            <p:ph idx="1" type="body"/>
          </p:nvPr>
        </p:nvSpPr>
        <p:spPr>
          <a:xfrm>
            <a:off x="3102775" y="1637225"/>
            <a:ext cx="3254400" cy="22161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0"/>
              </a:spcAft>
              <a:buNone/>
            </a:pPr>
            <a:r>
              <a:rPr b="1" lang="en-GB" sz="2000">
                <a:latin typeface="Montserrat"/>
                <a:ea typeface="Montserrat"/>
                <a:cs typeface="Montserrat"/>
                <a:sym typeface="Montserrat"/>
              </a:rPr>
              <a:t>Ashutosh Pandey</a:t>
            </a:r>
            <a:endParaRPr b="1" sz="2000">
              <a:latin typeface="Montserrat"/>
              <a:ea typeface="Montserrat"/>
              <a:cs typeface="Montserrat"/>
              <a:sym typeface="Montserrat"/>
            </a:endParaRPr>
          </a:p>
          <a:p>
            <a:pPr indent="0" lvl="0" marL="0" rtl="0" algn="ctr">
              <a:lnSpc>
                <a:spcPct val="95000"/>
              </a:lnSpc>
              <a:spcBef>
                <a:spcPts val="0"/>
              </a:spcBef>
              <a:spcAft>
                <a:spcPts val="0"/>
              </a:spcAft>
              <a:buNone/>
            </a:pPr>
            <a:r>
              <a:t/>
            </a:r>
            <a:endParaRPr b="1" sz="2000">
              <a:latin typeface="Montserrat"/>
              <a:ea typeface="Montserrat"/>
              <a:cs typeface="Montserrat"/>
              <a:sym typeface="Montserrat"/>
            </a:endParaRPr>
          </a:p>
          <a:p>
            <a:pPr indent="0" lvl="0" marL="0" rtl="0" algn="ctr">
              <a:lnSpc>
                <a:spcPct val="95000"/>
              </a:lnSpc>
              <a:spcBef>
                <a:spcPts val="0"/>
              </a:spcBef>
              <a:spcAft>
                <a:spcPts val="0"/>
              </a:spcAft>
              <a:buNone/>
            </a:pPr>
            <a:r>
              <a:rPr b="1" lang="en-GB" sz="2000">
                <a:latin typeface="Montserrat"/>
                <a:ea typeface="Montserrat"/>
                <a:cs typeface="Montserrat"/>
                <a:sym typeface="Montserrat"/>
              </a:rPr>
              <a:t>Jithaamithran S</a:t>
            </a:r>
            <a:endParaRPr b="1" sz="2000">
              <a:latin typeface="Montserrat"/>
              <a:ea typeface="Montserrat"/>
              <a:cs typeface="Montserrat"/>
              <a:sym typeface="Montserrat"/>
            </a:endParaRPr>
          </a:p>
          <a:p>
            <a:pPr indent="0" lvl="0" marL="0" rtl="0" algn="ctr">
              <a:lnSpc>
                <a:spcPct val="95000"/>
              </a:lnSpc>
              <a:spcBef>
                <a:spcPts val="0"/>
              </a:spcBef>
              <a:spcAft>
                <a:spcPts val="0"/>
              </a:spcAft>
              <a:buNone/>
            </a:pPr>
            <a:r>
              <a:t/>
            </a:r>
            <a:endParaRPr b="1" sz="2000">
              <a:latin typeface="Montserrat"/>
              <a:ea typeface="Montserrat"/>
              <a:cs typeface="Montserrat"/>
              <a:sym typeface="Montserrat"/>
            </a:endParaRPr>
          </a:p>
          <a:p>
            <a:pPr indent="0" lvl="0" marL="0" rtl="0" algn="ctr">
              <a:lnSpc>
                <a:spcPct val="95000"/>
              </a:lnSpc>
              <a:spcBef>
                <a:spcPts val="0"/>
              </a:spcBef>
              <a:spcAft>
                <a:spcPts val="0"/>
              </a:spcAft>
              <a:buNone/>
            </a:pPr>
            <a:r>
              <a:rPr b="1" lang="en-GB" sz="2000">
                <a:latin typeface="Montserrat"/>
                <a:ea typeface="Montserrat"/>
                <a:cs typeface="Montserrat"/>
                <a:sym typeface="Montserrat"/>
              </a:rPr>
              <a:t>Pavan Kumar A</a:t>
            </a:r>
            <a:endParaRPr b="1" sz="2000">
              <a:latin typeface="Montserrat"/>
              <a:ea typeface="Montserrat"/>
              <a:cs typeface="Montserrat"/>
              <a:sym typeface="Montserrat"/>
            </a:endParaRPr>
          </a:p>
          <a:p>
            <a:pPr indent="0" lvl="0" marL="0" rtl="0" algn="ctr">
              <a:lnSpc>
                <a:spcPct val="95000"/>
              </a:lnSpc>
              <a:spcBef>
                <a:spcPts val="0"/>
              </a:spcBef>
              <a:spcAft>
                <a:spcPts val="0"/>
              </a:spcAft>
              <a:buNone/>
            </a:pPr>
            <a:r>
              <a:t/>
            </a:r>
            <a:endParaRPr b="1" sz="2000">
              <a:latin typeface="Montserrat"/>
              <a:ea typeface="Montserrat"/>
              <a:cs typeface="Montserrat"/>
              <a:sym typeface="Montserrat"/>
            </a:endParaRPr>
          </a:p>
          <a:p>
            <a:pPr indent="0" lvl="0" marL="0" rtl="0" algn="ctr">
              <a:lnSpc>
                <a:spcPct val="95000"/>
              </a:lnSpc>
              <a:spcBef>
                <a:spcPts val="0"/>
              </a:spcBef>
              <a:spcAft>
                <a:spcPts val="0"/>
              </a:spcAft>
              <a:buNone/>
            </a:pPr>
            <a:r>
              <a:rPr b="1" lang="en-GB" sz="2000">
                <a:latin typeface="Montserrat"/>
                <a:ea typeface="Montserrat"/>
                <a:cs typeface="Montserrat"/>
                <a:sym typeface="Montserrat"/>
              </a:rPr>
              <a:t>Tanisha Mandal</a:t>
            </a:r>
            <a:endParaRPr b="1" sz="1800">
              <a:latin typeface="Montserrat"/>
              <a:ea typeface="Montserrat"/>
              <a:cs typeface="Montserrat"/>
              <a:sym typeface="Montserrat"/>
            </a:endParaRPr>
          </a:p>
        </p:txBody>
      </p:sp>
      <p:cxnSp>
        <p:nvCxnSpPr>
          <p:cNvPr id="286" name="Google Shape;286;p14"/>
          <p:cNvCxnSpPr/>
          <p:nvPr/>
        </p:nvCxnSpPr>
        <p:spPr>
          <a:xfrm>
            <a:off x="3025825" y="1225425"/>
            <a:ext cx="3408300" cy="0"/>
          </a:xfrm>
          <a:prstGeom prst="straightConnector1">
            <a:avLst/>
          </a:prstGeom>
          <a:noFill/>
          <a:ln cap="flat" cmpd="sng" w="76200">
            <a:solidFill>
              <a:schemeClr val="lt2"/>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90" name="Shape 290"/>
        <p:cNvGrpSpPr/>
        <p:nvPr/>
      </p:nvGrpSpPr>
      <p:grpSpPr>
        <a:xfrm>
          <a:off x="0" y="0"/>
          <a:ext cx="0" cy="0"/>
          <a:chOff x="0" y="0"/>
          <a:chExt cx="0" cy="0"/>
        </a:xfrm>
      </p:grpSpPr>
      <p:sp>
        <p:nvSpPr>
          <p:cNvPr id="291" name="Google Shape;291;p15"/>
          <p:cNvSpPr txBox="1"/>
          <p:nvPr>
            <p:ph type="title"/>
          </p:nvPr>
        </p:nvSpPr>
        <p:spPr>
          <a:xfrm>
            <a:off x="613650" y="681650"/>
            <a:ext cx="7916700" cy="4281000"/>
          </a:xfrm>
          <a:prstGeom prst="rect">
            <a:avLst/>
          </a:prstGeom>
          <a:ln cap="flat" cmpd="sng" w="9525">
            <a:solidFill>
              <a:schemeClr val="lt2"/>
            </a:solidFill>
            <a:prstDash val="solid"/>
            <a:round/>
            <a:headEnd len="sm" w="sm" type="none"/>
            <a:tailEnd len="sm" w="sm" type="none"/>
          </a:ln>
        </p:spPr>
        <p:txBody>
          <a:bodyPr anchorCtr="0" anchor="ctr" bIns="91425" lIns="91425" spcFirstLastPara="1" rIns="91425" wrap="square" tIns="91425">
            <a:normAutofit fontScale="90000"/>
          </a:bodyPr>
          <a:lstStyle/>
          <a:p>
            <a:pPr indent="457200" lvl="0" marL="0" rtl="0" algn="l">
              <a:lnSpc>
                <a:spcPct val="115000"/>
              </a:lnSpc>
              <a:spcBef>
                <a:spcPts val="0"/>
              </a:spcBef>
              <a:spcAft>
                <a:spcPts val="0"/>
              </a:spcAft>
              <a:buNone/>
            </a:pPr>
            <a:r>
              <a:rPr b="0" lang="en-GB" sz="1411">
                <a:latin typeface="Montserrat"/>
                <a:ea typeface="Montserrat"/>
                <a:cs typeface="Montserrat"/>
                <a:sym typeface="Montserrat"/>
              </a:rPr>
              <a:t>Essays are widely used to assess the capabilities of a candidate for a job or an educational institution. Writing an essay given a prompt requires comprehension of a given prompt, followed by an analysis or argumentation of viewpoints expressed in the prompt, depending on the needs of the testing authority. They give a deep insight into the reasoning abilities and thought processes of the author, and hence are an integral part of standardized tests like the SAT, TOEFL and GMAT. </a:t>
            </a:r>
            <a:endParaRPr b="0" sz="1411">
              <a:latin typeface="Montserrat"/>
              <a:ea typeface="Montserrat"/>
              <a:cs typeface="Montserrat"/>
              <a:sym typeface="Montserrat"/>
            </a:endParaRPr>
          </a:p>
          <a:p>
            <a:pPr indent="457200" lvl="0" marL="0" rtl="0" algn="l">
              <a:lnSpc>
                <a:spcPct val="115000"/>
              </a:lnSpc>
              <a:spcBef>
                <a:spcPts val="0"/>
              </a:spcBef>
              <a:spcAft>
                <a:spcPts val="0"/>
              </a:spcAft>
              <a:buNone/>
            </a:pPr>
            <a:r>
              <a:t/>
            </a:r>
            <a:endParaRPr b="0" sz="1411">
              <a:latin typeface="Montserrat"/>
              <a:ea typeface="Montserrat"/>
              <a:cs typeface="Montserrat"/>
              <a:sym typeface="Montserrat"/>
            </a:endParaRPr>
          </a:p>
          <a:p>
            <a:pPr indent="457200" lvl="0" marL="0" rtl="0" algn="l">
              <a:lnSpc>
                <a:spcPct val="115000"/>
              </a:lnSpc>
              <a:spcBef>
                <a:spcPts val="0"/>
              </a:spcBef>
              <a:spcAft>
                <a:spcPts val="0"/>
              </a:spcAft>
              <a:buNone/>
            </a:pPr>
            <a:r>
              <a:rPr b="0" lang="en-GB" sz="1411">
                <a:latin typeface="Montserrat"/>
                <a:ea typeface="Montserrat"/>
                <a:cs typeface="Montserrat"/>
                <a:sym typeface="Montserrat"/>
              </a:rPr>
              <a:t>With essays comes the need for personnel qualified enough to carry out the process of grading the essays appropriately and ranking them on the basis of various testing criteria. Our project aims to automate this process of grading the essays with the aid of Deep learning, in particular, using Long Short Term Memory networks which is a special kind of RNNs.</a:t>
            </a:r>
            <a:endParaRPr b="0" sz="1411">
              <a:latin typeface="Montserrat"/>
              <a:ea typeface="Montserrat"/>
              <a:cs typeface="Montserrat"/>
              <a:sym typeface="Montserrat"/>
            </a:endParaRPr>
          </a:p>
          <a:p>
            <a:pPr indent="457200" lvl="0" marL="0" rtl="0" algn="l">
              <a:lnSpc>
                <a:spcPct val="115000"/>
              </a:lnSpc>
              <a:spcBef>
                <a:spcPts val="0"/>
              </a:spcBef>
              <a:spcAft>
                <a:spcPts val="0"/>
              </a:spcAft>
              <a:buNone/>
            </a:pPr>
            <a:r>
              <a:t/>
            </a:r>
            <a:endParaRPr b="0" sz="1411">
              <a:latin typeface="Montserrat"/>
              <a:ea typeface="Montserrat"/>
              <a:cs typeface="Montserrat"/>
              <a:sym typeface="Montserrat"/>
            </a:endParaRPr>
          </a:p>
          <a:p>
            <a:pPr indent="457200" lvl="0" marL="0" rtl="0" algn="l">
              <a:lnSpc>
                <a:spcPct val="115000"/>
              </a:lnSpc>
              <a:spcBef>
                <a:spcPts val="0"/>
              </a:spcBef>
              <a:spcAft>
                <a:spcPts val="0"/>
              </a:spcAft>
              <a:buNone/>
            </a:pPr>
            <a:r>
              <a:rPr b="0" lang="en-GB" sz="1411">
                <a:latin typeface="Montserrat"/>
                <a:ea typeface="Montserrat"/>
                <a:cs typeface="Montserrat"/>
                <a:sym typeface="Montserrat"/>
              </a:rPr>
              <a:t>Automated Essay Scoring(AES) allows the instructor to assign scores easily to the participants with a pre-trained deep learning model. This model is trained in such a way that the scores assigned are in agreement with previous scoring patterns of the instructor. So this needs the dataset which contains the information of scores given by the instructor previously. AES uses Natural Language processing, a branch of artificial intelligence enabling the trained model to understand and interpret human language, to assess essays written in human language.</a:t>
            </a:r>
            <a:endParaRPr sz="3711">
              <a:latin typeface="Montserrat"/>
              <a:ea typeface="Montserrat"/>
              <a:cs typeface="Montserrat"/>
              <a:sym typeface="Montserrat"/>
            </a:endParaRPr>
          </a:p>
        </p:txBody>
      </p:sp>
      <p:sp>
        <p:nvSpPr>
          <p:cNvPr id="292" name="Google Shape;292;p15"/>
          <p:cNvSpPr txBox="1"/>
          <p:nvPr/>
        </p:nvSpPr>
        <p:spPr>
          <a:xfrm>
            <a:off x="3075750" y="58175"/>
            <a:ext cx="2992500" cy="682500"/>
          </a:xfrm>
          <a:prstGeom prst="rect">
            <a:avLst/>
          </a:prstGeom>
          <a:noFill/>
          <a:ln>
            <a:noFill/>
          </a:ln>
        </p:spPr>
        <p:txBody>
          <a:bodyPr anchorCtr="0" anchor="t" bIns="91425" lIns="91425" spcFirstLastPara="1" rIns="91425" wrap="square" tIns="91425">
            <a:spAutoFit/>
          </a:bodyPr>
          <a:lstStyle/>
          <a:p>
            <a:pPr indent="-457200" lvl="0" marL="457200" rtl="0" algn="ctr">
              <a:lnSpc>
                <a:spcPct val="115000"/>
              </a:lnSpc>
              <a:spcBef>
                <a:spcPts val="0"/>
              </a:spcBef>
              <a:spcAft>
                <a:spcPts val="0"/>
              </a:spcAft>
              <a:buNone/>
            </a:pPr>
            <a:r>
              <a:rPr b="1" lang="en-GB" sz="3233">
                <a:solidFill>
                  <a:schemeClr val="lt1"/>
                </a:solidFill>
                <a:latin typeface="Maven Pro"/>
                <a:ea typeface="Maven Pro"/>
                <a:cs typeface="Maven Pro"/>
                <a:sym typeface="Maven Pro"/>
              </a:rPr>
              <a:t>Introduction</a:t>
            </a:r>
            <a:endParaRPr>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96" name="Shape 296"/>
        <p:cNvGrpSpPr/>
        <p:nvPr/>
      </p:nvGrpSpPr>
      <p:grpSpPr>
        <a:xfrm>
          <a:off x="0" y="0"/>
          <a:ext cx="0" cy="0"/>
          <a:chOff x="0" y="0"/>
          <a:chExt cx="0" cy="0"/>
        </a:xfrm>
      </p:grpSpPr>
      <p:sp>
        <p:nvSpPr>
          <p:cNvPr id="297" name="Google Shape;297;p16"/>
          <p:cNvSpPr txBox="1"/>
          <p:nvPr>
            <p:ph type="title"/>
          </p:nvPr>
        </p:nvSpPr>
        <p:spPr>
          <a:xfrm>
            <a:off x="644100" y="919475"/>
            <a:ext cx="7855800" cy="3908100"/>
          </a:xfrm>
          <a:prstGeom prst="rect">
            <a:avLst/>
          </a:prstGeom>
          <a:ln cap="flat" cmpd="sng" w="9525">
            <a:solidFill>
              <a:schemeClr val="lt2"/>
            </a:solidFill>
            <a:prstDash val="solid"/>
            <a:round/>
            <a:headEnd len="sm" w="sm" type="none"/>
            <a:tailEnd len="sm" w="sm" type="none"/>
          </a:ln>
        </p:spPr>
        <p:txBody>
          <a:bodyPr anchorCtr="0" anchor="ctr" bIns="91425" lIns="91425" spcFirstLastPara="1" rIns="91425" wrap="square" tIns="91425">
            <a:normAutofit fontScale="90000"/>
          </a:bodyPr>
          <a:lstStyle/>
          <a:p>
            <a:pPr indent="0" lvl="0" marL="0" rtl="0" algn="ctr">
              <a:lnSpc>
                <a:spcPct val="115000"/>
              </a:lnSpc>
              <a:spcBef>
                <a:spcPts val="0"/>
              </a:spcBef>
              <a:spcAft>
                <a:spcPts val="0"/>
              </a:spcAft>
              <a:buNone/>
            </a:pPr>
            <a:r>
              <a:t/>
            </a:r>
            <a:endParaRPr sz="3233"/>
          </a:p>
          <a:p>
            <a:pPr indent="457200" lvl="0" marL="0" rtl="0" algn="l">
              <a:lnSpc>
                <a:spcPct val="115000"/>
              </a:lnSpc>
              <a:spcBef>
                <a:spcPts val="0"/>
              </a:spcBef>
              <a:spcAft>
                <a:spcPts val="0"/>
              </a:spcAft>
              <a:buNone/>
            </a:pPr>
            <a:r>
              <a:rPr b="0" lang="en-GB" sz="1522">
                <a:latin typeface="Montserrat"/>
                <a:ea typeface="Montserrat"/>
                <a:cs typeface="Montserrat"/>
                <a:sym typeface="Montserrat"/>
              </a:rPr>
              <a:t>Given the growing number of candidates applying for standardized tests every year, finding a proportionate number of personnel to grade the essay component of these tests is an arduous task. These personnel must be skilled and capable of analysing essays, scoring them according to the requirements of the institution and be able to discern between the good and the excellent. </a:t>
            </a:r>
            <a:endParaRPr b="0" sz="1522">
              <a:latin typeface="Montserrat"/>
              <a:ea typeface="Montserrat"/>
              <a:cs typeface="Montserrat"/>
              <a:sym typeface="Montserrat"/>
            </a:endParaRPr>
          </a:p>
          <a:p>
            <a:pPr indent="457200" lvl="0" marL="0" rtl="0" algn="l">
              <a:lnSpc>
                <a:spcPct val="115000"/>
              </a:lnSpc>
              <a:spcBef>
                <a:spcPts val="0"/>
              </a:spcBef>
              <a:spcAft>
                <a:spcPts val="0"/>
              </a:spcAft>
              <a:buNone/>
            </a:pPr>
            <a:r>
              <a:t/>
            </a:r>
            <a:endParaRPr b="0" sz="1522">
              <a:latin typeface="Montserrat"/>
              <a:ea typeface="Montserrat"/>
              <a:cs typeface="Montserrat"/>
              <a:sym typeface="Montserrat"/>
            </a:endParaRPr>
          </a:p>
          <a:p>
            <a:pPr indent="457200" lvl="0" marL="0" rtl="0" algn="l">
              <a:lnSpc>
                <a:spcPct val="115000"/>
              </a:lnSpc>
              <a:spcBef>
                <a:spcPts val="0"/>
              </a:spcBef>
              <a:spcAft>
                <a:spcPts val="0"/>
              </a:spcAft>
              <a:buNone/>
            </a:pPr>
            <a:r>
              <a:rPr b="0" lang="en-GB" sz="1522">
                <a:latin typeface="Montserrat"/>
                <a:ea typeface="Montserrat"/>
                <a:cs typeface="Montserrat"/>
                <a:sym typeface="Montserrat"/>
              </a:rPr>
              <a:t>In addition to this, there are a lot of time constraints in grading multiple essays. This can prove to be cumbersome for a limited number of human essay graders. Having to grade several essays within a deadline can compromise on the quality of grading done. Thus, there is a clear need to automate this process so that the institution carrying out the grading can focus on evaluating other aspects of the candidate's profile.</a:t>
            </a:r>
            <a:endParaRPr b="0" sz="1522">
              <a:latin typeface="Montserrat"/>
              <a:ea typeface="Montserrat"/>
              <a:cs typeface="Montserrat"/>
              <a:sym typeface="Montserrat"/>
            </a:endParaRPr>
          </a:p>
          <a:p>
            <a:pPr indent="457200" lvl="0" marL="0" rtl="0" algn="l">
              <a:lnSpc>
                <a:spcPct val="115000"/>
              </a:lnSpc>
              <a:spcBef>
                <a:spcPts val="0"/>
              </a:spcBef>
              <a:spcAft>
                <a:spcPts val="0"/>
              </a:spcAft>
              <a:buNone/>
            </a:pPr>
            <a:r>
              <a:t/>
            </a:r>
            <a:endParaRPr b="0" sz="1522">
              <a:latin typeface="Montserrat"/>
              <a:ea typeface="Montserrat"/>
              <a:cs typeface="Montserrat"/>
              <a:sym typeface="Montserrat"/>
            </a:endParaRPr>
          </a:p>
          <a:p>
            <a:pPr indent="457200" lvl="0" marL="0" rtl="0" algn="l">
              <a:lnSpc>
                <a:spcPct val="115000"/>
              </a:lnSpc>
              <a:spcBef>
                <a:spcPts val="0"/>
              </a:spcBef>
              <a:spcAft>
                <a:spcPts val="0"/>
              </a:spcAft>
              <a:buNone/>
            </a:pPr>
            <a:r>
              <a:rPr b="0" lang="en-GB" sz="1522">
                <a:latin typeface="Montserrat"/>
                <a:ea typeface="Montserrat"/>
                <a:cs typeface="Montserrat"/>
                <a:sym typeface="Montserrat"/>
              </a:rPr>
              <a:t>The challenge was to create a web application to take in the essay and predict a score. We need to train a neural network model to predict the score of the essay in accordance to the rater. The model is to be made using LSTM.</a:t>
            </a:r>
            <a:endParaRPr b="0" sz="1522">
              <a:latin typeface="Montserrat"/>
              <a:ea typeface="Montserrat"/>
              <a:cs typeface="Montserrat"/>
              <a:sym typeface="Montserrat"/>
            </a:endParaRPr>
          </a:p>
          <a:p>
            <a:pPr indent="0" lvl="0" marL="0" rtl="0" algn="l">
              <a:spcBef>
                <a:spcPts val="0"/>
              </a:spcBef>
              <a:spcAft>
                <a:spcPts val="0"/>
              </a:spcAft>
              <a:buNone/>
            </a:pPr>
            <a:r>
              <a:t/>
            </a:r>
            <a:endParaRPr/>
          </a:p>
        </p:txBody>
      </p:sp>
      <p:sp>
        <p:nvSpPr>
          <p:cNvPr id="298" name="Google Shape;298;p16"/>
          <p:cNvSpPr txBox="1"/>
          <p:nvPr/>
        </p:nvSpPr>
        <p:spPr>
          <a:xfrm>
            <a:off x="2239200" y="236975"/>
            <a:ext cx="4665600" cy="682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GB" sz="3233">
                <a:solidFill>
                  <a:schemeClr val="lt1"/>
                </a:solidFill>
                <a:latin typeface="Maven Pro"/>
                <a:ea typeface="Maven Pro"/>
                <a:cs typeface="Maven Pro"/>
                <a:sym typeface="Maven Pro"/>
              </a:rPr>
              <a:t>Problem Statement</a:t>
            </a:r>
            <a:endParaRPr>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02" name="Shape 302"/>
        <p:cNvGrpSpPr/>
        <p:nvPr/>
      </p:nvGrpSpPr>
      <p:grpSpPr>
        <a:xfrm>
          <a:off x="0" y="0"/>
          <a:ext cx="0" cy="0"/>
          <a:chOff x="0" y="0"/>
          <a:chExt cx="0" cy="0"/>
        </a:xfrm>
      </p:grpSpPr>
      <p:sp>
        <p:nvSpPr>
          <p:cNvPr id="303" name="Google Shape;303;p17"/>
          <p:cNvSpPr txBox="1"/>
          <p:nvPr>
            <p:ph type="title"/>
          </p:nvPr>
        </p:nvSpPr>
        <p:spPr>
          <a:xfrm>
            <a:off x="824000" y="972600"/>
            <a:ext cx="7855800" cy="3896700"/>
          </a:xfrm>
          <a:prstGeom prst="rect">
            <a:avLst/>
          </a:prstGeom>
          <a:ln cap="flat" cmpd="sng" w="9525">
            <a:solidFill>
              <a:schemeClr val="lt2"/>
            </a:solidFill>
            <a:prstDash val="solid"/>
            <a:round/>
            <a:headEnd len="sm" w="sm" type="none"/>
            <a:tailEnd len="sm" w="sm" type="none"/>
          </a:ln>
        </p:spPr>
        <p:txBody>
          <a:bodyPr anchorCtr="0" anchor="ctr" bIns="91425" lIns="91425" spcFirstLastPara="1" rIns="91425" wrap="square" tIns="91425">
            <a:normAutofit fontScale="90000"/>
          </a:bodyPr>
          <a:lstStyle/>
          <a:p>
            <a:pPr indent="0" lvl="0" marL="0" rtl="0" algn="l">
              <a:lnSpc>
                <a:spcPct val="115000"/>
              </a:lnSpc>
              <a:spcBef>
                <a:spcPts val="0"/>
              </a:spcBef>
              <a:spcAft>
                <a:spcPts val="0"/>
              </a:spcAft>
              <a:buNone/>
            </a:pPr>
            <a:r>
              <a:rPr b="0" lang="en-GB" sz="1300">
                <a:latin typeface="Montserrat"/>
                <a:ea typeface="Montserrat"/>
                <a:cs typeface="Montserrat"/>
                <a:sym typeface="Montserrat"/>
              </a:rPr>
              <a:t>In order to meet the need for automation of essay grading, we propose an application that provides an interface for users  to choose an essay prompt of their choice and provide a response for the same. The user’s response is graded by the application within seconds and a score is displayed.</a:t>
            </a:r>
            <a:endParaRPr b="0" sz="1300">
              <a:latin typeface="Montserrat"/>
              <a:ea typeface="Montserrat"/>
              <a:cs typeface="Montserrat"/>
              <a:sym typeface="Montserrat"/>
            </a:endParaRPr>
          </a:p>
          <a:p>
            <a:pPr indent="457200" lvl="0" marL="0" rtl="0" algn="l">
              <a:lnSpc>
                <a:spcPct val="115000"/>
              </a:lnSpc>
              <a:spcBef>
                <a:spcPts val="0"/>
              </a:spcBef>
              <a:spcAft>
                <a:spcPts val="0"/>
              </a:spcAft>
              <a:buNone/>
            </a:pPr>
            <a:r>
              <a:t/>
            </a:r>
            <a:endParaRPr b="0" sz="1300">
              <a:latin typeface="Montserrat"/>
              <a:ea typeface="Montserrat"/>
              <a:cs typeface="Montserrat"/>
              <a:sym typeface="Montserrat"/>
            </a:endParaRPr>
          </a:p>
          <a:p>
            <a:pPr indent="457200" lvl="0" marL="0" rtl="0" algn="l">
              <a:lnSpc>
                <a:spcPct val="115000"/>
              </a:lnSpc>
              <a:spcBef>
                <a:spcPts val="0"/>
              </a:spcBef>
              <a:spcAft>
                <a:spcPts val="0"/>
              </a:spcAft>
              <a:buNone/>
            </a:pPr>
            <a:r>
              <a:rPr b="0" lang="en-GB" sz="1300">
                <a:latin typeface="Montserrat"/>
                <a:ea typeface="Montserrat"/>
                <a:cs typeface="Montserrat"/>
                <a:sym typeface="Montserrat"/>
              </a:rPr>
              <a:t>This application makes use of the technologies of Natural Language Processing that performs operations on textual input, and LSTM, which is used to train a model on how to grade essays. The application also uses Word2Vec embedding technique to convert the essay into vector so that the model can be trained.</a:t>
            </a:r>
            <a:endParaRPr b="0" sz="1300">
              <a:latin typeface="Montserrat"/>
              <a:ea typeface="Montserrat"/>
              <a:cs typeface="Montserrat"/>
              <a:sym typeface="Montserrat"/>
            </a:endParaRPr>
          </a:p>
          <a:p>
            <a:pPr indent="457200" lvl="0" marL="0" rtl="0" algn="l">
              <a:lnSpc>
                <a:spcPct val="115000"/>
              </a:lnSpc>
              <a:spcBef>
                <a:spcPts val="0"/>
              </a:spcBef>
              <a:spcAft>
                <a:spcPts val="0"/>
              </a:spcAft>
              <a:buNone/>
            </a:pPr>
            <a:r>
              <a:t/>
            </a:r>
            <a:endParaRPr b="0" sz="1300">
              <a:latin typeface="Montserrat"/>
              <a:ea typeface="Montserrat"/>
              <a:cs typeface="Montserrat"/>
              <a:sym typeface="Montserrat"/>
            </a:endParaRPr>
          </a:p>
          <a:p>
            <a:pPr indent="457200" lvl="0" marL="0" rtl="0" algn="l">
              <a:lnSpc>
                <a:spcPct val="115000"/>
              </a:lnSpc>
              <a:spcBef>
                <a:spcPts val="0"/>
              </a:spcBef>
              <a:spcAft>
                <a:spcPts val="0"/>
              </a:spcAft>
              <a:buNone/>
            </a:pPr>
            <a:r>
              <a:rPr b="0" lang="en-GB" sz="1300">
                <a:latin typeface="Montserrat"/>
                <a:ea typeface="Montserrat"/>
                <a:cs typeface="Montserrat"/>
                <a:sym typeface="Montserrat"/>
              </a:rPr>
              <a:t>It addresses the issue of time constraints; automated grading takes place within seconds as compared to physical grading which requires minutes per essay. The net amount of time saved over a period of consistently using the application is vast; costs of maintaining human graders are also saved upon.</a:t>
            </a:r>
            <a:endParaRPr b="0" sz="1300">
              <a:latin typeface="Montserrat"/>
              <a:ea typeface="Montserrat"/>
              <a:cs typeface="Montserrat"/>
              <a:sym typeface="Montserrat"/>
            </a:endParaRPr>
          </a:p>
          <a:p>
            <a:pPr indent="457200" lvl="0" marL="0" rtl="0" algn="l">
              <a:lnSpc>
                <a:spcPct val="115000"/>
              </a:lnSpc>
              <a:spcBef>
                <a:spcPts val="0"/>
              </a:spcBef>
              <a:spcAft>
                <a:spcPts val="0"/>
              </a:spcAft>
              <a:buNone/>
            </a:pPr>
            <a:r>
              <a:t/>
            </a:r>
            <a:endParaRPr b="0" sz="1300">
              <a:latin typeface="Montserrat"/>
              <a:ea typeface="Montserrat"/>
              <a:cs typeface="Montserrat"/>
              <a:sym typeface="Montserrat"/>
            </a:endParaRPr>
          </a:p>
          <a:p>
            <a:pPr indent="457200" lvl="0" marL="0" rtl="0" algn="l">
              <a:lnSpc>
                <a:spcPct val="115000"/>
              </a:lnSpc>
              <a:spcBef>
                <a:spcPts val="0"/>
              </a:spcBef>
              <a:spcAft>
                <a:spcPts val="0"/>
              </a:spcAft>
              <a:buNone/>
            </a:pPr>
            <a:r>
              <a:rPr b="0" lang="en-GB" sz="1300">
                <a:latin typeface="Montserrat"/>
                <a:ea typeface="Montserrat"/>
                <a:cs typeface="Montserrat"/>
                <a:sym typeface="Montserrat"/>
              </a:rPr>
              <a:t>The application gives output from the pre-trained LSTM model. The model is trained using a dataset provided by Hewlett Foundation in 2012 for a competition on Kaggle.</a:t>
            </a:r>
            <a:endParaRPr>
              <a:latin typeface="Montserrat"/>
              <a:ea typeface="Montserrat"/>
              <a:cs typeface="Montserrat"/>
              <a:sym typeface="Montserrat"/>
            </a:endParaRPr>
          </a:p>
        </p:txBody>
      </p:sp>
      <p:sp>
        <p:nvSpPr>
          <p:cNvPr id="304" name="Google Shape;304;p17"/>
          <p:cNvSpPr txBox="1"/>
          <p:nvPr/>
        </p:nvSpPr>
        <p:spPr>
          <a:xfrm>
            <a:off x="3634850" y="234825"/>
            <a:ext cx="2234100" cy="680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GB" sz="3222">
                <a:solidFill>
                  <a:schemeClr val="lt1"/>
                </a:solidFill>
                <a:latin typeface="Maven Pro"/>
                <a:ea typeface="Maven Pro"/>
                <a:cs typeface="Maven Pro"/>
                <a:sym typeface="Maven Pro"/>
              </a:rPr>
              <a:t>Solution</a:t>
            </a:r>
            <a:endParaRPr>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08" name="Shape 308"/>
        <p:cNvGrpSpPr/>
        <p:nvPr/>
      </p:nvGrpSpPr>
      <p:grpSpPr>
        <a:xfrm>
          <a:off x="0" y="0"/>
          <a:ext cx="0" cy="0"/>
          <a:chOff x="0" y="0"/>
          <a:chExt cx="0" cy="0"/>
        </a:xfrm>
      </p:grpSpPr>
      <p:sp>
        <p:nvSpPr>
          <p:cNvPr id="309" name="Google Shape;309;p18"/>
          <p:cNvSpPr txBox="1"/>
          <p:nvPr>
            <p:ph type="title"/>
          </p:nvPr>
        </p:nvSpPr>
        <p:spPr>
          <a:xfrm>
            <a:off x="824000" y="972600"/>
            <a:ext cx="7823400" cy="3761400"/>
          </a:xfrm>
          <a:prstGeom prst="rect">
            <a:avLst/>
          </a:prstGeom>
          <a:ln cap="flat" cmpd="sng" w="9525">
            <a:solidFill>
              <a:schemeClr val="lt2"/>
            </a:solidFill>
            <a:prstDash val="solid"/>
            <a:round/>
            <a:headEnd len="sm" w="sm" type="none"/>
            <a:tailEnd len="sm" w="sm" type="none"/>
          </a:ln>
        </p:spPr>
        <p:txBody>
          <a:bodyPr anchorCtr="0" anchor="ctr" bIns="91425" lIns="91425" spcFirstLastPara="1" rIns="91425" wrap="square" tIns="91425">
            <a:normAutofit/>
          </a:bodyPr>
          <a:lstStyle/>
          <a:p>
            <a:pPr indent="0" lvl="0" marL="0" rtl="0" algn="l">
              <a:lnSpc>
                <a:spcPct val="115000"/>
              </a:lnSpc>
              <a:spcBef>
                <a:spcPts val="800"/>
              </a:spcBef>
              <a:spcAft>
                <a:spcPts val="0"/>
              </a:spcAft>
              <a:buNone/>
            </a:pPr>
            <a:r>
              <a:rPr b="0" lang="en-GB" sz="1361">
                <a:highlight>
                  <a:schemeClr val="accent3"/>
                </a:highlight>
                <a:latin typeface="Montserrat"/>
                <a:ea typeface="Montserrat"/>
                <a:cs typeface="Montserrat"/>
                <a:sym typeface="Montserrat"/>
              </a:rPr>
              <a:t>LSTM is a model that can be used for solving Univariate and Multivariate time series forecasting problems. LSTM is used to learn from the series of past observations to predict the next value in the sequence. It has the ability to learn the context required to make predictions, rather than having this context pre-specified and fixed.</a:t>
            </a:r>
            <a:endParaRPr b="0" sz="1361">
              <a:highlight>
                <a:schemeClr val="accent3"/>
              </a:highlight>
              <a:latin typeface="Montserrat"/>
              <a:ea typeface="Montserrat"/>
              <a:cs typeface="Montserrat"/>
              <a:sym typeface="Montserrat"/>
            </a:endParaRPr>
          </a:p>
          <a:p>
            <a:pPr indent="0" lvl="0" marL="0" rtl="0" algn="l">
              <a:lnSpc>
                <a:spcPct val="115000"/>
              </a:lnSpc>
              <a:spcBef>
                <a:spcPts val="800"/>
              </a:spcBef>
              <a:spcAft>
                <a:spcPts val="0"/>
              </a:spcAft>
              <a:buNone/>
            </a:pPr>
            <a:r>
              <a:rPr b="0" lang="en-GB" sz="1361">
                <a:highlight>
                  <a:schemeClr val="accent3"/>
                </a:highlight>
                <a:latin typeface="Montserrat"/>
                <a:ea typeface="Montserrat"/>
                <a:cs typeface="Montserrat"/>
                <a:sym typeface="Montserrat"/>
              </a:rPr>
              <a:t>With LSTM, the user can select multidimensional functionality for the target variable specifically. The multidimensional functionality allows the user to predict the accuracy or predict the model’s accuracy for multiple dimensions. LSTM is a technique that employs data models and uses statistical tools to predict outcomes. Although LSTM cannot perform future analysis with 100% accuracy, it can predict the possible outcome.</a:t>
            </a:r>
            <a:endParaRPr b="0" sz="1361">
              <a:highlight>
                <a:schemeClr val="accent3"/>
              </a:highlight>
              <a:latin typeface="Montserrat"/>
              <a:ea typeface="Montserrat"/>
              <a:cs typeface="Montserrat"/>
              <a:sym typeface="Montserrat"/>
            </a:endParaRPr>
          </a:p>
          <a:p>
            <a:pPr indent="0" lvl="0" marL="0" rtl="0" algn="l">
              <a:spcBef>
                <a:spcPts val="0"/>
              </a:spcBef>
              <a:spcAft>
                <a:spcPts val="0"/>
              </a:spcAft>
              <a:buNone/>
            </a:pPr>
            <a:r>
              <a:t/>
            </a:r>
            <a:endParaRPr b="0" sz="1361">
              <a:highlight>
                <a:schemeClr val="accent3"/>
              </a:highlight>
              <a:latin typeface="Montserrat"/>
              <a:ea typeface="Montserrat"/>
              <a:cs typeface="Montserrat"/>
              <a:sym typeface="Montserrat"/>
            </a:endParaRPr>
          </a:p>
          <a:p>
            <a:pPr indent="0" lvl="0" marL="0" rtl="0" algn="l">
              <a:spcBef>
                <a:spcPts val="0"/>
              </a:spcBef>
              <a:spcAft>
                <a:spcPts val="0"/>
              </a:spcAft>
              <a:buNone/>
            </a:pPr>
            <a:r>
              <a:rPr b="0" lang="en-GB" sz="1361">
                <a:highlight>
                  <a:schemeClr val="accent3"/>
                </a:highlight>
                <a:latin typeface="Montserrat"/>
                <a:ea typeface="Montserrat"/>
                <a:cs typeface="Montserrat"/>
                <a:sym typeface="Montserrat"/>
              </a:rPr>
              <a:t>The model score shows the mean of the actual value and the predicted value. The model score should be as small as possible. If the model score is zero, it means it is the best fit model. The best fit model shows there is no difference between the actual value and the predicted value. If the model score is more than zero, you can tweak some parameters to improve the model score.</a:t>
            </a:r>
            <a:endParaRPr sz="3911">
              <a:highlight>
                <a:schemeClr val="accent3"/>
              </a:highlight>
            </a:endParaRPr>
          </a:p>
        </p:txBody>
      </p:sp>
      <p:sp>
        <p:nvSpPr>
          <p:cNvPr id="310" name="Google Shape;310;p18"/>
          <p:cNvSpPr txBox="1"/>
          <p:nvPr/>
        </p:nvSpPr>
        <p:spPr>
          <a:xfrm>
            <a:off x="3673200" y="214050"/>
            <a:ext cx="1797600" cy="687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3266">
                <a:solidFill>
                  <a:schemeClr val="lt1"/>
                </a:solidFill>
                <a:latin typeface="Maven Pro"/>
                <a:ea typeface="Maven Pro"/>
                <a:cs typeface="Maven Pro"/>
                <a:sym typeface="Maven Pro"/>
              </a:rPr>
              <a:t>LSTM</a:t>
            </a:r>
            <a:endParaRPr>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14" name="Shape 314"/>
        <p:cNvGrpSpPr/>
        <p:nvPr/>
      </p:nvGrpSpPr>
      <p:grpSpPr>
        <a:xfrm>
          <a:off x="0" y="0"/>
          <a:ext cx="0" cy="0"/>
          <a:chOff x="0" y="0"/>
          <a:chExt cx="0" cy="0"/>
        </a:xfrm>
      </p:grpSpPr>
      <p:sp>
        <p:nvSpPr>
          <p:cNvPr id="315" name="Google Shape;315;p19"/>
          <p:cNvSpPr txBox="1"/>
          <p:nvPr>
            <p:ph type="title"/>
          </p:nvPr>
        </p:nvSpPr>
        <p:spPr>
          <a:xfrm>
            <a:off x="799575" y="785550"/>
            <a:ext cx="7845000" cy="4266300"/>
          </a:xfrm>
          <a:prstGeom prst="rect">
            <a:avLst/>
          </a:prstGeom>
          <a:ln cap="flat" cmpd="sng" w="9525">
            <a:solidFill>
              <a:schemeClr val="lt2"/>
            </a:solidFill>
            <a:prstDash val="solid"/>
            <a:round/>
            <a:headEnd len="sm" w="sm" type="none"/>
            <a:tailEnd len="sm" w="sm" type="none"/>
          </a:ln>
        </p:spPr>
        <p:txBody>
          <a:bodyPr anchorCtr="0" anchor="ctr" bIns="91425" lIns="91425" spcFirstLastPara="1" rIns="91425" wrap="square" tIns="91425">
            <a:normAutofit fontScale="90000"/>
          </a:bodyPr>
          <a:lstStyle/>
          <a:p>
            <a:pPr indent="0" lvl="0" marL="0" rtl="0" algn="l">
              <a:spcBef>
                <a:spcPts val="0"/>
              </a:spcBef>
              <a:spcAft>
                <a:spcPts val="0"/>
              </a:spcAft>
              <a:buNone/>
            </a:pPr>
            <a:r>
              <a:rPr b="0" lang="en-GB" sz="1350">
                <a:highlight>
                  <a:schemeClr val="accent3"/>
                </a:highlight>
                <a:latin typeface="Montserrat"/>
                <a:ea typeface="Montserrat"/>
                <a:cs typeface="Montserrat"/>
                <a:sym typeface="Montserrat"/>
              </a:rPr>
              <a:t>Word2vec is a technique/model to produce word embedding for better word representation. It is a natural language processing method that captures a large number of precise syntactic and semantic word relationships. It is a shallow two-layered neural network that can detect synonymous words and suggest additional words for partial sentences once it is trained.</a:t>
            </a:r>
            <a:endParaRPr b="0" sz="1350">
              <a:highlight>
                <a:schemeClr val="accent3"/>
              </a:highlight>
              <a:latin typeface="Montserrat"/>
              <a:ea typeface="Montserrat"/>
              <a:cs typeface="Montserrat"/>
              <a:sym typeface="Montserrat"/>
            </a:endParaRPr>
          </a:p>
          <a:p>
            <a:pPr indent="0" lvl="0" marL="0" rtl="0" algn="l">
              <a:spcBef>
                <a:spcPts val="0"/>
              </a:spcBef>
              <a:spcAft>
                <a:spcPts val="0"/>
              </a:spcAft>
              <a:buNone/>
            </a:pPr>
            <a:r>
              <a:t/>
            </a:r>
            <a:endParaRPr b="0" sz="1350">
              <a:highlight>
                <a:schemeClr val="accent3"/>
              </a:highlight>
              <a:latin typeface="Montserrat"/>
              <a:ea typeface="Montserrat"/>
              <a:cs typeface="Montserrat"/>
              <a:sym typeface="Montserrat"/>
            </a:endParaRPr>
          </a:p>
          <a:p>
            <a:pPr indent="0" lvl="0" marL="0" rtl="0" algn="l">
              <a:spcBef>
                <a:spcPts val="0"/>
              </a:spcBef>
              <a:spcAft>
                <a:spcPts val="0"/>
              </a:spcAft>
              <a:buNone/>
            </a:pPr>
            <a:r>
              <a:rPr b="0" lang="en-GB" sz="1350">
                <a:highlight>
                  <a:schemeClr val="accent3"/>
                </a:highlight>
                <a:latin typeface="Montserrat"/>
                <a:ea typeface="Montserrat"/>
                <a:cs typeface="Montserrat"/>
                <a:sym typeface="Montserrat"/>
              </a:rPr>
              <a:t>Word2vec is a two-layer network where there is input one hidden layer and output.</a:t>
            </a:r>
            <a:endParaRPr b="0" sz="1350">
              <a:highlight>
                <a:schemeClr val="accent3"/>
              </a:highlight>
              <a:latin typeface="Montserrat"/>
              <a:ea typeface="Montserrat"/>
              <a:cs typeface="Montserrat"/>
              <a:sym typeface="Montserrat"/>
            </a:endParaRPr>
          </a:p>
          <a:p>
            <a:pPr indent="0" lvl="0" marL="0" rtl="0" algn="l">
              <a:lnSpc>
                <a:spcPct val="115000"/>
              </a:lnSpc>
              <a:spcBef>
                <a:spcPts val="0"/>
              </a:spcBef>
              <a:spcAft>
                <a:spcPts val="0"/>
              </a:spcAft>
              <a:buNone/>
            </a:pPr>
            <a:r>
              <a:rPr b="0" lang="en-GB" sz="1350">
                <a:highlight>
                  <a:schemeClr val="accent3"/>
                </a:highlight>
                <a:latin typeface="Montserrat"/>
                <a:ea typeface="Montserrat"/>
                <a:cs typeface="Montserrat"/>
                <a:sym typeface="Montserrat"/>
              </a:rPr>
              <a:t>Word2vec represents words in vector space representation. Words are represented in the form of vectors and placement is done in such a way that similar meaning words appear together and dissimilar words are located far away. This is also termed as a semantic relationship. Neural networks do not understand text instead they understand only numbers. Word Embedding provides a way to convert text to a numeric vector.</a:t>
            </a:r>
            <a:endParaRPr b="0" sz="1350">
              <a:highlight>
                <a:schemeClr val="accent3"/>
              </a:highlight>
              <a:latin typeface="Montserrat"/>
              <a:ea typeface="Montserrat"/>
              <a:cs typeface="Montserrat"/>
              <a:sym typeface="Montserrat"/>
            </a:endParaRPr>
          </a:p>
          <a:p>
            <a:pPr indent="0" lvl="0" marL="0" rtl="0" algn="l">
              <a:lnSpc>
                <a:spcPct val="115000"/>
              </a:lnSpc>
              <a:spcBef>
                <a:spcPts val="1600"/>
              </a:spcBef>
              <a:spcAft>
                <a:spcPts val="1600"/>
              </a:spcAft>
              <a:buNone/>
            </a:pPr>
            <a:r>
              <a:rPr b="0" lang="en-GB" sz="1350">
                <a:highlight>
                  <a:schemeClr val="accent3"/>
                </a:highlight>
                <a:latin typeface="Montserrat"/>
                <a:ea typeface="Montserrat"/>
                <a:cs typeface="Montserrat"/>
                <a:sym typeface="Montserrat"/>
              </a:rPr>
              <a:t>Word2vec reconstructs the linguistic context of words. Before going further let us understand, what is linguistic context? In general life scenario when we speak or write to communicate, other people try to figure out what is objective of the sentence. For example, "What is the temperature of India", here the context is the user wants to know "temperature of India" which is context. In short, the main objective of a sentence is context. Word or sentence surrounding spoken or written language (disclosure) helps in determining the meaning of context. Word2vec learns vector representation of words through the contexts.</a:t>
            </a:r>
            <a:endParaRPr b="0" sz="1350">
              <a:solidFill>
                <a:srgbClr val="222222"/>
              </a:solidFill>
              <a:highlight>
                <a:srgbClr val="FFFFFF"/>
              </a:highlight>
              <a:latin typeface="Arial"/>
              <a:ea typeface="Arial"/>
              <a:cs typeface="Arial"/>
              <a:sym typeface="Arial"/>
            </a:endParaRPr>
          </a:p>
        </p:txBody>
      </p:sp>
      <p:sp>
        <p:nvSpPr>
          <p:cNvPr id="316" name="Google Shape;316;p19"/>
          <p:cNvSpPr txBox="1"/>
          <p:nvPr/>
        </p:nvSpPr>
        <p:spPr>
          <a:xfrm>
            <a:off x="3329625" y="97950"/>
            <a:ext cx="2784900" cy="687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3266">
                <a:solidFill>
                  <a:schemeClr val="lt1"/>
                </a:solidFill>
                <a:highlight>
                  <a:schemeClr val="accent3"/>
                </a:highlight>
                <a:latin typeface="Maven Pro"/>
                <a:ea typeface="Maven Pro"/>
                <a:cs typeface="Maven Pro"/>
                <a:sym typeface="Maven Pro"/>
              </a:rPr>
              <a:t>Word2Vec</a:t>
            </a:r>
            <a:endParaRPr>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20" name="Shape 320"/>
        <p:cNvGrpSpPr/>
        <p:nvPr/>
      </p:nvGrpSpPr>
      <p:grpSpPr>
        <a:xfrm>
          <a:off x="0" y="0"/>
          <a:ext cx="0" cy="0"/>
          <a:chOff x="0" y="0"/>
          <a:chExt cx="0" cy="0"/>
        </a:xfrm>
      </p:grpSpPr>
      <p:sp>
        <p:nvSpPr>
          <p:cNvPr id="321" name="Google Shape;321;p20"/>
          <p:cNvSpPr txBox="1"/>
          <p:nvPr>
            <p:ph type="title"/>
          </p:nvPr>
        </p:nvSpPr>
        <p:spPr>
          <a:xfrm>
            <a:off x="184650" y="687600"/>
            <a:ext cx="8774700" cy="3890700"/>
          </a:xfrm>
          <a:prstGeom prst="rect">
            <a:avLst/>
          </a:prstGeom>
          <a:ln cap="flat" cmpd="sng" w="9525">
            <a:solidFill>
              <a:schemeClr val="lt2"/>
            </a:solidFill>
            <a:prstDash val="solid"/>
            <a:round/>
            <a:headEnd len="sm" w="sm" type="none"/>
            <a:tailEnd len="sm" w="sm" type="none"/>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None/>
            </a:pPr>
            <a:r>
              <a:t/>
            </a:r>
            <a:endParaRPr sz="3266">
              <a:highlight>
                <a:schemeClr val="accent3"/>
              </a:highlight>
            </a:endParaRPr>
          </a:p>
          <a:p>
            <a:pPr indent="0" lvl="0" marL="0" rtl="0" algn="ctr">
              <a:lnSpc>
                <a:spcPct val="100000"/>
              </a:lnSpc>
              <a:spcBef>
                <a:spcPts val="0"/>
              </a:spcBef>
              <a:spcAft>
                <a:spcPts val="0"/>
              </a:spcAft>
              <a:buNone/>
            </a:pPr>
            <a:r>
              <a:t/>
            </a:r>
            <a:endParaRPr sz="3266">
              <a:highlight>
                <a:schemeClr val="accent3"/>
              </a:highlight>
            </a:endParaRPr>
          </a:p>
          <a:p>
            <a:pPr indent="0" lvl="0" marL="0" rtl="0" algn="l">
              <a:lnSpc>
                <a:spcPct val="100000"/>
              </a:lnSpc>
              <a:spcBef>
                <a:spcPts val="0"/>
              </a:spcBef>
              <a:spcAft>
                <a:spcPts val="0"/>
              </a:spcAft>
              <a:buNone/>
            </a:pPr>
            <a:r>
              <a:rPr b="0" lang="en-GB" sz="1550">
                <a:highlight>
                  <a:schemeClr val="accent3"/>
                </a:highlight>
                <a:latin typeface="Montserrat"/>
                <a:ea typeface="Montserrat"/>
                <a:cs typeface="Montserrat"/>
                <a:sym typeface="Montserrat"/>
              </a:rPr>
              <a:t>The kappa score takes into consideration that some correct predictions were made by </a:t>
            </a:r>
            <a:r>
              <a:rPr b="0" i="1" lang="en-GB" sz="1550">
                <a:highlight>
                  <a:schemeClr val="accent3"/>
                </a:highlight>
                <a:latin typeface="Montserrat"/>
                <a:ea typeface="Montserrat"/>
                <a:cs typeface="Montserrat"/>
                <a:sym typeface="Montserrat"/>
              </a:rPr>
              <a:t>'accident'</a:t>
            </a:r>
            <a:r>
              <a:rPr b="0" lang="en-GB" sz="1550">
                <a:highlight>
                  <a:schemeClr val="accent3"/>
                </a:highlight>
                <a:latin typeface="Montserrat"/>
                <a:ea typeface="Montserrat"/>
                <a:cs typeface="Montserrat"/>
                <a:sym typeface="Montserrat"/>
              </a:rPr>
              <a:t>:</a:t>
            </a:r>
            <a:endParaRPr b="0" sz="1550">
              <a:highlight>
                <a:schemeClr val="accent3"/>
              </a:highlight>
              <a:latin typeface="Montserrat"/>
              <a:ea typeface="Montserrat"/>
              <a:cs typeface="Montserrat"/>
              <a:sym typeface="Montserrat"/>
            </a:endParaRPr>
          </a:p>
          <a:p>
            <a:pPr indent="0" lvl="0" marL="0" rtl="0" algn="ctr">
              <a:lnSpc>
                <a:spcPct val="100000"/>
              </a:lnSpc>
              <a:spcBef>
                <a:spcPts val="0"/>
              </a:spcBef>
              <a:spcAft>
                <a:spcPts val="0"/>
              </a:spcAft>
              <a:buNone/>
            </a:pPr>
            <a:r>
              <a:t/>
            </a:r>
            <a:endParaRPr b="0" i="1" sz="1550">
              <a:highlight>
                <a:schemeClr val="accent3"/>
              </a:highlight>
              <a:latin typeface="Montserrat"/>
              <a:ea typeface="Montserrat"/>
              <a:cs typeface="Montserrat"/>
              <a:sym typeface="Montserrat"/>
            </a:endParaRPr>
          </a:p>
          <a:p>
            <a:pPr indent="0" lvl="0" marL="0" rtl="0" algn="ctr">
              <a:lnSpc>
                <a:spcPct val="100000"/>
              </a:lnSpc>
              <a:spcBef>
                <a:spcPts val="0"/>
              </a:spcBef>
              <a:spcAft>
                <a:spcPts val="0"/>
              </a:spcAft>
              <a:buNone/>
            </a:pPr>
            <a:r>
              <a:rPr b="0" i="1" lang="en-GB" sz="1550">
                <a:highlight>
                  <a:schemeClr val="accent3"/>
                </a:highlight>
                <a:latin typeface="Montserrat"/>
                <a:ea typeface="Montserrat"/>
                <a:cs typeface="Montserrat"/>
                <a:sym typeface="Montserrat"/>
              </a:rPr>
              <a:t>K=p0-pe/1-pe</a:t>
            </a:r>
            <a:endParaRPr b="0" i="1" sz="1550">
              <a:highlight>
                <a:schemeClr val="accent3"/>
              </a:highlight>
              <a:latin typeface="Montserrat"/>
              <a:ea typeface="Montserrat"/>
              <a:cs typeface="Montserrat"/>
              <a:sym typeface="Montserrat"/>
            </a:endParaRPr>
          </a:p>
          <a:p>
            <a:pPr indent="0" lvl="0" marL="0" rtl="0" algn="l">
              <a:lnSpc>
                <a:spcPct val="100000"/>
              </a:lnSpc>
              <a:spcBef>
                <a:spcPts val="0"/>
              </a:spcBef>
              <a:spcAft>
                <a:spcPts val="0"/>
              </a:spcAft>
              <a:buNone/>
            </a:pPr>
            <a:r>
              <a:t/>
            </a:r>
            <a:endParaRPr b="0" sz="1550">
              <a:highlight>
                <a:schemeClr val="accent3"/>
              </a:highlight>
              <a:latin typeface="Montserrat"/>
              <a:ea typeface="Montserrat"/>
              <a:cs typeface="Montserrat"/>
              <a:sym typeface="Montserrat"/>
            </a:endParaRPr>
          </a:p>
          <a:p>
            <a:pPr indent="0" lvl="0" marL="0" rtl="0" algn="l">
              <a:lnSpc>
                <a:spcPct val="100000"/>
              </a:lnSpc>
              <a:spcBef>
                <a:spcPts val="0"/>
              </a:spcBef>
              <a:spcAft>
                <a:spcPts val="0"/>
              </a:spcAft>
              <a:buNone/>
            </a:pPr>
            <a:r>
              <a:rPr b="0" lang="en-GB" sz="1550">
                <a:highlight>
                  <a:schemeClr val="accent3"/>
                </a:highlight>
                <a:latin typeface="Montserrat"/>
                <a:ea typeface="Montserrat"/>
                <a:cs typeface="Montserrat"/>
                <a:sym typeface="Montserrat"/>
              </a:rPr>
              <a:t>with p0 being the accuracy and pe  the proportion of </a:t>
            </a:r>
            <a:r>
              <a:rPr b="0" i="1" lang="en-GB" sz="1550">
                <a:highlight>
                  <a:schemeClr val="accent3"/>
                </a:highlight>
                <a:latin typeface="Montserrat"/>
                <a:ea typeface="Montserrat"/>
                <a:cs typeface="Montserrat"/>
                <a:sym typeface="Montserrat"/>
              </a:rPr>
              <a:t>'</a:t>
            </a:r>
            <a:r>
              <a:rPr b="0" i="1" lang="en-GB" sz="1550">
                <a:highlight>
                  <a:schemeClr val="accent3"/>
                </a:highlight>
                <a:latin typeface="Montserrat"/>
                <a:ea typeface="Montserrat"/>
                <a:cs typeface="Montserrat"/>
                <a:sym typeface="Montserrat"/>
              </a:rPr>
              <a:t>accidentally</a:t>
            </a:r>
            <a:r>
              <a:rPr b="0" i="1" lang="en-GB" sz="1550">
                <a:highlight>
                  <a:schemeClr val="accent3"/>
                </a:highlight>
                <a:latin typeface="Montserrat"/>
                <a:ea typeface="Montserrat"/>
                <a:cs typeface="Montserrat"/>
                <a:sym typeface="Montserrat"/>
              </a:rPr>
              <a:t>'</a:t>
            </a:r>
            <a:r>
              <a:rPr b="0" lang="en-GB" sz="1550">
                <a:highlight>
                  <a:schemeClr val="accent3"/>
                </a:highlight>
                <a:latin typeface="Montserrat"/>
                <a:ea typeface="Montserrat"/>
                <a:cs typeface="Montserrat"/>
                <a:sym typeface="Montserrat"/>
              </a:rPr>
              <a:t> correct classified examples.</a:t>
            </a:r>
            <a:endParaRPr b="0" sz="1550">
              <a:highlight>
                <a:schemeClr val="accent3"/>
              </a:highlight>
              <a:latin typeface="Montserrat"/>
              <a:ea typeface="Montserrat"/>
              <a:cs typeface="Montserrat"/>
              <a:sym typeface="Montserrat"/>
            </a:endParaRPr>
          </a:p>
          <a:p>
            <a:pPr indent="0" lvl="0" marL="0" rtl="0" algn="l">
              <a:lnSpc>
                <a:spcPct val="100000"/>
              </a:lnSpc>
              <a:spcBef>
                <a:spcPts val="0"/>
              </a:spcBef>
              <a:spcAft>
                <a:spcPts val="0"/>
              </a:spcAft>
              <a:buNone/>
            </a:pPr>
            <a:r>
              <a:t/>
            </a:r>
            <a:endParaRPr b="0" sz="1550">
              <a:highlight>
                <a:schemeClr val="accent3"/>
              </a:highlight>
              <a:latin typeface="Montserrat"/>
              <a:ea typeface="Montserrat"/>
              <a:cs typeface="Montserrat"/>
              <a:sym typeface="Montserrat"/>
            </a:endParaRPr>
          </a:p>
          <a:p>
            <a:pPr indent="0" lvl="0" marL="0" rtl="0" algn="l">
              <a:lnSpc>
                <a:spcPct val="100000"/>
              </a:lnSpc>
              <a:spcBef>
                <a:spcPts val="0"/>
              </a:spcBef>
              <a:spcAft>
                <a:spcPts val="0"/>
              </a:spcAft>
              <a:buNone/>
            </a:pPr>
            <a:r>
              <a:rPr b="0" lang="en-GB" sz="1550">
                <a:highlight>
                  <a:schemeClr val="accent3"/>
                </a:highlight>
                <a:latin typeface="Montserrat"/>
                <a:ea typeface="Montserrat"/>
                <a:cs typeface="Montserrat"/>
                <a:sym typeface="Montserrat"/>
              </a:rPr>
              <a:t>For the binary classification task, pe is calculated with:</a:t>
            </a:r>
            <a:endParaRPr b="0" sz="1550">
              <a:highlight>
                <a:schemeClr val="accent3"/>
              </a:highlight>
              <a:latin typeface="Montserrat"/>
              <a:ea typeface="Montserrat"/>
              <a:cs typeface="Montserrat"/>
              <a:sym typeface="Montserrat"/>
            </a:endParaRPr>
          </a:p>
          <a:p>
            <a:pPr indent="0" lvl="0" marL="0" rtl="0" algn="ctr">
              <a:lnSpc>
                <a:spcPct val="100000"/>
              </a:lnSpc>
              <a:spcBef>
                <a:spcPts val="1200"/>
              </a:spcBef>
              <a:spcAft>
                <a:spcPts val="0"/>
              </a:spcAft>
              <a:buNone/>
            </a:pPr>
            <a:r>
              <a:rPr b="0" i="1" lang="en-GB" sz="1550">
                <a:highlight>
                  <a:schemeClr val="accent3"/>
                </a:highlight>
                <a:latin typeface="Montserrat"/>
                <a:ea typeface="Montserrat"/>
                <a:cs typeface="Montserrat"/>
                <a:sym typeface="Montserrat"/>
              </a:rPr>
              <a:t>pe=(TP+FN)⋅(TP+FP)/b^2+(FN+TN)⋅(FP+TN)/b^2</a:t>
            </a:r>
            <a:endParaRPr b="0" i="1" sz="1550">
              <a:highlight>
                <a:schemeClr val="accent3"/>
              </a:highlight>
              <a:latin typeface="Montserrat"/>
              <a:ea typeface="Montserrat"/>
              <a:cs typeface="Montserrat"/>
              <a:sym typeface="Montserrat"/>
            </a:endParaRPr>
          </a:p>
          <a:p>
            <a:pPr indent="0" lvl="0" marL="0" rtl="0" algn="l">
              <a:lnSpc>
                <a:spcPct val="100000"/>
              </a:lnSpc>
              <a:spcBef>
                <a:spcPts val="1200"/>
              </a:spcBef>
              <a:spcAft>
                <a:spcPts val="0"/>
              </a:spcAft>
              <a:buNone/>
            </a:pPr>
            <a:r>
              <a:rPr b="0" lang="en-GB" sz="1550">
                <a:highlight>
                  <a:schemeClr val="accent3"/>
                </a:highlight>
                <a:latin typeface="Montserrat"/>
                <a:ea typeface="Montserrat"/>
                <a:cs typeface="Montserrat"/>
                <a:sym typeface="Montserrat"/>
              </a:rPr>
              <a:t>with b the total number of examples.</a:t>
            </a:r>
            <a:endParaRPr b="0" sz="1550">
              <a:highlight>
                <a:schemeClr val="accent3"/>
              </a:highlight>
              <a:latin typeface="Montserrat"/>
              <a:ea typeface="Montserrat"/>
              <a:cs typeface="Montserrat"/>
              <a:sym typeface="Montserrat"/>
            </a:endParaRPr>
          </a:p>
          <a:p>
            <a:pPr indent="0" lvl="0" marL="0" rtl="0" algn="l">
              <a:lnSpc>
                <a:spcPct val="100000"/>
              </a:lnSpc>
              <a:spcBef>
                <a:spcPts val="1200"/>
              </a:spcBef>
              <a:spcAft>
                <a:spcPts val="0"/>
              </a:spcAft>
              <a:buNone/>
            </a:pPr>
            <a:r>
              <a:rPr b="0" lang="en-GB" sz="1550">
                <a:highlight>
                  <a:schemeClr val="accent3"/>
                </a:highlight>
                <a:latin typeface="Montserrat"/>
                <a:ea typeface="Montserrat"/>
                <a:cs typeface="Montserrat"/>
                <a:sym typeface="Montserrat"/>
              </a:rPr>
              <a:t>And in general for (n) different classes:</a:t>
            </a:r>
            <a:endParaRPr b="0" sz="1550">
              <a:highlight>
                <a:schemeClr val="accent3"/>
              </a:highlight>
              <a:latin typeface="Montserrat"/>
              <a:ea typeface="Montserrat"/>
              <a:cs typeface="Montserrat"/>
              <a:sym typeface="Montserrat"/>
            </a:endParaRPr>
          </a:p>
          <a:p>
            <a:pPr indent="0" lvl="0" marL="0" rtl="0" algn="ctr">
              <a:lnSpc>
                <a:spcPct val="100000"/>
              </a:lnSpc>
              <a:spcBef>
                <a:spcPts val="1400"/>
              </a:spcBef>
              <a:spcAft>
                <a:spcPts val="0"/>
              </a:spcAft>
              <a:buNone/>
            </a:pPr>
            <a:r>
              <a:rPr b="0" i="1" lang="en-GB" sz="1550">
                <a:highlight>
                  <a:schemeClr val="accent3"/>
                </a:highlight>
                <a:latin typeface="Montserrat"/>
                <a:ea typeface="Montserrat"/>
                <a:cs typeface="Montserrat"/>
                <a:sym typeface="Montserrat"/>
              </a:rPr>
              <a:t>pe=(1/b^2)⋅∑(i=1,n)hi+⋅h+i</a:t>
            </a:r>
            <a:endParaRPr b="0" i="1" sz="1550">
              <a:highlight>
                <a:schemeClr val="accent3"/>
              </a:highlight>
              <a:latin typeface="Montserrat"/>
              <a:ea typeface="Montserrat"/>
              <a:cs typeface="Montserrat"/>
              <a:sym typeface="Montserrat"/>
            </a:endParaRPr>
          </a:p>
          <a:p>
            <a:pPr indent="0" lvl="0" marL="0" rtl="0" algn="l">
              <a:lnSpc>
                <a:spcPct val="100000"/>
              </a:lnSpc>
              <a:spcBef>
                <a:spcPts val="2600"/>
              </a:spcBef>
              <a:spcAft>
                <a:spcPts val="0"/>
              </a:spcAft>
              <a:buNone/>
            </a:pPr>
            <a:r>
              <a:rPr b="0" lang="en-GB" sz="1550">
                <a:highlight>
                  <a:schemeClr val="accent3"/>
                </a:highlight>
                <a:latin typeface="Montserrat"/>
                <a:ea typeface="Montserrat"/>
                <a:cs typeface="Montserrat"/>
                <a:sym typeface="Montserrat"/>
              </a:rPr>
              <a:t>with the sum of row i :hi+  and the sum of column </a:t>
            </a:r>
            <a:r>
              <a:rPr b="0" lang="en-GB" sz="1550">
                <a:highlight>
                  <a:schemeClr val="accent3"/>
                </a:highlight>
                <a:latin typeface="Montserrat"/>
                <a:ea typeface="Montserrat"/>
                <a:cs typeface="Montserrat"/>
                <a:sym typeface="Montserrat"/>
              </a:rPr>
              <a:t>i:h+</a:t>
            </a:r>
            <a:r>
              <a:rPr b="0" lang="en-GB" sz="1550">
                <a:highlight>
                  <a:schemeClr val="accent3"/>
                </a:highlight>
                <a:latin typeface="Montserrat"/>
                <a:ea typeface="Montserrat"/>
                <a:cs typeface="Montserrat"/>
                <a:sym typeface="Montserrat"/>
              </a:rPr>
              <a:t>i</a:t>
            </a:r>
            <a:endParaRPr b="0" sz="1350">
              <a:solidFill>
                <a:srgbClr val="474747"/>
              </a:solidFill>
              <a:highlight>
                <a:schemeClr val="accent3"/>
              </a:highlight>
              <a:latin typeface="Roboto"/>
              <a:ea typeface="Roboto"/>
              <a:cs typeface="Roboto"/>
              <a:sym typeface="Roboto"/>
            </a:endParaRPr>
          </a:p>
          <a:p>
            <a:pPr indent="0" lvl="0" marL="0" rtl="0" algn="ctr">
              <a:spcBef>
                <a:spcPts val="1200"/>
              </a:spcBef>
              <a:spcAft>
                <a:spcPts val="0"/>
              </a:spcAft>
              <a:buNone/>
            </a:pPr>
            <a:r>
              <a:t/>
            </a:r>
            <a:endParaRPr b="0" sz="1350">
              <a:solidFill>
                <a:srgbClr val="474747"/>
              </a:solidFill>
              <a:highlight>
                <a:schemeClr val="accent3"/>
              </a:highlight>
              <a:latin typeface="Roboto"/>
              <a:ea typeface="Roboto"/>
              <a:cs typeface="Roboto"/>
              <a:sym typeface="Roboto"/>
            </a:endParaRPr>
          </a:p>
          <a:p>
            <a:pPr indent="0" lvl="0" marL="0" rtl="0" algn="l">
              <a:lnSpc>
                <a:spcPct val="115000"/>
              </a:lnSpc>
              <a:spcBef>
                <a:spcPts val="0"/>
              </a:spcBef>
              <a:spcAft>
                <a:spcPts val="0"/>
              </a:spcAft>
              <a:buNone/>
            </a:pPr>
            <a:r>
              <a:t/>
            </a:r>
            <a:endParaRPr b="0" sz="1350">
              <a:highlight>
                <a:schemeClr val="accent3"/>
              </a:highlight>
              <a:latin typeface="Montserrat"/>
              <a:ea typeface="Montserrat"/>
              <a:cs typeface="Montserrat"/>
              <a:sym typeface="Montserrat"/>
            </a:endParaRPr>
          </a:p>
          <a:p>
            <a:pPr indent="0" lvl="0" marL="0" rtl="0" algn="l">
              <a:spcBef>
                <a:spcPts val="1600"/>
              </a:spcBef>
              <a:spcAft>
                <a:spcPts val="0"/>
              </a:spcAft>
              <a:buNone/>
            </a:pPr>
            <a:r>
              <a:t/>
            </a:r>
            <a:endParaRPr b="0" sz="1350">
              <a:solidFill>
                <a:srgbClr val="222222"/>
              </a:solidFill>
              <a:highlight>
                <a:schemeClr val="accent3"/>
              </a:highlight>
              <a:latin typeface="Arial"/>
              <a:ea typeface="Arial"/>
              <a:cs typeface="Arial"/>
              <a:sym typeface="Arial"/>
            </a:endParaRPr>
          </a:p>
        </p:txBody>
      </p:sp>
      <p:sp>
        <p:nvSpPr>
          <p:cNvPr id="322" name="Google Shape;322;p20"/>
          <p:cNvSpPr txBox="1"/>
          <p:nvPr/>
        </p:nvSpPr>
        <p:spPr>
          <a:xfrm>
            <a:off x="2904300" y="0"/>
            <a:ext cx="3335400" cy="687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3266">
                <a:solidFill>
                  <a:schemeClr val="lt1"/>
                </a:solidFill>
                <a:highlight>
                  <a:schemeClr val="accent3"/>
                </a:highlight>
                <a:latin typeface="Maven Pro"/>
                <a:ea typeface="Maven Pro"/>
                <a:cs typeface="Maven Pro"/>
                <a:sym typeface="Maven Pro"/>
              </a:rPr>
              <a:t>Kappa Score</a:t>
            </a:r>
            <a:endParaRPr>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26" name="Shape 326"/>
        <p:cNvGrpSpPr/>
        <p:nvPr/>
      </p:nvGrpSpPr>
      <p:grpSpPr>
        <a:xfrm>
          <a:off x="0" y="0"/>
          <a:ext cx="0" cy="0"/>
          <a:chOff x="0" y="0"/>
          <a:chExt cx="0" cy="0"/>
        </a:xfrm>
      </p:grpSpPr>
      <p:sp>
        <p:nvSpPr>
          <p:cNvPr id="327" name="Google Shape;327;p21"/>
          <p:cNvSpPr txBox="1"/>
          <p:nvPr/>
        </p:nvSpPr>
        <p:spPr>
          <a:xfrm>
            <a:off x="1002750" y="1186500"/>
            <a:ext cx="7138500" cy="27705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Nunito"/>
              <a:ea typeface="Nunito"/>
              <a:cs typeface="Nunito"/>
              <a:sym typeface="Nunito"/>
            </a:endParaRPr>
          </a:p>
          <a:p>
            <a:pPr indent="0" lvl="0" marL="0" rtl="0" algn="l">
              <a:spcBef>
                <a:spcPts val="0"/>
              </a:spcBef>
              <a:spcAft>
                <a:spcPts val="0"/>
              </a:spcAft>
              <a:buNone/>
            </a:pPr>
            <a:r>
              <a:rPr lang="en-GB">
                <a:solidFill>
                  <a:schemeClr val="lt1"/>
                </a:solidFill>
                <a:latin typeface="Nunito"/>
                <a:ea typeface="Nunito"/>
                <a:cs typeface="Nunito"/>
                <a:sym typeface="Nunito"/>
              </a:rPr>
              <a:t>Our application makes use of Flask to integrate all the components and make them work in </a:t>
            </a:r>
            <a:r>
              <a:rPr lang="en-GB">
                <a:solidFill>
                  <a:schemeClr val="lt1"/>
                </a:solidFill>
                <a:latin typeface="Nunito"/>
                <a:ea typeface="Nunito"/>
                <a:cs typeface="Nunito"/>
                <a:sym typeface="Nunito"/>
              </a:rPr>
              <a:t>unison</a:t>
            </a:r>
            <a:r>
              <a:rPr lang="en-GB">
                <a:solidFill>
                  <a:schemeClr val="lt1"/>
                </a:solidFill>
                <a:latin typeface="Nunito"/>
                <a:ea typeface="Nunito"/>
                <a:cs typeface="Nunito"/>
                <a:sym typeface="Nunito"/>
              </a:rPr>
              <a:t>. </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a:p>
            <a:pPr indent="0" lvl="0" marL="0" rtl="0" algn="l">
              <a:spcBef>
                <a:spcPts val="0"/>
              </a:spcBef>
              <a:spcAft>
                <a:spcPts val="0"/>
              </a:spcAft>
              <a:buNone/>
            </a:pPr>
            <a:r>
              <a:rPr lang="en-GB">
                <a:solidFill>
                  <a:schemeClr val="lt1"/>
                </a:solidFill>
                <a:latin typeface="Nunito"/>
                <a:ea typeface="Nunito"/>
                <a:cs typeface="Nunito"/>
                <a:sym typeface="Nunito"/>
              </a:rPr>
              <a:t>Flask is a micro web framework written in Python. It is classified as a microframework because it does not require particular tools or libraries. It has no database abstraction layer, form validation, or any other components where pre-existing third-party libraries provide common functions. However, Flask supports extensions that can add application features as if they were implemented in Flask itself. Extensions exist for object-relational mappers, form validation, upload handling, various open authentication technologies and several common framework related tools.</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p:txBody>
      </p:sp>
      <p:sp>
        <p:nvSpPr>
          <p:cNvPr id="328" name="Google Shape;328;p21"/>
          <p:cNvSpPr txBox="1"/>
          <p:nvPr/>
        </p:nvSpPr>
        <p:spPr>
          <a:xfrm>
            <a:off x="3844650" y="286800"/>
            <a:ext cx="1454700" cy="631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900">
                <a:solidFill>
                  <a:schemeClr val="lt1"/>
                </a:solidFill>
                <a:highlight>
                  <a:schemeClr val="accent3"/>
                </a:highlight>
                <a:latin typeface="Maven Pro"/>
                <a:ea typeface="Maven Pro"/>
                <a:cs typeface="Maven Pro"/>
                <a:sym typeface="Maven Pro"/>
              </a:rPr>
              <a:t>Flask </a:t>
            </a:r>
            <a:endParaRPr>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