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AE131-F011-44D1-90FB-F25A51F3088D}"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E1F4E883-4B98-4897-B0A3-151EE6679ECC}">
      <dgm:prSet/>
      <dgm:spPr/>
      <dgm:t>
        <a:bodyPr/>
        <a:lstStyle/>
        <a:p>
          <a:r>
            <a:rPr lang="en-US" b="1" i="0"/>
            <a:t>Working of Random Forest Algorithm </a:t>
          </a:r>
          <a:endParaRPr lang="en-IN"/>
        </a:p>
      </dgm:t>
    </dgm:pt>
    <dgm:pt modelId="{EF181779-9915-48EA-9C14-D8650E461EF7}" type="parTrans" cxnId="{165E2323-D7B8-44D9-8452-4364E55EB3D1}">
      <dgm:prSet/>
      <dgm:spPr/>
      <dgm:t>
        <a:bodyPr/>
        <a:lstStyle/>
        <a:p>
          <a:endParaRPr lang="en-IN"/>
        </a:p>
      </dgm:t>
    </dgm:pt>
    <dgm:pt modelId="{2822B52C-7890-48AA-98F5-BF5AA573C0BC}" type="sibTrans" cxnId="{165E2323-D7B8-44D9-8452-4364E55EB3D1}">
      <dgm:prSet/>
      <dgm:spPr/>
      <dgm:t>
        <a:bodyPr/>
        <a:lstStyle/>
        <a:p>
          <a:endParaRPr lang="en-IN"/>
        </a:p>
      </dgm:t>
    </dgm:pt>
    <dgm:pt modelId="{7C99E394-197A-463A-A127-4F7121037E93}">
      <dgm:prSet/>
      <dgm:spPr/>
      <dgm:t>
        <a:bodyPr/>
        <a:lstStyle/>
        <a:p>
          <a:r>
            <a:rPr lang="en-US" b="0" i="0"/>
            <a:t>First, start with the selection of random samples from a given dataset.</a:t>
          </a:r>
          <a:endParaRPr lang="en-IN"/>
        </a:p>
      </dgm:t>
    </dgm:pt>
    <dgm:pt modelId="{C0AFC221-33E1-4709-A322-4E9A6E12B191}" type="parTrans" cxnId="{44F829C9-B07D-46A6-8481-82D85EB5E9FA}">
      <dgm:prSet/>
      <dgm:spPr/>
      <dgm:t>
        <a:bodyPr/>
        <a:lstStyle/>
        <a:p>
          <a:endParaRPr lang="en-IN"/>
        </a:p>
      </dgm:t>
    </dgm:pt>
    <dgm:pt modelId="{70F432C6-A2DD-4A9F-A9FC-E238B59B4821}" type="sibTrans" cxnId="{44F829C9-B07D-46A6-8481-82D85EB5E9FA}">
      <dgm:prSet/>
      <dgm:spPr/>
      <dgm:t>
        <a:bodyPr/>
        <a:lstStyle/>
        <a:p>
          <a:endParaRPr lang="en-IN"/>
        </a:p>
      </dgm:t>
    </dgm:pt>
    <dgm:pt modelId="{F060C67B-666C-460D-99B0-6E53DCF40B84}">
      <dgm:prSet/>
      <dgm:spPr/>
      <dgm:t>
        <a:bodyPr/>
        <a:lstStyle/>
        <a:p>
          <a:r>
            <a:rPr lang="en-US" b="0" i="0"/>
            <a:t>Next, this algorithm will construct a decision tree for every sample. Then it will get the  prediction result...</a:t>
          </a:r>
          <a:endParaRPr lang="en-IN"/>
        </a:p>
      </dgm:t>
    </dgm:pt>
    <dgm:pt modelId="{9952841E-6C7F-4C98-85D2-62C5FDA2BE74}" type="parTrans" cxnId="{9A5261E5-10BB-43D3-8216-C4A173BD5824}">
      <dgm:prSet/>
      <dgm:spPr/>
      <dgm:t>
        <a:bodyPr/>
        <a:lstStyle/>
        <a:p>
          <a:endParaRPr lang="en-IN"/>
        </a:p>
      </dgm:t>
    </dgm:pt>
    <dgm:pt modelId="{C3E003C4-8661-4376-A448-642D099332C9}" type="sibTrans" cxnId="{9A5261E5-10BB-43D3-8216-C4A173BD5824}">
      <dgm:prSet/>
      <dgm:spPr/>
      <dgm:t>
        <a:bodyPr/>
        <a:lstStyle/>
        <a:p>
          <a:endParaRPr lang="en-IN"/>
        </a:p>
      </dgm:t>
    </dgm:pt>
    <dgm:pt modelId="{B1844034-92EB-4F5D-9660-BC46E86D5898}">
      <dgm:prSet/>
      <dgm:spPr/>
      <dgm:t>
        <a:bodyPr/>
        <a:lstStyle/>
        <a:p>
          <a:r>
            <a:rPr lang="en-US" b="0" i="0"/>
            <a:t>In this step, voting will be performed for every predicted result.</a:t>
          </a:r>
          <a:endParaRPr lang="en-IN"/>
        </a:p>
      </dgm:t>
    </dgm:pt>
    <dgm:pt modelId="{60D48B6C-81F0-4FF0-A546-44A287E0BEB8}" type="parTrans" cxnId="{87B2793A-C38D-4791-8853-488FA2AC1BC4}">
      <dgm:prSet/>
      <dgm:spPr/>
      <dgm:t>
        <a:bodyPr/>
        <a:lstStyle/>
        <a:p>
          <a:endParaRPr lang="en-IN"/>
        </a:p>
      </dgm:t>
    </dgm:pt>
    <dgm:pt modelId="{73DB56E0-C071-4CDF-A8BA-482A09CDCC49}" type="sibTrans" cxnId="{87B2793A-C38D-4791-8853-488FA2AC1BC4}">
      <dgm:prSet/>
      <dgm:spPr/>
      <dgm:t>
        <a:bodyPr/>
        <a:lstStyle/>
        <a:p>
          <a:endParaRPr lang="en-IN"/>
        </a:p>
      </dgm:t>
    </dgm:pt>
    <dgm:pt modelId="{F8786911-5BC1-422F-8EC7-931C570CFFD3}">
      <dgm:prSet/>
      <dgm:spPr/>
      <dgm:t>
        <a:bodyPr/>
        <a:lstStyle/>
        <a:p>
          <a:r>
            <a:rPr lang="en-US" b="0" i="0"/>
            <a:t>At last, select the most voted prediction result as the final prediction result.</a:t>
          </a:r>
          <a:endParaRPr lang="en-IN"/>
        </a:p>
      </dgm:t>
    </dgm:pt>
    <dgm:pt modelId="{305A94D0-B584-40B6-AAB6-BAEF13CD8E7E}" type="parTrans" cxnId="{415671D8-8CF9-48A2-BD60-6046FE28F0A6}">
      <dgm:prSet/>
      <dgm:spPr/>
      <dgm:t>
        <a:bodyPr/>
        <a:lstStyle/>
        <a:p>
          <a:endParaRPr lang="en-IN"/>
        </a:p>
      </dgm:t>
    </dgm:pt>
    <dgm:pt modelId="{856E10F3-3570-445C-AC65-CA3BB063CF01}" type="sibTrans" cxnId="{415671D8-8CF9-48A2-BD60-6046FE28F0A6}">
      <dgm:prSet/>
      <dgm:spPr/>
      <dgm:t>
        <a:bodyPr/>
        <a:lstStyle/>
        <a:p>
          <a:endParaRPr lang="en-IN"/>
        </a:p>
      </dgm:t>
    </dgm:pt>
    <dgm:pt modelId="{72343276-840A-4B17-94B4-43AEA6FD9FD9}" type="pres">
      <dgm:prSet presAssocID="{D31AE131-F011-44D1-90FB-F25A51F3088D}" presName="Name0" presStyleCnt="0">
        <dgm:presLayoutVars>
          <dgm:chPref val="3"/>
          <dgm:dir/>
          <dgm:animLvl val="lvl"/>
          <dgm:resizeHandles/>
        </dgm:presLayoutVars>
      </dgm:prSet>
      <dgm:spPr/>
    </dgm:pt>
    <dgm:pt modelId="{D4C37308-23F2-45A4-AE30-D1F6EFA404D5}" type="pres">
      <dgm:prSet presAssocID="{E1F4E883-4B98-4897-B0A3-151EE6679ECC}" presName="horFlow" presStyleCnt="0"/>
      <dgm:spPr/>
    </dgm:pt>
    <dgm:pt modelId="{BB6B8097-E030-42A8-A742-F8854DB108F7}" type="pres">
      <dgm:prSet presAssocID="{E1F4E883-4B98-4897-B0A3-151EE6679ECC}" presName="bigChev" presStyleLbl="node1" presStyleIdx="0" presStyleCnt="1"/>
      <dgm:spPr/>
    </dgm:pt>
    <dgm:pt modelId="{F30C8DD8-3CD0-41CE-8CF3-7DA6B46960E4}" type="pres">
      <dgm:prSet presAssocID="{C0AFC221-33E1-4709-A322-4E9A6E12B191}" presName="parTrans" presStyleCnt="0"/>
      <dgm:spPr/>
    </dgm:pt>
    <dgm:pt modelId="{5505C29E-94BA-4166-98A8-872891413706}" type="pres">
      <dgm:prSet presAssocID="{7C99E394-197A-463A-A127-4F7121037E93}" presName="node" presStyleLbl="alignAccFollowNode1" presStyleIdx="0" presStyleCnt="4">
        <dgm:presLayoutVars>
          <dgm:bulletEnabled val="1"/>
        </dgm:presLayoutVars>
      </dgm:prSet>
      <dgm:spPr/>
    </dgm:pt>
    <dgm:pt modelId="{AC129B9C-DC91-40FE-8A23-729A79D59FC0}" type="pres">
      <dgm:prSet presAssocID="{70F432C6-A2DD-4A9F-A9FC-E238B59B4821}" presName="sibTrans" presStyleCnt="0"/>
      <dgm:spPr/>
    </dgm:pt>
    <dgm:pt modelId="{6601BB61-CD25-404A-A97A-C17E26ADC7D5}" type="pres">
      <dgm:prSet presAssocID="{F060C67B-666C-460D-99B0-6E53DCF40B84}" presName="node" presStyleLbl="alignAccFollowNode1" presStyleIdx="1" presStyleCnt="4">
        <dgm:presLayoutVars>
          <dgm:bulletEnabled val="1"/>
        </dgm:presLayoutVars>
      </dgm:prSet>
      <dgm:spPr/>
    </dgm:pt>
    <dgm:pt modelId="{FCEBF6FA-BDD3-4D60-BBFB-32FBC94CC4BC}" type="pres">
      <dgm:prSet presAssocID="{C3E003C4-8661-4376-A448-642D099332C9}" presName="sibTrans" presStyleCnt="0"/>
      <dgm:spPr/>
    </dgm:pt>
    <dgm:pt modelId="{D6BAE28E-DA0D-4E07-9162-FE7B0AE30D94}" type="pres">
      <dgm:prSet presAssocID="{B1844034-92EB-4F5D-9660-BC46E86D5898}" presName="node" presStyleLbl="alignAccFollowNode1" presStyleIdx="2" presStyleCnt="4">
        <dgm:presLayoutVars>
          <dgm:bulletEnabled val="1"/>
        </dgm:presLayoutVars>
      </dgm:prSet>
      <dgm:spPr/>
    </dgm:pt>
    <dgm:pt modelId="{04E58C6D-0C53-4EA3-A10D-41FFE543D398}" type="pres">
      <dgm:prSet presAssocID="{73DB56E0-C071-4CDF-A8BA-482A09CDCC49}" presName="sibTrans" presStyleCnt="0"/>
      <dgm:spPr/>
    </dgm:pt>
    <dgm:pt modelId="{BA490175-28DA-4058-AEF0-F4CA7716A76D}" type="pres">
      <dgm:prSet presAssocID="{F8786911-5BC1-422F-8EC7-931C570CFFD3}" presName="node" presStyleLbl="alignAccFollowNode1" presStyleIdx="3" presStyleCnt="4">
        <dgm:presLayoutVars>
          <dgm:bulletEnabled val="1"/>
        </dgm:presLayoutVars>
      </dgm:prSet>
      <dgm:spPr/>
    </dgm:pt>
  </dgm:ptLst>
  <dgm:cxnLst>
    <dgm:cxn modelId="{165E2323-D7B8-44D9-8452-4364E55EB3D1}" srcId="{D31AE131-F011-44D1-90FB-F25A51F3088D}" destId="{E1F4E883-4B98-4897-B0A3-151EE6679ECC}" srcOrd="0" destOrd="0" parTransId="{EF181779-9915-48EA-9C14-D8650E461EF7}" sibTransId="{2822B52C-7890-48AA-98F5-BF5AA573C0BC}"/>
    <dgm:cxn modelId="{87B2793A-C38D-4791-8853-488FA2AC1BC4}" srcId="{E1F4E883-4B98-4897-B0A3-151EE6679ECC}" destId="{B1844034-92EB-4F5D-9660-BC46E86D5898}" srcOrd="2" destOrd="0" parTransId="{60D48B6C-81F0-4FF0-A546-44A287E0BEB8}" sibTransId="{73DB56E0-C071-4CDF-A8BA-482A09CDCC49}"/>
    <dgm:cxn modelId="{E88EDA46-477F-4DDF-8A5E-00FEEC7934B8}" type="presOf" srcId="{F8786911-5BC1-422F-8EC7-931C570CFFD3}" destId="{BA490175-28DA-4058-AEF0-F4CA7716A76D}" srcOrd="0" destOrd="0" presId="urn:microsoft.com/office/officeart/2005/8/layout/lProcess3"/>
    <dgm:cxn modelId="{3A5F1E4A-FC44-4C8C-9982-0C9DD87C5823}" type="presOf" srcId="{D31AE131-F011-44D1-90FB-F25A51F3088D}" destId="{72343276-840A-4B17-94B4-43AEA6FD9FD9}" srcOrd="0" destOrd="0" presId="urn:microsoft.com/office/officeart/2005/8/layout/lProcess3"/>
    <dgm:cxn modelId="{64FE3E4E-A2F2-4372-9E87-35FE523D0875}" type="presOf" srcId="{F060C67B-666C-460D-99B0-6E53DCF40B84}" destId="{6601BB61-CD25-404A-A97A-C17E26ADC7D5}" srcOrd="0" destOrd="0" presId="urn:microsoft.com/office/officeart/2005/8/layout/lProcess3"/>
    <dgm:cxn modelId="{1C676C97-E1FB-4E3A-8CC2-6AD0E137BABB}" type="presOf" srcId="{E1F4E883-4B98-4897-B0A3-151EE6679ECC}" destId="{BB6B8097-E030-42A8-A742-F8854DB108F7}" srcOrd="0" destOrd="0" presId="urn:microsoft.com/office/officeart/2005/8/layout/lProcess3"/>
    <dgm:cxn modelId="{44F829C9-B07D-46A6-8481-82D85EB5E9FA}" srcId="{E1F4E883-4B98-4897-B0A3-151EE6679ECC}" destId="{7C99E394-197A-463A-A127-4F7121037E93}" srcOrd="0" destOrd="0" parTransId="{C0AFC221-33E1-4709-A322-4E9A6E12B191}" sibTransId="{70F432C6-A2DD-4A9F-A9FC-E238B59B4821}"/>
    <dgm:cxn modelId="{A9B195C9-2F85-4DAE-92D8-964A103FAB29}" type="presOf" srcId="{7C99E394-197A-463A-A127-4F7121037E93}" destId="{5505C29E-94BA-4166-98A8-872891413706}" srcOrd="0" destOrd="0" presId="urn:microsoft.com/office/officeart/2005/8/layout/lProcess3"/>
    <dgm:cxn modelId="{415671D8-8CF9-48A2-BD60-6046FE28F0A6}" srcId="{E1F4E883-4B98-4897-B0A3-151EE6679ECC}" destId="{F8786911-5BC1-422F-8EC7-931C570CFFD3}" srcOrd="3" destOrd="0" parTransId="{305A94D0-B584-40B6-AAB6-BAEF13CD8E7E}" sibTransId="{856E10F3-3570-445C-AC65-CA3BB063CF01}"/>
    <dgm:cxn modelId="{5EE9C9DC-956D-4047-926D-3997AC06D654}" type="presOf" srcId="{B1844034-92EB-4F5D-9660-BC46E86D5898}" destId="{D6BAE28E-DA0D-4E07-9162-FE7B0AE30D94}" srcOrd="0" destOrd="0" presId="urn:microsoft.com/office/officeart/2005/8/layout/lProcess3"/>
    <dgm:cxn modelId="{9A5261E5-10BB-43D3-8216-C4A173BD5824}" srcId="{E1F4E883-4B98-4897-B0A3-151EE6679ECC}" destId="{F060C67B-666C-460D-99B0-6E53DCF40B84}" srcOrd="1" destOrd="0" parTransId="{9952841E-6C7F-4C98-85D2-62C5FDA2BE74}" sibTransId="{C3E003C4-8661-4376-A448-642D099332C9}"/>
    <dgm:cxn modelId="{8854347B-C380-43D8-9C49-C1145A667A27}" type="presParOf" srcId="{72343276-840A-4B17-94B4-43AEA6FD9FD9}" destId="{D4C37308-23F2-45A4-AE30-D1F6EFA404D5}" srcOrd="0" destOrd="0" presId="urn:microsoft.com/office/officeart/2005/8/layout/lProcess3"/>
    <dgm:cxn modelId="{DADFC84D-A988-424D-88AD-A76D36E8E01A}" type="presParOf" srcId="{D4C37308-23F2-45A4-AE30-D1F6EFA404D5}" destId="{BB6B8097-E030-42A8-A742-F8854DB108F7}" srcOrd="0" destOrd="0" presId="urn:microsoft.com/office/officeart/2005/8/layout/lProcess3"/>
    <dgm:cxn modelId="{9814F1AD-F4DB-4A83-A0FB-09C7CD11E8B3}" type="presParOf" srcId="{D4C37308-23F2-45A4-AE30-D1F6EFA404D5}" destId="{F30C8DD8-3CD0-41CE-8CF3-7DA6B46960E4}" srcOrd="1" destOrd="0" presId="urn:microsoft.com/office/officeart/2005/8/layout/lProcess3"/>
    <dgm:cxn modelId="{EFE254E5-5E36-4407-9625-69271526823F}" type="presParOf" srcId="{D4C37308-23F2-45A4-AE30-D1F6EFA404D5}" destId="{5505C29E-94BA-4166-98A8-872891413706}" srcOrd="2" destOrd="0" presId="urn:microsoft.com/office/officeart/2005/8/layout/lProcess3"/>
    <dgm:cxn modelId="{32D78251-6403-45B2-A4D5-848BA32A509B}" type="presParOf" srcId="{D4C37308-23F2-45A4-AE30-D1F6EFA404D5}" destId="{AC129B9C-DC91-40FE-8A23-729A79D59FC0}" srcOrd="3" destOrd="0" presId="urn:microsoft.com/office/officeart/2005/8/layout/lProcess3"/>
    <dgm:cxn modelId="{743F57EA-7669-470A-8E8D-9F9619555F5E}" type="presParOf" srcId="{D4C37308-23F2-45A4-AE30-D1F6EFA404D5}" destId="{6601BB61-CD25-404A-A97A-C17E26ADC7D5}" srcOrd="4" destOrd="0" presId="urn:microsoft.com/office/officeart/2005/8/layout/lProcess3"/>
    <dgm:cxn modelId="{6767AC90-453F-4862-97F5-C868B08D367A}" type="presParOf" srcId="{D4C37308-23F2-45A4-AE30-D1F6EFA404D5}" destId="{FCEBF6FA-BDD3-4D60-BBFB-32FBC94CC4BC}" srcOrd="5" destOrd="0" presId="urn:microsoft.com/office/officeart/2005/8/layout/lProcess3"/>
    <dgm:cxn modelId="{9746BE2A-40C3-4DC9-8343-AA9B681C725B}" type="presParOf" srcId="{D4C37308-23F2-45A4-AE30-D1F6EFA404D5}" destId="{D6BAE28E-DA0D-4E07-9162-FE7B0AE30D94}" srcOrd="6" destOrd="0" presId="urn:microsoft.com/office/officeart/2005/8/layout/lProcess3"/>
    <dgm:cxn modelId="{6AA96E5F-4002-443B-82AB-7A02AA59E994}" type="presParOf" srcId="{D4C37308-23F2-45A4-AE30-D1F6EFA404D5}" destId="{04E58C6D-0C53-4EA3-A10D-41FFE543D398}" srcOrd="7" destOrd="0" presId="urn:microsoft.com/office/officeart/2005/8/layout/lProcess3"/>
    <dgm:cxn modelId="{B28CDCE5-C93D-49F1-ABA7-D6DD2397207E}" type="presParOf" srcId="{D4C37308-23F2-45A4-AE30-D1F6EFA404D5}" destId="{BA490175-28DA-4058-AEF0-F4CA7716A76D}"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B8097-E030-42A8-A742-F8854DB108F7}">
      <dsp:nvSpPr>
        <dsp:cNvPr id="0" name=""/>
        <dsp:cNvSpPr/>
      </dsp:nvSpPr>
      <dsp:spPr>
        <a:xfrm>
          <a:off x="1446" y="299391"/>
          <a:ext cx="2888858" cy="115554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1" i="0" kern="1200"/>
            <a:t>Working of Random Forest Algorithm </a:t>
          </a:r>
          <a:endParaRPr lang="en-IN" sz="2100" kern="1200"/>
        </a:p>
      </dsp:txBody>
      <dsp:txXfrm>
        <a:off x="579218" y="299391"/>
        <a:ext cx="1733315" cy="1155543"/>
      </dsp:txXfrm>
    </dsp:sp>
    <dsp:sp modelId="{5505C29E-94BA-4166-98A8-872891413706}">
      <dsp:nvSpPr>
        <dsp:cNvPr id="0" name=""/>
        <dsp:cNvSpPr/>
      </dsp:nvSpPr>
      <dsp:spPr>
        <a:xfrm>
          <a:off x="2514753" y="397612"/>
          <a:ext cx="2397752" cy="9591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b="0" i="0" kern="1200"/>
            <a:t>First, start with the selection of random samples from a given dataset.</a:t>
          </a:r>
          <a:endParaRPr lang="en-IN" sz="1100" kern="1200"/>
        </a:p>
      </dsp:txBody>
      <dsp:txXfrm>
        <a:off x="2994304" y="397612"/>
        <a:ext cx="1438651" cy="959101"/>
      </dsp:txXfrm>
    </dsp:sp>
    <dsp:sp modelId="{6601BB61-CD25-404A-A97A-C17E26ADC7D5}">
      <dsp:nvSpPr>
        <dsp:cNvPr id="0" name=""/>
        <dsp:cNvSpPr/>
      </dsp:nvSpPr>
      <dsp:spPr>
        <a:xfrm>
          <a:off x="4576821" y="397612"/>
          <a:ext cx="2397752" cy="9591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b="0" i="0" kern="1200"/>
            <a:t>Next, this algorithm will construct a decision tree for every sample. Then it will get the  prediction result...</a:t>
          </a:r>
          <a:endParaRPr lang="en-IN" sz="1100" kern="1200"/>
        </a:p>
      </dsp:txBody>
      <dsp:txXfrm>
        <a:off x="5056372" y="397612"/>
        <a:ext cx="1438651" cy="959101"/>
      </dsp:txXfrm>
    </dsp:sp>
    <dsp:sp modelId="{D6BAE28E-DA0D-4E07-9162-FE7B0AE30D94}">
      <dsp:nvSpPr>
        <dsp:cNvPr id="0" name=""/>
        <dsp:cNvSpPr/>
      </dsp:nvSpPr>
      <dsp:spPr>
        <a:xfrm>
          <a:off x="6638888" y="397612"/>
          <a:ext cx="2397752" cy="9591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b="0" i="0" kern="1200"/>
            <a:t>In this step, voting will be performed for every predicted result.</a:t>
          </a:r>
          <a:endParaRPr lang="en-IN" sz="1100" kern="1200"/>
        </a:p>
      </dsp:txBody>
      <dsp:txXfrm>
        <a:off x="7118439" y="397612"/>
        <a:ext cx="1438651" cy="959101"/>
      </dsp:txXfrm>
    </dsp:sp>
    <dsp:sp modelId="{BA490175-28DA-4058-AEF0-F4CA7716A76D}">
      <dsp:nvSpPr>
        <dsp:cNvPr id="0" name=""/>
        <dsp:cNvSpPr/>
      </dsp:nvSpPr>
      <dsp:spPr>
        <a:xfrm>
          <a:off x="8700955" y="397612"/>
          <a:ext cx="2397752" cy="95910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b="0" i="0" kern="1200"/>
            <a:t>At last, select the most voted prediction result as the final prediction result.</a:t>
          </a:r>
          <a:endParaRPr lang="en-IN" sz="1100" kern="1200"/>
        </a:p>
      </dsp:txBody>
      <dsp:txXfrm>
        <a:off x="9180506" y="397612"/>
        <a:ext cx="1438651" cy="9591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7/29/2021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75746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7/29/2021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0380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7/29/2021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2910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7/29/2021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2292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7/29/2021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0355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7/29/2021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9806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7/29/2021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1848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7/29/2021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9005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7/29/2021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0116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7/29/2021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629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7/29/2021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4578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7/29/2021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1796728"/>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1525"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CC7671-1472-40C8-BECD-83D04518DE6F}"/>
              </a:ext>
            </a:extLst>
          </p:cNvPr>
          <p:cNvSpPr>
            <a:spLocks noGrp="1"/>
          </p:cNvSpPr>
          <p:nvPr>
            <p:ph type="ctrTitle"/>
          </p:nvPr>
        </p:nvSpPr>
        <p:spPr>
          <a:xfrm>
            <a:off x="2562606" y="570755"/>
            <a:ext cx="7063739" cy="2387600"/>
          </a:xfrm>
        </p:spPr>
        <p:txBody>
          <a:bodyPr>
            <a:normAutofit fontScale="90000"/>
          </a:bodyPr>
          <a:lstStyle/>
          <a:p>
            <a:r>
              <a:rPr lang="en-US" dirty="0">
                <a:solidFill>
                  <a:srgbClr val="FFFFFF"/>
                </a:solidFill>
              </a:rPr>
              <a:t>Predicting And Analyzing Urban Water Quality Using Machine Learning</a:t>
            </a:r>
          </a:p>
        </p:txBody>
      </p:sp>
      <p:sp>
        <p:nvSpPr>
          <p:cNvPr id="3" name="Subtitle 2">
            <a:extLst>
              <a:ext uri="{FF2B5EF4-FFF2-40B4-BE49-F238E27FC236}">
                <a16:creationId xmlns:a16="http://schemas.microsoft.com/office/drawing/2014/main" id="{F8BB802A-F4A2-4418-9F6F-3402FD1238F9}"/>
              </a:ext>
            </a:extLst>
          </p:cNvPr>
          <p:cNvSpPr>
            <a:spLocks noGrp="1"/>
          </p:cNvSpPr>
          <p:nvPr>
            <p:ph type="subTitle" idx="1"/>
          </p:nvPr>
        </p:nvSpPr>
        <p:spPr>
          <a:xfrm>
            <a:off x="2562606" y="3602037"/>
            <a:ext cx="7063739" cy="2133599"/>
          </a:xfrm>
        </p:spPr>
        <p:txBody>
          <a:bodyPr>
            <a:normAutofit fontScale="85000" lnSpcReduction="20000"/>
          </a:bodyPr>
          <a:lstStyle/>
          <a:p>
            <a:r>
              <a:rPr lang="en-US" b="1" dirty="0">
                <a:solidFill>
                  <a:srgbClr val="FFFFFF"/>
                </a:solidFill>
              </a:rPr>
              <a:t>TEAM DETAILS : CSE_056(</a:t>
            </a:r>
            <a:r>
              <a:rPr lang="en-US" dirty="0">
                <a:solidFill>
                  <a:srgbClr val="FFFFFF"/>
                </a:solidFill>
              </a:rPr>
              <a:t>THE NETIZENS</a:t>
            </a:r>
            <a:r>
              <a:rPr lang="en-US" b="1" dirty="0">
                <a:solidFill>
                  <a:srgbClr val="FFFFFF"/>
                </a:solidFill>
              </a:rPr>
              <a:t>)</a:t>
            </a:r>
          </a:p>
          <a:p>
            <a:endParaRPr lang="en-US" b="1" dirty="0">
              <a:solidFill>
                <a:srgbClr val="FFFFFF"/>
              </a:solidFill>
            </a:endParaRPr>
          </a:p>
          <a:p>
            <a:r>
              <a:rPr lang="en-US" b="1" dirty="0">
                <a:solidFill>
                  <a:srgbClr val="FFFFFF"/>
                </a:solidFill>
              </a:rPr>
              <a:t>MD.ADEEB FARHAN(18UK1A0586)</a:t>
            </a:r>
          </a:p>
          <a:p>
            <a:r>
              <a:rPr lang="en-US" b="1" dirty="0">
                <a:solidFill>
                  <a:srgbClr val="FFFFFF"/>
                </a:solidFill>
              </a:rPr>
              <a:t>MD.MAQSOOD ALI(18UK1A0587)</a:t>
            </a:r>
          </a:p>
          <a:p>
            <a:r>
              <a:rPr lang="en-US" b="1" dirty="0">
                <a:solidFill>
                  <a:srgbClr val="FFFFFF"/>
                </a:solidFill>
              </a:rPr>
              <a:t>MUZAFFAR HUSSAIN KHAN(18UK1A0590)</a:t>
            </a:r>
          </a:p>
          <a:p>
            <a:r>
              <a:rPr lang="en-US" b="1" dirty="0">
                <a:solidFill>
                  <a:srgbClr val="FFFFFF"/>
                </a:solidFill>
              </a:rPr>
              <a:t>UFAIRA TAZHEEN(18UK1A05B4)</a:t>
            </a:r>
          </a:p>
          <a:p>
            <a:endParaRPr lang="en-US" b="1" dirty="0">
              <a:solidFill>
                <a:srgbClr val="FFFFFF"/>
              </a:solidFill>
            </a:endParaRPr>
          </a:p>
        </p:txBody>
      </p:sp>
    </p:spTree>
    <p:extLst>
      <p:ext uri="{BB962C8B-B14F-4D97-AF65-F5344CB8AC3E}">
        <p14:creationId xmlns:p14="http://schemas.microsoft.com/office/powerpoint/2010/main" val="1963063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F698CB2-BDCC-4B08-B25C-8A349233D897}"/>
              </a:ext>
            </a:extLst>
          </p:cNvPr>
          <p:cNvSpPr txBox="1"/>
          <p:nvPr/>
        </p:nvSpPr>
        <p:spPr>
          <a:xfrm>
            <a:off x="423439" y="471492"/>
            <a:ext cx="10478607" cy="984885"/>
          </a:xfrm>
          <a:prstGeom prst="rect">
            <a:avLst/>
          </a:prstGeom>
          <a:noFill/>
        </p:spPr>
        <p:txBody>
          <a:bodyPr wrap="square" rtlCol="0">
            <a:spAutoFit/>
          </a:bodyPr>
          <a:lstStyle/>
          <a:p>
            <a:r>
              <a:rPr lang="en-US" sz="4000" dirty="0">
                <a:solidFill>
                  <a:schemeClr val="bg1"/>
                </a:solidFill>
              </a:rPr>
              <a:t>VISUALISATION OF GRAPHS</a:t>
            </a:r>
            <a:br>
              <a:rPr lang="en-US" sz="4000" b="0" dirty="0">
                <a:solidFill>
                  <a:schemeClr val="bg1"/>
                </a:solidFill>
                <a:effectLst/>
              </a:rPr>
            </a:br>
            <a:endParaRPr lang="en-US" dirty="0">
              <a:solidFill>
                <a:schemeClr val="bg1"/>
              </a:solidFill>
              <a:latin typeface="Lato"/>
            </a:endParaRPr>
          </a:p>
        </p:txBody>
      </p:sp>
      <p:pic>
        <p:nvPicPr>
          <p:cNvPr id="3" name="Picture 2">
            <a:extLst>
              <a:ext uri="{FF2B5EF4-FFF2-40B4-BE49-F238E27FC236}">
                <a16:creationId xmlns:a16="http://schemas.microsoft.com/office/drawing/2014/main" id="{0884C833-390B-4DFD-A605-D9B6A1C7F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02" y="1543076"/>
            <a:ext cx="6729493" cy="4843432"/>
          </a:xfrm>
          <a:prstGeom prst="rect">
            <a:avLst/>
          </a:prstGeom>
        </p:spPr>
      </p:pic>
      <p:pic>
        <p:nvPicPr>
          <p:cNvPr id="7" name="Picture 6">
            <a:extLst>
              <a:ext uri="{FF2B5EF4-FFF2-40B4-BE49-F238E27FC236}">
                <a16:creationId xmlns:a16="http://schemas.microsoft.com/office/drawing/2014/main" id="{815EA0FD-3086-48CB-9951-1493609E2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843" y="1892024"/>
            <a:ext cx="4648849" cy="3096057"/>
          </a:xfrm>
          <a:prstGeom prst="rect">
            <a:avLst/>
          </a:prstGeom>
        </p:spPr>
      </p:pic>
    </p:spTree>
    <p:extLst>
      <p:ext uri="{BB962C8B-B14F-4D97-AF65-F5344CB8AC3E}">
        <p14:creationId xmlns:p14="http://schemas.microsoft.com/office/powerpoint/2010/main" val="981548582"/>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6080C76-E53E-4600-85CE-9C5A09C3C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16" y="236340"/>
            <a:ext cx="5964484" cy="3336958"/>
          </a:xfrm>
          <a:prstGeom prst="rect">
            <a:avLst/>
          </a:prstGeom>
        </p:spPr>
      </p:pic>
      <p:pic>
        <p:nvPicPr>
          <p:cNvPr id="9" name="Picture 8">
            <a:extLst>
              <a:ext uri="{FF2B5EF4-FFF2-40B4-BE49-F238E27FC236}">
                <a16:creationId xmlns:a16="http://schemas.microsoft.com/office/drawing/2014/main" id="{CF5A5536-71B3-4EEE-BE7D-B51D154F0B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08" y="3803994"/>
            <a:ext cx="6061644" cy="2817665"/>
          </a:xfrm>
          <a:prstGeom prst="rect">
            <a:avLst/>
          </a:prstGeom>
        </p:spPr>
      </p:pic>
    </p:spTree>
    <p:extLst>
      <p:ext uri="{BB962C8B-B14F-4D97-AF65-F5344CB8AC3E}">
        <p14:creationId xmlns:p14="http://schemas.microsoft.com/office/powerpoint/2010/main" val="384950972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228FF571-42C5-434A-B737-791DCC417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35" y="156777"/>
            <a:ext cx="6270321" cy="3000971"/>
          </a:xfrm>
          <a:prstGeom prst="rect">
            <a:avLst/>
          </a:prstGeom>
        </p:spPr>
      </p:pic>
      <p:pic>
        <p:nvPicPr>
          <p:cNvPr id="7" name="Picture 6">
            <a:extLst>
              <a:ext uri="{FF2B5EF4-FFF2-40B4-BE49-F238E27FC236}">
                <a16:creationId xmlns:a16="http://schemas.microsoft.com/office/drawing/2014/main" id="{3C315C21-02E6-4CAA-AA01-3A1F19081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80" y="3813635"/>
            <a:ext cx="5868218" cy="2872188"/>
          </a:xfrm>
          <a:prstGeom prst="rect">
            <a:avLst/>
          </a:prstGeom>
        </p:spPr>
      </p:pic>
    </p:spTree>
    <p:extLst>
      <p:ext uri="{BB962C8B-B14F-4D97-AF65-F5344CB8AC3E}">
        <p14:creationId xmlns:p14="http://schemas.microsoft.com/office/powerpoint/2010/main" val="14045309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C5A3A38-B4DE-4276-9C3E-7B62761FB716}"/>
              </a:ext>
            </a:extLst>
          </p:cNvPr>
          <p:cNvSpPr txBox="1"/>
          <p:nvPr/>
        </p:nvSpPr>
        <p:spPr>
          <a:xfrm>
            <a:off x="314102" y="408610"/>
            <a:ext cx="10587945" cy="3877985"/>
          </a:xfrm>
          <a:prstGeom prst="rect">
            <a:avLst/>
          </a:prstGeom>
          <a:noFill/>
        </p:spPr>
        <p:txBody>
          <a:bodyPr wrap="square" rtlCol="0">
            <a:spAutoFit/>
          </a:bodyPr>
          <a:lstStyle/>
          <a:p>
            <a:pPr rtl="0">
              <a:spcBef>
                <a:spcPts val="0"/>
              </a:spcBef>
              <a:spcAft>
                <a:spcPts val="0"/>
              </a:spcAft>
            </a:pPr>
            <a:r>
              <a:rPr lang="en-IN" sz="4000" b="0" i="0" u="none" strike="noStrike" dirty="0">
                <a:solidFill>
                  <a:schemeClr val="bg1"/>
                </a:solidFill>
                <a:effectLst/>
                <a:latin typeface="Arial" panose="020B0604020202020204" pitchFamily="34" charset="0"/>
              </a:rPr>
              <a:t>SOFTWARE REQUIREMENTS:</a:t>
            </a:r>
          </a:p>
          <a:p>
            <a:pPr rtl="0">
              <a:spcBef>
                <a:spcPts val="0"/>
              </a:spcBef>
              <a:spcAft>
                <a:spcPts val="0"/>
              </a:spcAft>
            </a:pPr>
            <a:endParaRPr lang="en-IN" sz="4000" dirty="0">
              <a:solidFill>
                <a:schemeClr val="bg1"/>
              </a:solidFill>
              <a:latin typeface="Arial" panose="020B0604020202020204" pitchFamily="34" charset="0"/>
            </a:endParaRPr>
          </a:p>
          <a:p>
            <a:pPr rtl="0">
              <a:spcBef>
                <a:spcPts val="0"/>
              </a:spcBef>
              <a:spcAft>
                <a:spcPts val="0"/>
              </a:spcAft>
            </a:pPr>
            <a:endParaRPr lang="en-IN" sz="4000" b="0" dirty="0">
              <a:solidFill>
                <a:schemeClr val="bg1"/>
              </a:solidFill>
              <a:effectLst/>
            </a:endParaRPr>
          </a:p>
          <a:p>
            <a:pPr marL="285750" indent="-285750" rtl="0" fontAlgn="base">
              <a:spcBef>
                <a:spcPts val="0"/>
              </a:spcBef>
              <a:spcAft>
                <a:spcPts val="0"/>
              </a:spcAft>
              <a:buFont typeface="Wingdings" panose="05000000000000000000" pitchFamily="2" charset="2"/>
              <a:buChar char="ü"/>
            </a:pPr>
            <a:r>
              <a:rPr lang="en-IN" sz="1800" b="0" i="0" u="none" strike="noStrike" dirty="0">
                <a:solidFill>
                  <a:schemeClr val="bg1"/>
                </a:solidFill>
                <a:effectLst/>
                <a:latin typeface="Arial" panose="020B0604020202020204" pitchFamily="34" charset="0"/>
              </a:rPr>
              <a:t>Google </a:t>
            </a:r>
            <a:r>
              <a:rPr lang="en-IN" sz="1800" b="0" i="0" u="none" strike="noStrike" dirty="0" err="1">
                <a:solidFill>
                  <a:schemeClr val="bg1"/>
                </a:solidFill>
                <a:effectLst/>
                <a:latin typeface="Arial" panose="020B0604020202020204" pitchFamily="34" charset="0"/>
              </a:rPr>
              <a:t>colab</a:t>
            </a:r>
            <a:endParaRPr lang="en-IN" sz="1800" b="0" i="0" u="none" strike="noStrike" dirty="0">
              <a:solidFill>
                <a:schemeClr val="bg1"/>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ü"/>
            </a:pPr>
            <a:r>
              <a:rPr lang="en-IN" sz="1800" b="0" i="0" u="none" strike="noStrike" dirty="0">
                <a:solidFill>
                  <a:schemeClr val="bg1"/>
                </a:solidFill>
                <a:effectLst/>
                <a:latin typeface="Arial" panose="020B0604020202020204" pitchFamily="34" charset="0"/>
              </a:rPr>
              <a:t>Anaconda navigator</a:t>
            </a:r>
          </a:p>
          <a:p>
            <a:pPr marL="285750" indent="-285750" rtl="0" fontAlgn="base">
              <a:spcBef>
                <a:spcPts val="0"/>
              </a:spcBef>
              <a:spcAft>
                <a:spcPts val="0"/>
              </a:spcAft>
              <a:buFont typeface="Wingdings" panose="05000000000000000000" pitchFamily="2" charset="2"/>
              <a:buChar char="ü"/>
            </a:pPr>
            <a:r>
              <a:rPr lang="en-IN" sz="1800" b="0" i="0" u="none" strike="noStrike" dirty="0" err="1">
                <a:solidFill>
                  <a:schemeClr val="bg1"/>
                </a:solidFill>
                <a:effectLst/>
                <a:latin typeface="Arial" panose="020B0604020202020204" pitchFamily="34" charset="0"/>
              </a:rPr>
              <a:t>Jupyter</a:t>
            </a:r>
            <a:r>
              <a:rPr lang="en-IN" sz="1800" b="0" i="0" u="none" strike="noStrike" dirty="0">
                <a:solidFill>
                  <a:schemeClr val="bg1"/>
                </a:solidFill>
                <a:effectLst/>
                <a:latin typeface="Arial" panose="020B0604020202020204" pitchFamily="34" charset="0"/>
              </a:rPr>
              <a:t> notebook</a:t>
            </a:r>
          </a:p>
          <a:p>
            <a:pPr marL="285750" indent="-285750" rtl="0" fontAlgn="base">
              <a:spcBef>
                <a:spcPts val="0"/>
              </a:spcBef>
              <a:spcAft>
                <a:spcPts val="0"/>
              </a:spcAft>
              <a:buFont typeface="Wingdings" panose="05000000000000000000" pitchFamily="2" charset="2"/>
              <a:buChar char="ü"/>
            </a:pPr>
            <a:r>
              <a:rPr lang="en-IN" sz="1800" b="0" i="0" u="none" strike="noStrike" dirty="0">
                <a:solidFill>
                  <a:schemeClr val="bg1"/>
                </a:solidFill>
                <a:effectLst/>
                <a:latin typeface="Arial" panose="020B0604020202020204" pitchFamily="34" charset="0"/>
              </a:rPr>
              <a:t>Machine learning tools</a:t>
            </a:r>
            <a:r>
              <a:rPr lang="en-IN" dirty="0">
                <a:solidFill>
                  <a:schemeClr val="bg1"/>
                </a:solidFill>
                <a:latin typeface="Arial" panose="020B0604020202020204" pitchFamily="34" charset="0"/>
              </a:rPr>
              <a:t> :</a:t>
            </a:r>
          </a:p>
          <a:p>
            <a:pPr rtl="0" fontAlgn="base">
              <a:spcBef>
                <a:spcPts val="0"/>
              </a:spcBef>
              <a:spcAft>
                <a:spcPts val="0"/>
              </a:spcAft>
            </a:pPr>
            <a:endParaRPr lang="en-IN" dirty="0">
              <a:solidFill>
                <a:schemeClr val="bg1"/>
              </a:solidFill>
              <a:latin typeface="Arial" panose="020B0604020202020204" pitchFamily="34" charset="0"/>
            </a:endParaRPr>
          </a:p>
          <a:p>
            <a:pPr rtl="0" fontAlgn="base">
              <a:spcBef>
                <a:spcPts val="0"/>
              </a:spcBef>
              <a:spcAft>
                <a:spcPts val="0"/>
              </a:spcAft>
            </a:pPr>
            <a:br>
              <a:rPr lang="en-IN" b="0" dirty="0">
                <a:solidFill>
                  <a:schemeClr val="bg1"/>
                </a:solidFill>
                <a:effectLst/>
              </a:rPr>
            </a:br>
            <a:endParaRPr lang="en-IN" dirty="0">
              <a:solidFill>
                <a:schemeClr val="bg1"/>
              </a:solidFill>
            </a:endParaRPr>
          </a:p>
        </p:txBody>
      </p:sp>
      <p:sp>
        <p:nvSpPr>
          <p:cNvPr id="3" name="TextBox 2">
            <a:extLst>
              <a:ext uri="{FF2B5EF4-FFF2-40B4-BE49-F238E27FC236}">
                <a16:creationId xmlns:a16="http://schemas.microsoft.com/office/drawing/2014/main" id="{33B276D8-5B6F-489E-BD4F-19B3556F17AF}"/>
              </a:ext>
            </a:extLst>
          </p:cNvPr>
          <p:cNvSpPr txBox="1"/>
          <p:nvPr/>
        </p:nvSpPr>
        <p:spPr>
          <a:xfrm>
            <a:off x="1656521" y="3506541"/>
            <a:ext cx="1456937" cy="1200329"/>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Pandas</a:t>
            </a:r>
          </a:p>
          <a:p>
            <a:pPr marL="285750" indent="-285750">
              <a:buFont typeface="Arial" panose="020B0604020202020204" pitchFamily="34" charset="0"/>
              <a:buChar char="•"/>
            </a:pPr>
            <a:r>
              <a:rPr lang="en-US" dirty="0">
                <a:solidFill>
                  <a:schemeClr val="bg1"/>
                </a:solidFill>
              </a:rPr>
              <a:t>NumPy</a:t>
            </a:r>
          </a:p>
          <a:p>
            <a:pPr marL="285750" indent="-285750">
              <a:buFont typeface="Arial" panose="020B0604020202020204" pitchFamily="34" charset="0"/>
              <a:buChar char="•"/>
            </a:pPr>
            <a:r>
              <a:rPr lang="en-US" dirty="0">
                <a:solidFill>
                  <a:schemeClr val="bg1"/>
                </a:solidFill>
              </a:rPr>
              <a:t>Matplotlib</a:t>
            </a:r>
          </a:p>
          <a:p>
            <a:pPr marL="285750" indent="-285750">
              <a:buFont typeface="Arial" panose="020B0604020202020204" pitchFamily="34" charset="0"/>
              <a:buChar char="•"/>
            </a:pPr>
            <a:r>
              <a:rPr lang="en-US" dirty="0">
                <a:solidFill>
                  <a:schemeClr val="bg1"/>
                </a:solidFill>
              </a:rPr>
              <a:t>Seaborn</a:t>
            </a:r>
          </a:p>
        </p:txBody>
      </p:sp>
    </p:spTree>
    <p:extLst>
      <p:ext uri="{BB962C8B-B14F-4D97-AF65-F5344CB8AC3E}">
        <p14:creationId xmlns:p14="http://schemas.microsoft.com/office/powerpoint/2010/main" val="1557121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C5A3A38-B4DE-4276-9C3E-7B62761FB716}"/>
              </a:ext>
            </a:extLst>
          </p:cNvPr>
          <p:cNvSpPr txBox="1"/>
          <p:nvPr/>
        </p:nvSpPr>
        <p:spPr>
          <a:xfrm>
            <a:off x="312576" y="386135"/>
            <a:ext cx="11127889" cy="4354397"/>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bg1"/>
                </a:solidFill>
                <a:effectLst/>
                <a:latin typeface="Arial" panose="020B0604020202020204" pitchFamily="34" charset="0"/>
              </a:rPr>
              <a:t>CONCLUSION:</a:t>
            </a:r>
          </a:p>
          <a:p>
            <a:pPr rtl="0">
              <a:spcBef>
                <a:spcPts val="0"/>
              </a:spcBef>
              <a:spcAft>
                <a:spcPts val="0"/>
              </a:spcAft>
            </a:pPr>
            <a:endParaRPr lang="en-US" sz="4000" b="0" dirty="0">
              <a:solidFill>
                <a:schemeClr val="bg1"/>
              </a:solidFill>
              <a:effectLst/>
            </a:endParaRPr>
          </a:p>
          <a:p>
            <a:pPr marL="285750" indent="-285750" rtl="0">
              <a:spcBef>
                <a:spcPts val="0"/>
              </a:spcBef>
              <a:spcAft>
                <a:spcPts val="0"/>
              </a:spcAft>
              <a:buFont typeface="Wingdings" panose="05000000000000000000" pitchFamily="2" charset="2"/>
              <a:buChar char="ü"/>
            </a:pPr>
            <a:r>
              <a:rPr lang="en-IN" sz="2000" dirty="0" err="1">
                <a:solidFill>
                  <a:schemeClr val="bg1"/>
                </a:solidFill>
                <a:effectLst/>
                <a:latin typeface="STIXGeneral-Regular"/>
                <a:ea typeface="Calibri" panose="020F0502020204030204" pitchFamily="34" charset="0"/>
                <a:cs typeface="Times New Roman" panose="02020603050405020304" pitchFamily="18" charset="0"/>
              </a:rPr>
              <a:t>Modeling</a:t>
            </a:r>
            <a:r>
              <a:rPr lang="en-IN" sz="2000" dirty="0">
                <a:solidFill>
                  <a:schemeClr val="bg1"/>
                </a:solidFill>
                <a:effectLst/>
                <a:latin typeface="STIXGeneral-Regular"/>
                <a:ea typeface="Calibri" panose="020F0502020204030204" pitchFamily="34" charset="0"/>
                <a:cs typeface="Times New Roman" panose="02020603050405020304" pitchFamily="18" charset="0"/>
              </a:rPr>
              <a:t> and prediction of water quality are very important for the protection of the environment. </a:t>
            </a:r>
          </a:p>
          <a:p>
            <a:pPr marL="285750" indent="-285750" rtl="0">
              <a:spcBef>
                <a:spcPts val="0"/>
              </a:spcBef>
              <a:spcAft>
                <a:spcPts val="0"/>
              </a:spcAft>
              <a:buFont typeface="Wingdings" panose="05000000000000000000" pitchFamily="2" charset="2"/>
              <a:buChar char="ü"/>
            </a:pPr>
            <a:r>
              <a:rPr lang="en-IN" sz="1800" dirty="0">
                <a:solidFill>
                  <a:schemeClr val="bg1"/>
                </a:solidFill>
                <a:effectLst/>
                <a:latin typeface="STIXGeneral-Regular"/>
                <a:ea typeface="Calibri" panose="020F0502020204030204" pitchFamily="34" charset="0"/>
                <a:cs typeface="Times New Roman" panose="02020603050405020304" pitchFamily="18" charset="0"/>
              </a:rPr>
              <a:t>Developing a model by using advanced artificial intelligence algorithms can be used to measure the future water quality.</a:t>
            </a: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a:t>
            </a:r>
            <a:r>
              <a:rPr lang="en-IN" sz="1800" dirty="0">
                <a:solidFill>
                  <a:schemeClr val="bg1"/>
                </a:solidFill>
                <a:effectLst/>
                <a:latin typeface="STIXGeneral-Regular"/>
                <a:ea typeface="Calibri" panose="020F0502020204030204" pitchFamily="34" charset="0"/>
                <a:cs typeface="Times New Roman" panose="02020603050405020304" pitchFamily="18" charset="0"/>
              </a:rPr>
              <a:t>examining the robustness and efficiency of the proposed model for predicting the WQI, in future work, the developed models will be implemented to predict the water quality in India for different types of water.</a:t>
            </a:r>
          </a:p>
          <a:p>
            <a:pPr marL="285750" indent="-285750">
              <a:lnSpc>
                <a:spcPct val="107000"/>
              </a:lnSpc>
              <a:spcAft>
                <a:spcPts val="800"/>
              </a:spcAft>
              <a:buFont typeface="Wingdings" panose="05000000000000000000" pitchFamily="2" charset="2"/>
              <a:buChar char="ü"/>
            </a:pPr>
            <a:r>
              <a:rPr lang="en-US" dirty="0">
                <a:solidFill>
                  <a:schemeClr val="bg1"/>
                </a:solidFill>
              </a:rPr>
              <a:t>For the better results we used Random Forest algorithm and proved with 90% accuracy.</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rtl="0">
              <a:spcBef>
                <a:spcPts val="0"/>
              </a:spcBef>
              <a:spcAft>
                <a:spcPts val="0"/>
              </a:spcAft>
              <a:buFont typeface="Wingdings" panose="05000000000000000000" pitchFamily="2" charset="2"/>
              <a:buChar char="ü"/>
            </a:pPr>
            <a:endParaRPr lang="en-IN" sz="1800" dirty="0">
              <a:solidFill>
                <a:schemeClr val="bg1"/>
              </a:solidFill>
              <a:effectLst/>
              <a:latin typeface="STIXGeneral-Regula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59533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1526"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CC7671-1472-40C8-BECD-83D04518DE6F}"/>
              </a:ext>
            </a:extLst>
          </p:cNvPr>
          <p:cNvSpPr>
            <a:spLocks noGrp="1"/>
          </p:cNvSpPr>
          <p:nvPr>
            <p:ph type="ctrTitle"/>
          </p:nvPr>
        </p:nvSpPr>
        <p:spPr>
          <a:xfrm>
            <a:off x="1012919" y="236341"/>
            <a:ext cx="4173045" cy="1667738"/>
          </a:xfrm>
        </p:spPr>
        <p:txBody>
          <a:bodyPr>
            <a:normAutofit/>
          </a:bodyPr>
          <a:lstStyle/>
          <a:p>
            <a:r>
              <a:rPr lang="en-US" dirty="0">
                <a:solidFill>
                  <a:srgbClr val="99CCFF"/>
                </a:solidFill>
              </a:rPr>
              <a:t>CONTEXT </a:t>
            </a:r>
            <a:r>
              <a:rPr lang="en-US" dirty="0">
                <a:solidFill>
                  <a:srgbClr val="FFFFFF"/>
                </a:solidFill>
              </a:rPr>
              <a:t>:</a:t>
            </a:r>
            <a:br>
              <a:rPr lang="en-US" dirty="0">
                <a:solidFill>
                  <a:srgbClr val="FFFFFF"/>
                </a:solidFill>
              </a:rPr>
            </a:br>
            <a:endParaRPr lang="en-US" dirty="0">
              <a:solidFill>
                <a:srgbClr val="FFFFFF"/>
              </a:solidFill>
            </a:endParaRPr>
          </a:p>
        </p:txBody>
      </p:sp>
      <p:sp>
        <p:nvSpPr>
          <p:cNvPr id="7" name="TextBox 6">
            <a:extLst>
              <a:ext uri="{FF2B5EF4-FFF2-40B4-BE49-F238E27FC236}">
                <a16:creationId xmlns:a16="http://schemas.microsoft.com/office/drawing/2014/main" id="{44747A51-5234-4BB1-A6EE-3704AFE620C5}"/>
              </a:ext>
            </a:extLst>
          </p:cNvPr>
          <p:cNvSpPr txBox="1"/>
          <p:nvPr/>
        </p:nvSpPr>
        <p:spPr>
          <a:xfrm>
            <a:off x="882657" y="1541836"/>
            <a:ext cx="7308305" cy="3970318"/>
          </a:xfrm>
          <a:prstGeom prst="rect">
            <a:avLst/>
          </a:prstGeom>
          <a:noFill/>
        </p:spPr>
        <p:txBody>
          <a:bodyPr wrap="square" rtlCol="0">
            <a:spAutoFit/>
          </a:bodyPr>
          <a:lstStyle/>
          <a:p>
            <a:pPr marL="285750" indent="-285750">
              <a:buFont typeface="Wingdings" panose="05000000000000000000" pitchFamily="2" charset="2"/>
              <a:buChar char="ü"/>
            </a:pPr>
            <a:r>
              <a:rPr lang="en-US" sz="3600" dirty="0">
                <a:solidFill>
                  <a:schemeClr val="bg2"/>
                </a:solidFill>
              </a:rPr>
              <a:t>INTRODUCTION</a:t>
            </a:r>
          </a:p>
          <a:p>
            <a:pPr marL="285750" indent="-285750">
              <a:buFont typeface="Wingdings" panose="05000000000000000000" pitchFamily="2" charset="2"/>
              <a:buChar char="ü"/>
            </a:pPr>
            <a:r>
              <a:rPr lang="en-US" sz="3600" dirty="0">
                <a:solidFill>
                  <a:schemeClr val="bg2"/>
                </a:solidFill>
              </a:rPr>
              <a:t>OBJECTIVE</a:t>
            </a:r>
          </a:p>
          <a:p>
            <a:pPr marL="285750" indent="-285750">
              <a:buFont typeface="Wingdings" panose="05000000000000000000" pitchFamily="2" charset="2"/>
              <a:buChar char="ü"/>
            </a:pPr>
            <a:r>
              <a:rPr lang="en-US" sz="3600" dirty="0">
                <a:solidFill>
                  <a:schemeClr val="bg2"/>
                </a:solidFill>
              </a:rPr>
              <a:t>DATA</a:t>
            </a:r>
          </a:p>
          <a:p>
            <a:pPr marL="285750" indent="-285750">
              <a:buFont typeface="Wingdings" panose="05000000000000000000" pitchFamily="2" charset="2"/>
              <a:buChar char="ü"/>
            </a:pPr>
            <a:r>
              <a:rPr lang="en-US" sz="3600" dirty="0">
                <a:solidFill>
                  <a:schemeClr val="bg2"/>
                </a:solidFill>
              </a:rPr>
              <a:t>MACHINE LEARNING APPROACHES</a:t>
            </a:r>
          </a:p>
          <a:p>
            <a:pPr marL="285750" indent="-285750">
              <a:buFont typeface="Wingdings" panose="05000000000000000000" pitchFamily="2" charset="2"/>
              <a:buChar char="ü"/>
            </a:pPr>
            <a:r>
              <a:rPr lang="en-US" sz="3600" dirty="0">
                <a:solidFill>
                  <a:schemeClr val="bg2"/>
                </a:solidFill>
              </a:rPr>
              <a:t>VISUALIZATION OF GRAPHS</a:t>
            </a:r>
          </a:p>
          <a:p>
            <a:pPr marL="285750" indent="-285750">
              <a:buFont typeface="Wingdings" panose="05000000000000000000" pitchFamily="2" charset="2"/>
              <a:buChar char="ü"/>
            </a:pPr>
            <a:r>
              <a:rPr lang="en-US" sz="3600" dirty="0">
                <a:solidFill>
                  <a:schemeClr val="bg2"/>
                </a:solidFill>
              </a:rPr>
              <a:t>SOFTWARE REQUIREMENTS</a:t>
            </a:r>
          </a:p>
          <a:p>
            <a:pPr marL="285750" indent="-285750">
              <a:buFont typeface="Wingdings" panose="05000000000000000000" pitchFamily="2" charset="2"/>
              <a:buChar char="ü"/>
            </a:pPr>
            <a:r>
              <a:rPr lang="en-US" sz="3600" dirty="0">
                <a:solidFill>
                  <a:schemeClr val="bg2"/>
                </a:solidFill>
              </a:rPr>
              <a:t>CONCLUSION</a:t>
            </a:r>
            <a:endParaRPr lang="en-US" sz="3600" dirty="0"/>
          </a:p>
        </p:txBody>
      </p:sp>
    </p:spTree>
    <p:extLst>
      <p:ext uri="{BB962C8B-B14F-4D97-AF65-F5344CB8AC3E}">
        <p14:creationId xmlns:p14="http://schemas.microsoft.com/office/powerpoint/2010/main" val="283596591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1526"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6CC7671-1472-40C8-BECD-83D04518DE6F}"/>
              </a:ext>
            </a:extLst>
          </p:cNvPr>
          <p:cNvSpPr>
            <a:spLocks noGrp="1"/>
          </p:cNvSpPr>
          <p:nvPr>
            <p:ph type="ctrTitle"/>
          </p:nvPr>
        </p:nvSpPr>
        <p:spPr>
          <a:xfrm>
            <a:off x="-7564" y="118176"/>
            <a:ext cx="5722732" cy="1667738"/>
          </a:xfrm>
        </p:spPr>
        <p:txBody>
          <a:bodyPr>
            <a:normAutofit/>
          </a:bodyPr>
          <a:lstStyle/>
          <a:p>
            <a:r>
              <a:rPr lang="en-US" sz="3600" dirty="0">
                <a:solidFill>
                  <a:srgbClr val="FFFFFF"/>
                </a:solidFill>
              </a:rPr>
              <a:t>INTRODUCTION</a:t>
            </a:r>
            <a:br>
              <a:rPr lang="en-US" dirty="0">
                <a:solidFill>
                  <a:srgbClr val="FFFFFF"/>
                </a:solidFill>
              </a:rPr>
            </a:br>
            <a:endParaRPr lang="en-US" dirty="0">
              <a:solidFill>
                <a:srgbClr val="FFFFFF"/>
              </a:solidFill>
            </a:endParaRPr>
          </a:p>
        </p:txBody>
      </p:sp>
      <p:sp>
        <p:nvSpPr>
          <p:cNvPr id="3" name="TextBox 2">
            <a:extLst>
              <a:ext uri="{FF2B5EF4-FFF2-40B4-BE49-F238E27FC236}">
                <a16:creationId xmlns:a16="http://schemas.microsoft.com/office/drawing/2014/main" id="{414DE8BE-51EC-4F18-9271-56E5470426C3}"/>
              </a:ext>
            </a:extLst>
          </p:cNvPr>
          <p:cNvSpPr txBox="1"/>
          <p:nvPr/>
        </p:nvSpPr>
        <p:spPr>
          <a:xfrm>
            <a:off x="853415" y="1904079"/>
            <a:ext cx="5242585" cy="3693319"/>
          </a:xfrm>
          <a:prstGeom prst="rect">
            <a:avLst/>
          </a:prstGeom>
          <a:noFill/>
        </p:spPr>
        <p:txBody>
          <a:bodyPr wrap="square" rtlCol="0">
            <a:spAutoFit/>
          </a:bodyPr>
          <a:lstStyle/>
          <a:p>
            <a:r>
              <a:rPr lang="en-US" b="0" i="0" dirty="0">
                <a:solidFill>
                  <a:schemeClr val="bg2"/>
                </a:solidFill>
                <a:effectLst/>
                <a:latin typeface="Montserrat"/>
              </a:rPr>
              <a:t>Water is considered as a vital resource that affects various aspects of human health and lives. The quality of water is a major concern for people living in urban areas. Quality of water serves as a powerful environmental determinant and a foundation for the prevention and control of waterborne diseases. However predicting the urban water quality is a challenging task since the water quality varies in urban spaces non-linearly and depends on multiple factors, such as meteorology, water usage patterns, and land uses, so this project aims at building a Machine Learning (ML) model by considering all water quality standard indicators.</a:t>
            </a:r>
            <a:endParaRPr lang="en-US" dirty="0">
              <a:solidFill>
                <a:schemeClr val="bg2"/>
              </a:solidFill>
            </a:endParaRPr>
          </a:p>
        </p:txBody>
      </p:sp>
      <p:pic>
        <p:nvPicPr>
          <p:cNvPr id="9" name="Picture 8">
            <a:extLst>
              <a:ext uri="{FF2B5EF4-FFF2-40B4-BE49-F238E27FC236}">
                <a16:creationId xmlns:a16="http://schemas.microsoft.com/office/drawing/2014/main" id="{7E94E1F0-ACF8-4184-8856-D0F3DF0E3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249" y="1887745"/>
            <a:ext cx="5664926" cy="3386336"/>
          </a:xfrm>
          <a:prstGeom prst="rect">
            <a:avLst/>
          </a:prstGeom>
        </p:spPr>
      </p:pic>
    </p:spTree>
    <p:extLst>
      <p:ext uri="{BB962C8B-B14F-4D97-AF65-F5344CB8AC3E}">
        <p14:creationId xmlns:p14="http://schemas.microsoft.com/office/powerpoint/2010/main" val="833791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800160D9-E79D-4BEE-A436-587682A0AD99}"/>
              </a:ext>
            </a:extLst>
          </p:cNvPr>
          <p:cNvSpPr>
            <a:spLocks noGrp="1"/>
          </p:cNvSpPr>
          <p:nvPr>
            <p:ph type="ctrTitle"/>
          </p:nvPr>
        </p:nvSpPr>
        <p:spPr>
          <a:xfrm>
            <a:off x="-497983" y="416414"/>
            <a:ext cx="4760890" cy="1208713"/>
          </a:xfrm>
        </p:spPr>
        <p:txBody>
          <a:bodyPr>
            <a:normAutofit fontScale="90000"/>
          </a:bodyPr>
          <a:lstStyle/>
          <a:p>
            <a:r>
              <a:rPr lang="en-US" sz="4400" dirty="0">
                <a:solidFill>
                  <a:schemeClr val="bg2"/>
                </a:solidFill>
              </a:rPr>
              <a:t>OBJECTIVE </a:t>
            </a:r>
            <a:br>
              <a:rPr lang="en-US" sz="5400" dirty="0">
                <a:solidFill>
                  <a:schemeClr val="bg2"/>
                </a:solidFill>
              </a:rPr>
            </a:br>
            <a:endParaRPr lang="en-US" dirty="0"/>
          </a:p>
        </p:txBody>
      </p:sp>
      <p:sp>
        <p:nvSpPr>
          <p:cNvPr id="6" name="TextBox 5">
            <a:extLst>
              <a:ext uri="{FF2B5EF4-FFF2-40B4-BE49-F238E27FC236}">
                <a16:creationId xmlns:a16="http://schemas.microsoft.com/office/drawing/2014/main" id="{3F698CB2-BDCC-4B08-B25C-8A349233D897}"/>
              </a:ext>
            </a:extLst>
          </p:cNvPr>
          <p:cNvSpPr txBox="1"/>
          <p:nvPr/>
        </p:nvSpPr>
        <p:spPr>
          <a:xfrm>
            <a:off x="751535" y="1625127"/>
            <a:ext cx="10478607" cy="2585323"/>
          </a:xfrm>
          <a:prstGeom prst="rect">
            <a:avLst/>
          </a:prstGeom>
          <a:noFill/>
        </p:spPr>
        <p:txBody>
          <a:bodyPr wrap="square" rtlCol="0">
            <a:spAutoFit/>
          </a:bodyPr>
          <a:lstStyle/>
          <a:p>
            <a:r>
              <a:rPr lang="en-US" dirty="0">
                <a:solidFill>
                  <a:schemeClr val="bg2"/>
                </a:solidFill>
                <a:latin typeface="Open Sans"/>
              </a:rPr>
              <a:t>O</a:t>
            </a:r>
            <a:r>
              <a:rPr lang="en-US" b="0" i="0" dirty="0">
                <a:solidFill>
                  <a:schemeClr val="bg2"/>
                </a:solidFill>
                <a:effectLst/>
                <a:latin typeface="Open Sans"/>
              </a:rPr>
              <a:t>ften Water Resources Management objectives include promoting conditions for environmentally sustainable, economically efficient and equitably allocated use of water resources.</a:t>
            </a:r>
          </a:p>
          <a:p>
            <a:r>
              <a:rPr lang="en-US" b="0" i="0" dirty="0">
                <a:solidFill>
                  <a:schemeClr val="bg2"/>
                </a:solidFill>
                <a:effectLst/>
                <a:latin typeface="Open Sans"/>
              </a:rPr>
              <a:t> </a:t>
            </a:r>
          </a:p>
          <a:p>
            <a:r>
              <a:rPr lang="en-US" b="0" i="0" dirty="0">
                <a:solidFill>
                  <a:schemeClr val="bg2"/>
                </a:solidFill>
                <a:effectLst/>
                <a:latin typeface="Open Sans"/>
              </a:rPr>
              <a:t>They also include to increase the benefits and reduce the risk related to existing hydraulic infrastructure.</a:t>
            </a:r>
          </a:p>
          <a:p>
            <a:endParaRPr lang="en-US" dirty="0">
              <a:solidFill>
                <a:schemeClr val="bg2"/>
              </a:solidFill>
              <a:latin typeface="Open Sans"/>
            </a:endParaRPr>
          </a:p>
          <a:p>
            <a:r>
              <a:rPr lang="en-US" dirty="0">
                <a:solidFill>
                  <a:schemeClr val="bg2"/>
                </a:solidFill>
                <a:latin typeface="Open Sans"/>
              </a:rPr>
              <a:t>The main objective is to explore what kind of data is provided, determine the most important to factors to check whether the water is portable or not, and select the most accurate  model to suitable for prediction.</a:t>
            </a:r>
            <a:r>
              <a:rPr lang="en-US" dirty="0">
                <a:latin typeface="Open Sans"/>
              </a:rPr>
              <a:t>	</a:t>
            </a:r>
          </a:p>
        </p:txBody>
      </p:sp>
    </p:spTree>
    <p:extLst>
      <p:ext uri="{BB962C8B-B14F-4D97-AF65-F5344CB8AC3E}">
        <p14:creationId xmlns:p14="http://schemas.microsoft.com/office/powerpoint/2010/main" val="21449959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800160D9-E79D-4BEE-A436-587682A0AD99}"/>
              </a:ext>
            </a:extLst>
          </p:cNvPr>
          <p:cNvSpPr>
            <a:spLocks noGrp="1"/>
          </p:cNvSpPr>
          <p:nvPr>
            <p:ph type="ctrTitle"/>
          </p:nvPr>
        </p:nvSpPr>
        <p:spPr>
          <a:xfrm>
            <a:off x="-497983" y="416414"/>
            <a:ext cx="4760890" cy="1208713"/>
          </a:xfrm>
        </p:spPr>
        <p:txBody>
          <a:bodyPr>
            <a:normAutofit fontScale="90000"/>
          </a:bodyPr>
          <a:lstStyle/>
          <a:p>
            <a:r>
              <a:rPr lang="en-US" sz="4400" dirty="0">
                <a:solidFill>
                  <a:schemeClr val="bg2"/>
                </a:solidFill>
              </a:rPr>
              <a:t>DATA</a:t>
            </a:r>
            <a:br>
              <a:rPr lang="en-US" sz="5400" dirty="0">
                <a:solidFill>
                  <a:schemeClr val="bg2"/>
                </a:solidFill>
              </a:rPr>
            </a:br>
            <a:endParaRPr lang="en-US" dirty="0"/>
          </a:p>
        </p:txBody>
      </p:sp>
      <p:sp>
        <p:nvSpPr>
          <p:cNvPr id="6" name="TextBox 5">
            <a:extLst>
              <a:ext uri="{FF2B5EF4-FFF2-40B4-BE49-F238E27FC236}">
                <a16:creationId xmlns:a16="http://schemas.microsoft.com/office/drawing/2014/main" id="{3F698CB2-BDCC-4B08-B25C-8A349233D897}"/>
              </a:ext>
            </a:extLst>
          </p:cNvPr>
          <p:cNvSpPr txBox="1"/>
          <p:nvPr/>
        </p:nvSpPr>
        <p:spPr>
          <a:xfrm>
            <a:off x="751535" y="1625127"/>
            <a:ext cx="10478607" cy="4524315"/>
          </a:xfrm>
          <a:prstGeom prst="rect">
            <a:avLst/>
          </a:prstGeom>
          <a:noFill/>
        </p:spPr>
        <p:txBody>
          <a:bodyPr wrap="square" rtlCol="0">
            <a:spAutoFit/>
          </a:bodyPr>
          <a:lstStyle/>
          <a:p>
            <a:r>
              <a:rPr lang="en-US" dirty="0">
                <a:solidFill>
                  <a:schemeClr val="bg2"/>
                </a:solidFill>
                <a:latin typeface="Open Sans"/>
              </a:rPr>
              <a:t>The data sets consists of:</a:t>
            </a:r>
          </a:p>
          <a:p>
            <a:r>
              <a:rPr lang="en-US" dirty="0">
                <a:solidFill>
                  <a:schemeClr val="bg2"/>
                </a:solidFill>
                <a:latin typeface="Open Sans"/>
              </a:rPr>
              <a:t>1992 rows and 12 columns</a:t>
            </a:r>
          </a:p>
          <a:p>
            <a:pPr marL="285750" indent="-285750">
              <a:buFont typeface="Wingdings" panose="05000000000000000000" pitchFamily="2" charset="2"/>
              <a:buChar char="ü"/>
            </a:pPr>
            <a:r>
              <a:rPr lang="en-US" dirty="0">
                <a:solidFill>
                  <a:schemeClr val="bg2"/>
                </a:solidFill>
                <a:latin typeface="Open Sans"/>
              </a:rPr>
              <a:t>STATION CODE</a:t>
            </a:r>
          </a:p>
          <a:p>
            <a:pPr marL="285750" indent="-285750">
              <a:buFont typeface="Wingdings" panose="05000000000000000000" pitchFamily="2" charset="2"/>
              <a:buChar char="ü"/>
            </a:pPr>
            <a:r>
              <a:rPr lang="en-US" dirty="0">
                <a:solidFill>
                  <a:schemeClr val="bg2"/>
                </a:solidFill>
                <a:latin typeface="Open Sans"/>
              </a:rPr>
              <a:t>LOCATIONS</a:t>
            </a:r>
          </a:p>
          <a:p>
            <a:pPr marL="285750" indent="-285750">
              <a:buFont typeface="Wingdings" panose="05000000000000000000" pitchFamily="2" charset="2"/>
              <a:buChar char="ü"/>
            </a:pPr>
            <a:r>
              <a:rPr lang="en-US" dirty="0">
                <a:solidFill>
                  <a:schemeClr val="bg2"/>
                </a:solidFill>
                <a:latin typeface="Open Sans"/>
              </a:rPr>
              <a:t>STATE</a:t>
            </a:r>
          </a:p>
          <a:p>
            <a:pPr marL="285750" indent="-285750">
              <a:buFont typeface="Wingdings" panose="05000000000000000000" pitchFamily="2" charset="2"/>
              <a:buChar char="ü"/>
            </a:pPr>
            <a:r>
              <a:rPr lang="en-US" dirty="0">
                <a:solidFill>
                  <a:schemeClr val="bg2"/>
                </a:solidFill>
                <a:latin typeface="Open Sans"/>
              </a:rPr>
              <a:t>TEMPERATURE</a:t>
            </a:r>
          </a:p>
          <a:p>
            <a:pPr marL="285750" indent="-285750">
              <a:buFont typeface="Wingdings" panose="05000000000000000000" pitchFamily="2" charset="2"/>
              <a:buChar char="ü"/>
            </a:pPr>
            <a:r>
              <a:rPr lang="en-US" dirty="0">
                <a:solidFill>
                  <a:schemeClr val="bg2"/>
                </a:solidFill>
                <a:latin typeface="Open Sans"/>
              </a:rPr>
              <a:t>DISSOLVED OXYGEN (mg/L)</a:t>
            </a:r>
          </a:p>
          <a:p>
            <a:pPr marL="285750" indent="-285750">
              <a:buFont typeface="Wingdings" panose="05000000000000000000" pitchFamily="2" charset="2"/>
              <a:buChar char="ü"/>
            </a:pPr>
            <a:r>
              <a:rPr lang="en-US" dirty="0">
                <a:solidFill>
                  <a:schemeClr val="bg2"/>
                </a:solidFill>
                <a:latin typeface="Open Sans"/>
              </a:rPr>
              <a:t>PH</a:t>
            </a:r>
          </a:p>
          <a:p>
            <a:pPr marL="285750" indent="-285750">
              <a:buFont typeface="Wingdings" panose="05000000000000000000" pitchFamily="2" charset="2"/>
              <a:buChar char="ü"/>
            </a:pPr>
            <a:r>
              <a:rPr lang="en-US" dirty="0">
                <a:solidFill>
                  <a:schemeClr val="bg2"/>
                </a:solidFill>
                <a:latin typeface="Open Sans"/>
              </a:rPr>
              <a:t>CONDUCTIVITY (</a:t>
            </a:r>
            <a:r>
              <a:rPr lang="el-GR" b="0" i="0" dirty="0">
                <a:solidFill>
                  <a:schemeClr val="bg2"/>
                </a:solidFill>
                <a:effectLst/>
                <a:latin typeface="arial" panose="020B0604020202020204" pitchFamily="34" charset="0"/>
              </a:rPr>
              <a:t>μ</a:t>
            </a:r>
            <a:r>
              <a:rPr lang="en-US" b="0" i="0" dirty="0">
                <a:solidFill>
                  <a:schemeClr val="bg2"/>
                </a:solidFill>
                <a:effectLst/>
                <a:latin typeface="arial" panose="020B0604020202020204" pitchFamily="34" charset="0"/>
              </a:rPr>
              <a:t>mhos/cm)</a:t>
            </a:r>
          </a:p>
          <a:p>
            <a:pPr marL="285750" indent="-285750">
              <a:buFont typeface="Wingdings" panose="05000000000000000000" pitchFamily="2" charset="2"/>
              <a:buChar char="ü"/>
            </a:pPr>
            <a:r>
              <a:rPr lang="en-US" b="0" i="0" dirty="0">
                <a:solidFill>
                  <a:schemeClr val="bg2"/>
                </a:solidFill>
                <a:effectLst/>
                <a:latin typeface="Source Sans Pro" panose="020B0604020202020204" pitchFamily="34" charset="0"/>
              </a:rPr>
              <a:t>BIOLOGICAL OXYGEN DEMAND(mg/L)</a:t>
            </a:r>
          </a:p>
          <a:p>
            <a:pPr marL="285750" indent="-285750">
              <a:buFont typeface="Wingdings" panose="05000000000000000000" pitchFamily="2" charset="2"/>
              <a:buChar char="ü"/>
            </a:pPr>
            <a:r>
              <a:rPr lang="en-US" b="0" i="0" dirty="0">
                <a:solidFill>
                  <a:schemeClr val="bg2"/>
                </a:solidFill>
                <a:effectLst/>
                <a:latin typeface="Source Sans Pro" panose="020B0604020202020204" pitchFamily="34" charset="0"/>
              </a:rPr>
              <a:t>NITRATENAN N+ NITRITENANN (mg/L)</a:t>
            </a:r>
          </a:p>
          <a:p>
            <a:pPr marL="285750" indent="-285750">
              <a:buFont typeface="Wingdings" panose="05000000000000000000" pitchFamily="2" charset="2"/>
              <a:buChar char="ü"/>
            </a:pPr>
            <a:r>
              <a:rPr lang="en-US" dirty="0">
                <a:solidFill>
                  <a:schemeClr val="bg2"/>
                </a:solidFill>
                <a:latin typeface="Source Sans Pro" panose="020B0604020202020204" pitchFamily="34" charset="0"/>
              </a:rPr>
              <a:t>FECAL COLIFORM (MPN/100ml)</a:t>
            </a:r>
          </a:p>
          <a:p>
            <a:pPr marL="285750" indent="-285750">
              <a:buFont typeface="Wingdings" panose="05000000000000000000" pitchFamily="2" charset="2"/>
              <a:buChar char="ü"/>
            </a:pPr>
            <a:r>
              <a:rPr lang="en-US" dirty="0">
                <a:solidFill>
                  <a:schemeClr val="bg2"/>
                </a:solidFill>
                <a:latin typeface="Source Sans Pro" panose="020B0604020202020204" pitchFamily="34" charset="0"/>
              </a:rPr>
              <a:t>TOTAL COLIFORM (MPN/100ml)</a:t>
            </a:r>
          </a:p>
          <a:p>
            <a:pPr marL="285750" indent="-285750">
              <a:buFont typeface="Wingdings" panose="05000000000000000000" pitchFamily="2" charset="2"/>
              <a:buChar char="ü"/>
            </a:pPr>
            <a:r>
              <a:rPr lang="en-US" b="0" i="0" dirty="0">
                <a:solidFill>
                  <a:schemeClr val="bg2"/>
                </a:solidFill>
                <a:effectLst/>
                <a:latin typeface="Source Sans Pro" panose="020B0604020202020204" pitchFamily="34" charset="0"/>
              </a:rPr>
              <a:t>YEAR</a:t>
            </a:r>
          </a:p>
          <a:p>
            <a:endParaRPr lang="en-US" dirty="0">
              <a:solidFill>
                <a:schemeClr val="bg2"/>
              </a:solidFill>
              <a:latin typeface="Open Sans"/>
            </a:endParaRPr>
          </a:p>
          <a:p>
            <a:r>
              <a:rPr lang="en-US" dirty="0">
                <a:solidFill>
                  <a:schemeClr val="bg2"/>
                </a:solidFill>
                <a:latin typeface="Open Sans"/>
              </a:rPr>
              <a:t>Data Source : Internet</a:t>
            </a:r>
          </a:p>
        </p:txBody>
      </p:sp>
      <p:pic>
        <p:nvPicPr>
          <p:cNvPr id="3" name="Picture 2">
            <a:extLst>
              <a:ext uri="{FF2B5EF4-FFF2-40B4-BE49-F238E27FC236}">
                <a16:creationId xmlns:a16="http://schemas.microsoft.com/office/drawing/2014/main" id="{B4E0B001-35D6-4994-A2E9-A840CFFA2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738" y="1433045"/>
            <a:ext cx="7244177" cy="4369919"/>
          </a:xfrm>
          <a:prstGeom prst="rect">
            <a:avLst/>
          </a:prstGeom>
        </p:spPr>
      </p:pic>
    </p:spTree>
    <p:extLst>
      <p:ext uri="{BB962C8B-B14F-4D97-AF65-F5344CB8AC3E}">
        <p14:creationId xmlns:p14="http://schemas.microsoft.com/office/powerpoint/2010/main" val="332327876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800160D9-E79D-4BEE-A436-587682A0AD99}"/>
              </a:ext>
            </a:extLst>
          </p:cNvPr>
          <p:cNvSpPr>
            <a:spLocks noGrp="1"/>
          </p:cNvSpPr>
          <p:nvPr>
            <p:ph type="ctrTitle"/>
          </p:nvPr>
        </p:nvSpPr>
        <p:spPr>
          <a:xfrm>
            <a:off x="-497983" y="416414"/>
            <a:ext cx="6937420" cy="1208713"/>
          </a:xfrm>
        </p:spPr>
        <p:txBody>
          <a:bodyPr>
            <a:normAutofit fontScale="90000"/>
          </a:bodyPr>
          <a:lstStyle/>
          <a:p>
            <a:r>
              <a:rPr lang="en-US" sz="4400" dirty="0">
                <a:solidFill>
                  <a:schemeClr val="bg2"/>
                </a:solidFill>
              </a:rPr>
              <a:t>DATA VISUALISATION</a:t>
            </a:r>
            <a:br>
              <a:rPr lang="en-US" sz="5400" dirty="0">
                <a:solidFill>
                  <a:schemeClr val="bg2"/>
                </a:solidFill>
              </a:rPr>
            </a:br>
            <a:endParaRPr lang="en-US" dirty="0"/>
          </a:p>
        </p:txBody>
      </p:sp>
      <p:sp>
        <p:nvSpPr>
          <p:cNvPr id="6" name="TextBox 5">
            <a:extLst>
              <a:ext uri="{FF2B5EF4-FFF2-40B4-BE49-F238E27FC236}">
                <a16:creationId xmlns:a16="http://schemas.microsoft.com/office/drawing/2014/main" id="{3F698CB2-BDCC-4B08-B25C-8A349233D897}"/>
              </a:ext>
            </a:extLst>
          </p:cNvPr>
          <p:cNvSpPr txBox="1"/>
          <p:nvPr/>
        </p:nvSpPr>
        <p:spPr>
          <a:xfrm>
            <a:off x="427469" y="1596615"/>
            <a:ext cx="10478607" cy="3416320"/>
          </a:xfrm>
          <a:prstGeom prst="rect">
            <a:avLst/>
          </a:prstGeom>
          <a:noFill/>
        </p:spPr>
        <p:txBody>
          <a:bodyPr wrap="square" rtlCol="0">
            <a:spAutoFit/>
          </a:bodyPr>
          <a:lstStyle/>
          <a:p>
            <a:r>
              <a:rPr lang="en-US" b="0" i="0" dirty="0">
                <a:solidFill>
                  <a:schemeClr val="bg2"/>
                </a:solidFill>
                <a:effectLst/>
                <a:latin typeface="Lato"/>
              </a:rPr>
              <a:t>Data Visualization is an increasingly central activity in the field of Analytics. We often talk about Data Design, that is, a structured approach to creating visual and interactive reports that allow those who observe them to easily interpret them and quickly grasp the most significant information.</a:t>
            </a:r>
          </a:p>
          <a:p>
            <a:endParaRPr lang="en-US" dirty="0">
              <a:solidFill>
                <a:schemeClr val="bg2"/>
              </a:solidFill>
              <a:latin typeface="Open Sans"/>
            </a:endParaRPr>
          </a:p>
          <a:p>
            <a:pPr algn="l"/>
            <a:r>
              <a:rPr lang="en-US" b="0" i="0" dirty="0">
                <a:solidFill>
                  <a:schemeClr val="bg2"/>
                </a:solidFill>
                <a:effectLst/>
                <a:latin typeface="Lato"/>
              </a:rPr>
              <a:t>Analyzing the data collected by your ERP  or your  CRM  observing the visual representation allows you to:</a:t>
            </a:r>
          </a:p>
          <a:p>
            <a:pPr algn="l"/>
            <a:r>
              <a:rPr lang="en-US" b="0" i="0" dirty="0">
                <a:solidFill>
                  <a:schemeClr val="bg2"/>
                </a:solidFill>
                <a:effectLst/>
                <a:latin typeface="Lato"/>
              </a:rPr>
              <a:t>·     understand them faster and more thoroughly</a:t>
            </a:r>
          </a:p>
          <a:p>
            <a:pPr algn="l"/>
            <a:r>
              <a:rPr lang="en-US" b="0" i="0" dirty="0">
                <a:solidFill>
                  <a:schemeClr val="bg2"/>
                </a:solidFill>
                <a:effectLst/>
                <a:latin typeface="Lato"/>
              </a:rPr>
              <a:t>·     make better predictions</a:t>
            </a:r>
          </a:p>
          <a:p>
            <a:pPr algn="l"/>
            <a:r>
              <a:rPr lang="en-US" b="0" i="0" dirty="0">
                <a:solidFill>
                  <a:schemeClr val="bg2"/>
                </a:solidFill>
                <a:effectLst/>
                <a:latin typeface="Lato"/>
              </a:rPr>
              <a:t>·     share your analyzes more easily</a:t>
            </a:r>
          </a:p>
          <a:p>
            <a:pPr algn="l"/>
            <a:r>
              <a:rPr lang="en-US" b="0" i="0" dirty="0">
                <a:solidFill>
                  <a:schemeClr val="bg2"/>
                </a:solidFill>
                <a:effectLst/>
                <a:latin typeface="Lato"/>
              </a:rPr>
              <a:t>·     guide the decision-making process</a:t>
            </a:r>
          </a:p>
          <a:p>
            <a:pPr algn="l"/>
            <a:r>
              <a:rPr lang="en-US" b="0" i="0" dirty="0">
                <a:solidFill>
                  <a:schemeClr val="bg2"/>
                </a:solidFill>
                <a:effectLst/>
                <a:latin typeface="Lato"/>
              </a:rPr>
              <a:t>·     discover new points of view</a:t>
            </a:r>
          </a:p>
          <a:p>
            <a:endParaRPr lang="en-US" dirty="0">
              <a:solidFill>
                <a:schemeClr val="bg2"/>
              </a:solidFill>
              <a:latin typeface="Lato"/>
            </a:endParaRPr>
          </a:p>
        </p:txBody>
      </p:sp>
      <p:pic>
        <p:nvPicPr>
          <p:cNvPr id="8" name="Picture 7">
            <a:extLst>
              <a:ext uri="{FF2B5EF4-FFF2-40B4-BE49-F238E27FC236}">
                <a16:creationId xmlns:a16="http://schemas.microsoft.com/office/drawing/2014/main" id="{40628190-BD67-4FBD-B44E-54DFCC6A8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224" y="3271116"/>
            <a:ext cx="4592756" cy="3405976"/>
          </a:xfrm>
          <a:prstGeom prst="rect">
            <a:avLst/>
          </a:prstGeom>
        </p:spPr>
      </p:pic>
    </p:spTree>
    <p:extLst>
      <p:ext uri="{BB962C8B-B14F-4D97-AF65-F5344CB8AC3E}">
        <p14:creationId xmlns:p14="http://schemas.microsoft.com/office/powerpoint/2010/main" val="1921827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F698CB2-BDCC-4B08-B25C-8A349233D897}"/>
              </a:ext>
            </a:extLst>
          </p:cNvPr>
          <p:cNvSpPr txBox="1"/>
          <p:nvPr/>
        </p:nvSpPr>
        <p:spPr>
          <a:xfrm>
            <a:off x="423439" y="471492"/>
            <a:ext cx="10478607" cy="5632311"/>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bg1"/>
                </a:solidFill>
                <a:effectLst/>
                <a:latin typeface="Arial" panose="020B0604020202020204" pitchFamily="34" charset="0"/>
              </a:rPr>
              <a:t>MODEL BUILDING:</a:t>
            </a:r>
          </a:p>
          <a:p>
            <a:pPr rtl="0">
              <a:spcBef>
                <a:spcPts val="0"/>
              </a:spcBef>
              <a:spcAft>
                <a:spcPts val="0"/>
              </a:spcAft>
            </a:pPr>
            <a:endParaRPr lang="en-US" sz="3200" b="0" i="0" u="none" strike="noStrike" dirty="0">
              <a:solidFill>
                <a:schemeClr val="bg1"/>
              </a:solidFill>
              <a:effectLst/>
              <a:latin typeface="Arial" panose="020B0604020202020204" pitchFamily="34" charset="0"/>
            </a:endParaRPr>
          </a:p>
          <a:p>
            <a:pPr rtl="0">
              <a:spcBef>
                <a:spcPts val="0"/>
              </a:spcBef>
              <a:spcAft>
                <a:spcPts val="0"/>
              </a:spcAft>
            </a:pPr>
            <a:r>
              <a:rPr lang="en-US" sz="1800" b="0" i="0" u="none" strike="noStrike" dirty="0">
                <a:solidFill>
                  <a:schemeClr val="bg1"/>
                </a:solidFill>
                <a:effectLst/>
                <a:latin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Example:</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1.Linear Regression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2.Logistic Regression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3. Random Forest Regression / Classification.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4. Decision Tree Regression / Classification.</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You will need to train the datasets to run smoothly and see an incremental improvement in the prediction rate.</a:t>
            </a:r>
            <a:endParaRPr lang="en-US" b="0" dirty="0">
              <a:solidFill>
                <a:schemeClr val="bg1"/>
              </a:solidFill>
              <a:effectLst/>
            </a:endParaRPr>
          </a:p>
          <a:p>
            <a:pPr rtl="0">
              <a:spcBef>
                <a:spcPts val="0"/>
              </a:spcBef>
              <a:spcAft>
                <a:spcPts val="0"/>
              </a:spcAft>
            </a:pPr>
            <a:br>
              <a:rPr lang="en-US" b="0" dirty="0">
                <a:solidFill>
                  <a:schemeClr val="bg1"/>
                </a:solidFill>
                <a:effectLst/>
              </a:rPr>
            </a:br>
            <a:br>
              <a:rPr lang="en-US" b="0" dirty="0">
                <a:solidFill>
                  <a:schemeClr val="bg1"/>
                </a:solidFill>
                <a:effectLst/>
              </a:rPr>
            </a:br>
            <a:r>
              <a:rPr lang="en-US" sz="1800" b="0" i="0" u="none" strike="noStrike" dirty="0">
                <a:solidFill>
                  <a:schemeClr val="bg1"/>
                </a:solidFill>
                <a:effectLst/>
                <a:latin typeface="Arial" panose="020B0604020202020204" pitchFamily="34" charset="0"/>
              </a:rPr>
              <a:t>On our Dataset , we have applied Random Forest  to predict the Accuracy.</a:t>
            </a:r>
            <a:endParaRPr lang="en-US" b="0" dirty="0">
              <a:solidFill>
                <a:schemeClr val="bg1"/>
              </a:solidFill>
              <a:effectLst/>
            </a:endParaRPr>
          </a:p>
          <a:p>
            <a:br>
              <a:rPr lang="en-US" b="0" dirty="0">
                <a:solidFill>
                  <a:schemeClr val="bg1"/>
                </a:solidFill>
                <a:effectLst/>
              </a:rPr>
            </a:br>
            <a:endParaRPr lang="en-US" dirty="0">
              <a:solidFill>
                <a:schemeClr val="bg1"/>
              </a:solidFill>
              <a:latin typeface="Lato"/>
            </a:endParaRPr>
          </a:p>
        </p:txBody>
      </p:sp>
    </p:spTree>
    <p:extLst>
      <p:ext uri="{BB962C8B-B14F-4D97-AF65-F5344CB8AC3E}">
        <p14:creationId xmlns:p14="http://schemas.microsoft.com/office/powerpoint/2010/main" val="4078075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F698CB2-BDCC-4B08-B25C-8A349233D897}"/>
              </a:ext>
            </a:extLst>
          </p:cNvPr>
          <p:cNvSpPr txBox="1"/>
          <p:nvPr/>
        </p:nvSpPr>
        <p:spPr>
          <a:xfrm>
            <a:off x="423439" y="471492"/>
            <a:ext cx="10806703" cy="3939540"/>
          </a:xfrm>
          <a:prstGeom prst="rect">
            <a:avLst/>
          </a:prstGeom>
          <a:noFill/>
        </p:spPr>
        <p:txBody>
          <a:bodyPr wrap="square" rtlCol="0">
            <a:spAutoFit/>
          </a:bodyPr>
          <a:lstStyle/>
          <a:p>
            <a:pPr rtl="0">
              <a:spcBef>
                <a:spcPts val="0"/>
              </a:spcBef>
              <a:spcAft>
                <a:spcPts val="0"/>
              </a:spcAft>
            </a:pPr>
            <a:r>
              <a:rPr lang="en-US" sz="4000" b="0" i="0" u="none" strike="noStrike" dirty="0">
                <a:solidFill>
                  <a:schemeClr val="bg1"/>
                </a:solidFill>
                <a:effectLst/>
                <a:latin typeface="Arial" panose="020B0604020202020204" pitchFamily="34" charset="0"/>
              </a:rPr>
              <a:t>MACHINE LEARNING ALGORITHMS:</a:t>
            </a:r>
            <a:endParaRPr lang="en-US" sz="4000" b="0" dirty="0">
              <a:solidFill>
                <a:schemeClr val="bg1"/>
              </a:solidFill>
              <a:effectLst/>
            </a:endParaRPr>
          </a:p>
          <a:p>
            <a:pPr rtl="0">
              <a:spcBef>
                <a:spcPts val="0"/>
              </a:spcBef>
              <a:spcAft>
                <a:spcPts val="0"/>
              </a:spcAft>
            </a:pPr>
            <a:br>
              <a:rPr lang="en-US" sz="4000" b="0" dirty="0">
                <a:effectLst/>
              </a:rPr>
            </a:br>
            <a:r>
              <a:rPr lang="en-US" sz="1800" b="0" i="0" u="sng" dirty="0">
                <a:solidFill>
                  <a:schemeClr val="bg1"/>
                </a:solidFill>
                <a:effectLst/>
                <a:latin typeface="Arial" panose="020B0604020202020204" pitchFamily="34" charset="0"/>
              </a:rPr>
              <a:t>Random Forest :</a:t>
            </a:r>
            <a:endParaRPr lang="en-US" sz="4000"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A random forest is a machine learning technique that’s used to solve regression and classification problems. It utilizes ensemble learning, which is a technique that combines many classifiers to provide solutions to complex problems.</a:t>
            </a:r>
            <a:endParaRPr lang="en-US" sz="4000" b="0" dirty="0">
              <a:solidFill>
                <a:schemeClr val="bg1"/>
              </a:solidFill>
              <a:effectLst/>
            </a:endParaRPr>
          </a:p>
          <a:p>
            <a:pPr rtl="0">
              <a:spcBef>
                <a:spcPts val="0"/>
              </a:spcBef>
              <a:spcAft>
                <a:spcPts val="0"/>
              </a:spcAft>
            </a:pPr>
            <a:br>
              <a:rPr lang="en-US" sz="4000" b="0" dirty="0">
                <a:solidFill>
                  <a:schemeClr val="bg1"/>
                </a:solidFill>
                <a:effectLst/>
              </a:rPr>
            </a:br>
            <a:br>
              <a:rPr lang="en-US" sz="4000" b="0" dirty="0">
                <a:effectLst/>
              </a:rPr>
            </a:br>
            <a:endParaRPr lang="en-US" dirty="0">
              <a:solidFill>
                <a:schemeClr val="bg1"/>
              </a:solidFill>
              <a:latin typeface="Lato"/>
            </a:endParaRPr>
          </a:p>
        </p:txBody>
      </p:sp>
      <p:graphicFrame>
        <p:nvGraphicFramePr>
          <p:cNvPr id="5" name="Diagram 4">
            <a:extLst>
              <a:ext uri="{FF2B5EF4-FFF2-40B4-BE49-F238E27FC236}">
                <a16:creationId xmlns:a16="http://schemas.microsoft.com/office/drawing/2014/main" id="{AE3AFF6E-20D3-40A9-B064-A3337813A45B}"/>
              </a:ext>
            </a:extLst>
          </p:cNvPr>
          <p:cNvGraphicFramePr/>
          <p:nvPr>
            <p:extLst>
              <p:ext uri="{D42A27DB-BD31-4B8C-83A1-F6EECF244321}">
                <p14:modId xmlns:p14="http://schemas.microsoft.com/office/powerpoint/2010/main" val="825935699"/>
              </p:ext>
            </p:extLst>
          </p:nvPr>
        </p:nvGraphicFramePr>
        <p:xfrm>
          <a:off x="243354" y="3655653"/>
          <a:ext cx="11100155"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603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mpty beach shore">
            <a:extLst>
              <a:ext uri="{FF2B5EF4-FFF2-40B4-BE49-F238E27FC236}">
                <a16:creationId xmlns:a16="http://schemas.microsoft.com/office/drawing/2014/main" id="{D1DB6AAB-7538-40B8-8C39-8D31E6C6C4EA}"/>
              </a:ext>
            </a:extLst>
          </p:cNvPr>
          <p:cNvPicPr>
            <a:picLocks noChangeAspect="1"/>
          </p:cNvPicPr>
          <p:nvPr/>
        </p:nvPicPr>
        <p:blipFill rotWithShape="1">
          <a:blip r:embed="rId2">
            <a:alphaModFix amt="40000"/>
          </a:blip>
          <a:srcRect t="8306" r="-1" b="7402"/>
          <a:stretch/>
        </p:blipFill>
        <p:spPr>
          <a:xfrm>
            <a:off x="3049" y="10"/>
            <a:ext cx="12188951" cy="6857990"/>
          </a:xfrm>
          <a:prstGeom prst="rect">
            <a:avLst/>
          </a:prstGeom>
        </p:spPr>
      </p:pic>
      <p:grpSp>
        <p:nvGrpSpPr>
          <p:cNvPr id="4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5" name="Oval 3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F698CB2-BDCC-4B08-B25C-8A349233D897}"/>
              </a:ext>
            </a:extLst>
          </p:cNvPr>
          <p:cNvSpPr txBox="1"/>
          <p:nvPr/>
        </p:nvSpPr>
        <p:spPr>
          <a:xfrm>
            <a:off x="423439" y="471492"/>
            <a:ext cx="10478607" cy="4462760"/>
          </a:xfrm>
          <a:prstGeom prst="rect">
            <a:avLst/>
          </a:prstGeom>
          <a:noFill/>
        </p:spPr>
        <p:txBody>
          <a:bodyPr wrap="square" rtlCol="0">
            <a:spAutoFit/>
          </a:bodyPr>
          <a:lstStyle/>
          <a:p>
            <a:pPr rtl="0">
              <a:spcBef>
                <a:spcPts val="0"/>
              </a:spcBef>
              <a:spcAft>
                <a:spcPts val="0"/>
              </a:spcAft>
            </a:pPr>
            <a:r>
              <a:rPr lang="en-US" sz="3200" b="0" i="0" u="sng" dirty="0">
                <a:solidFill>
                  <a:schemeClr val="bg1"/>
                </a:solidFill>
                <a:effectLst/>
                <a:latin typeface="Arial" panose="020B0604020202020204" pitchFamily="34" charset="0"/>
              </a:rPr>
              <a:t>LOGISTIC REGRESSION:</a:t>
            </a:r>
          </a:p>
          <a:p>
            <a:pPr rtl="0">
              <a:spcBef>
                <a:spcPts val="0"/>
              </a:spcBef>
              <a:spcAft>
                <a:spcPts val="0"/>
              </a:spcAft>
            </a:pPr>
            <a:endParaRPr lang="en-US" sz="3200" b="0" dirty="0">
              <a:solidFill>
                <a:schemeClr val="bg1"/>
              </a:solidFill>
              <a:effectLst/>
            </a:endParaRP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Logistic regression is a supervised learning classification algorithm used to predict the probability of a target variable. The nature of target or dependent variable is dichotomous, which means there would be only two possible classes. ... Mathematically, a logistic regression model predicts P(Y=1) as a function of X.</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Logistic Regression is used when the dependent variable (target) is categorical. For example,</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To predict whether an email is a spam (1) or (0)</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Whether the tumor is malignant (1) or not (0)</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Out of all the algorithms Logistic Regression got the highest accuracy  .</a:t>
            </a:r>
          </a:p>
          <a:p>
            <a:pPr marL="285750" indent="-285750" rtl="0" fontAlgn="base">
              <a:spcBef>
                <a:spcPts val="0"/>
              </a:spcBef>
              <a:spcAft>
                <a:spcPts val="0"/>
              </a:spcAft>
              <a:buFont typeface="Wingdings" panose="05000000000000000000" pitchFamily="2" charset="2"/>
              <a:buChar char="ü"/>
            </a:pPr>
            <a:r>
              <a:rPr lang="en-US" sz="1800" b="0" i="0" u="none" strike="noStrike" dirty="0">
                <a:solidFill>
                  <a:schemeClr val="bg1"/>
                </a:solidFill>
                <a:effectLst/>
                <a:latin typeface="Arial" panose="020B0604020202020204" pitchFamily="34" charset="0"/>
              </a:rPr>
              <a:t>So, We build a model with Logistic regression.</a:t>
            </a:r>
          </a:p>
          <a:p>
            <a:br>
              <a:rPr lang="en-US" sz="4000" b="0" dirty="0">
                <a:solidFill>
                  <a:schemeClr val="bg1"/>
                </a:solidFill>
                <a:effectLst/>
              </a:rPr>
            </a:br>
            <a:endParaRPr lang="en-US" dirty="0">
              <a:solidFill>
                <a:schemeClr val="bg1"/>
              </a:solidFill>
              <a:latin typeface="Lato"/>
            </a:endParaRPr>
          </a:p>
        </p:txBody>
      </p:sp>
      <p:pic>
        <p:nvPicPr>
          <p:cNvPr id="3" name="Picture 2">
            <a:extLst>
              <a:ext uri="{FF2B5EF4-FFF2-40B4-BE49-F238E27FC236}">
                <a16:creationId xmlns:a16="http://schemas.microsoft.com/office/drawing/2014/main" id="{F155209E-644A-4AD8-ABAF-DB5170D7B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776" y="4074733"/>
            <a:ext cx="3615544" cy="2639713"/>
          </a:xfrm>
          <a:prstGeom prst="rect">
            <a:avLst/>
          </a:prstGeom>
        </p:spPr>
      </p:pic>
    </p:spTree>
    <p:extLst>
      <p:ext uri="{BB962C8B-B14F-4D97-AF65-F5344CB8AC3E}">
        <p14:creationId xmlns:p14="http://schemas.microsoft.com/office/powerpoint/2010/main" val="68567677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250</TotalTime>
  <Words>901</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vt:lpstr>
      <vt:lpstr>Calibri</vt:lpstr>
      <vt:lpstr>Gill Sans Nova</vt:lpstr>
      <vt:lpstr>Lato</vt:lpstr>
      <vt:lpstr>Montserrat</vt:lpstr>
      <vt:lpstr>Open Sans</vt:lpstr>
      <vt:lpstr>Source Sans Pro</vt:lpstr>
      <vt:lpstr>STIXGeneral-Regular</vt:lpstr>
      <vt:lpstr>Wingdings</vt:lpstr>
      <vt:lpstr>ConfettiVTI</vt:lpstr>
      <vt:lpstr>Predicting And Analyzing Urban Water Quality Using Machine Learning</vt:lpstr>
      <vt:lpstr>CONTEXT : </vt:lpstr>
      <vt:lpstr>INTRODUCTION </vt:lpstr>
      <vt:lpstr>OBJECTIVE  </vt:lpstr>
      <vt:lpstr>DATA </vt:lpstr>
      <vt:lpstr>DATA VISUALISATION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Using Machine Learning</dc:title>
  <dc:creator>FACULTY9</dc:creator>
  <cp:lastModifiedBy>Muzaffar Hussain Khan</cp:lastModifiedBy>
  <cp:revision>8</cp:revision>
  <dcterms:created xsi:type="dcterms:W3CDTF">2021-07-28T09:05:47Z</dcterms:created>
  <dcterms:modified xsi:type="dcterms:W3CDTF">2021-07-29T12:35:56Z</dcterms:modified>
</cp:coreProperties>
</file>