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7" r:id="rId4"/>
    <p:sldId id="263" r:id="rId5"/>
    <p:sldId id="262" r:id="rId6"/>
    <p:sldId id="264" r:id="rId7"/>
    <p:sldId id="258" r:id="rId8"/>
    <p:sldId id="259" r:id="rId9"/>
    <p:sldId id="260" r:id="rId10"/>
    <p:sldId id="268"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6224-D358-4B53-B6F3-7D5F8B0D5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2AC4D34F-AF35-4BCD-94D1-23CE9A973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24B89F9B-9EBA-4E57-A9A1-77603E81C254}"/>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5" name="Footer Placeholder 4">
            <a:extLst>
              <a:ext uri="{FF2B5EF4-FFF2-40B4-BE49-F238E27FC236}">
                <a16:creationId xmlns:a16="http://schemas.microsoft.com/office/drawing/2014/main" id="{E139E64D-87C9-4662-B957-6C0CDCA2174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834608E-3102-4E01-BFCC-8D06C0F464FC}"/>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316693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9B22-EEEA-4BA5-B716-F0C33C104A35}"/>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4EFE505-9163-4334-B90A-5C9060587B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6F62C31-E970-4EB5-8C5A-FFF4D160531A}"/>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5" name="Footer Placeholder 4">
            <a:extLst>
              <a:ext uri="{FF2B5EF4-FFF2-40B4-BE49-F238E27FC236}">
                <a16:creationId xmlns:a16="http://schemas.microsoft.com/office/drawing/2014/main" id="{7B581544-DD5B-472A-A9D6-D81F3D1F8D3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2120433-A0B2-49DB-9A33-1FBAFCF180C7}"/>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316363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0FDAA-7717-4391-96BB-0DA44D46C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557E17FB-55F3-4BCF-A643-84BF667DB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318D178-5DBC-4039-9D37-94409A1E19A4}"/>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5" name="Footer Placeholder 4">
            <a:extLst>
              <a:ext uri="{FF2B5EF4-FFF2-40B4-BE49-F238E27FC236}">
                <a16:creationId xmlns:a16="http://schemas.microsoft.com/office/drawing/2014/main" id="{5E76847F-7E10-4220-99D4-8793D2CFDE6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8EBBBCA-906D-48BD-B21A-25E57C8DAF7E}"/>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295273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6414-43E2-4F09-983E-3C64E3227268}"/>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765C5F0D-1475-4BD0-8DAC-3A1D05A8F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77DD6B6-C7D0-4078-B39A-478F8FB7CA79}"/>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5" name="Footer Placeholder 4">
            <a:extLst>
              <a:ext uri="{FF2B5EF4-FFF2-40B4-BE49-F238E27FC236}">
                <a16:creationId xmlns:a16="http://schemas.microsoft.com/office/drawing/2014/main" id="{D4990593-4940-4CEE-A164-CFD6644AE77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275ADCB-0A4A-4C27-BCCF-3B58871B4627}"/>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124212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DF9C-ADE7-430D-9764-693B643EEA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FD7D4AB8-C1CF-445E-9032-87375667B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B4ABC-76EF-4491-9935-388257A61DEB}"/>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5" name="Footer Placeholder 4">
            <a:extLst>
              <a:ext uri="{FF2B5EF4-FFF2-40B4-BE49-F238E27FC236}">
                <a16:creationId xmlns:a16="http://schemas.microsoft.com/office/drawing/2014/main" id="{0B5528A6-52F4-4ABC-B88A-19775166F40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01BF31A-2D81-4A32-B151-32FFA0158DA2}"/>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2656346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6F52-B618-407C-9C43-75D6E4605FF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90E479C-9872-4B19-8DC3-6A745FE53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F3B71E6-959C-4574-8082-A4915FC35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83D7236B-59EE-4D41-8B38-BC138BD66377}"/>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6" name="Footer Placeholder 5">
            <a:extLst>
              <a:ext uri="{FF2B5EF4-FFF2-40B4-BE49-F238E27FC236}">
                <a16:creationId xmlns:a16="http://schemas.microsoft.com/office/drawing/2014/main" id="{CD2C227F-BA25-4F91-9AC2-7D98D01D7B57}"/>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A343EC5-9C12-4A5A-9ACB-46013CFA9261}"/>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26659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2ECE-13AE-4322-AD8F-3373A6016D1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CFCCF31-9A92-4B80-9D79-C48E6F037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F38D4-A17B-4A09-9C33-122551241A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C9A5250C-A4AF-4160-9B26-A5BA7D2B4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841196-944E-4321-B6A6-F3563041B7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1898BE19-75C3-4137-B664-7174A1E48918}"/>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8" name="Footer Placeholder 7">
            <a:extLst>
              <a:ext uri="{FF2B5EF4-FFF2-40B4-BE49-F238E27FC236}">
                <a16:creationId xmlns:a16="http://schemas.microsoft.com/office/drawing/2014/main" id="{90CEEBE2-E4C3-48CB-AABB-274D715262AA}"/>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957F754F-7477-4725-A5B1-5DB4AA9E2B28}"/>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389284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47F3-942F-46A5-B052-5490CF1081FB}"/>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9AACB42-64AF-460C-BBAD-77251D216129}"/>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4" name="Footer Placeholder 3">
            <a:extLst>
              <a:ext uri="{FF2B5EF4-FFF2-40B4-BE49-F238E27FC236}">
                <a16:creationId xmlns:a16="http://schemas.microsoft.com/office/drawing/2014/main" id="{037BF7EF-904B-430C-8372-C88FA02E5205}"/>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290D2E31-7249-45D5-BC93-CA6A29041640}"/>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15482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84F4-12F0-4857-8AA5-14A7DDB5597D}"/>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3" name="Footer Placeholder 2">
            <a:extLst>
              <a:ext uri="{FF2B5EF4-FFF2-40B4-BE49-F238E27FC236}">
                <a16:creationId xmlns:a16="http://schemas.microsoft.com/office/drawing/2014/main" id="{48DB8086-EF18-4661-808A-8C47DD2B841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DC9453DF-0E11-4CD0-B6BF-B61F7D5EA5F9}"/>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9157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0DAB-1EEC-4C70-8B68-755DD0694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0AF96D10-00C7-4FC4-AE36-47F1071D6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E352C6D-E1DF-4E4D-84CB-E0E5C473E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3D950D-06DC-40C5-ADCD-BBE8CA472F51}"/>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6" name="Footer Placeholder 5">
            <a:extLst>
              <a:ext uri="{FF2B5EF4-FFF2-40B4-BE49-F238E27FC236}">
                <a16:creationId xmlns:a16="http://schemas.microsoft.com/office/drawing/2014/main" id="{60E6B7A8-BA30-44E1-9307-9327DD473F0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09B4750-70CA-4E9E-8BA7-9E1EED4AF610}"/>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33170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30D6-E616-4BA6-B43F-63F6FE774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613B5C51-7C72-4A9C-87D7-401712CB9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9D6B5617-C115-4EF5-B92F-450E4C26C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F6C75-EF32-428B-ACF6-592D475B4C89}"/>
              </a:ext>
            </a:extLst>
          </p:cNvPr>
          <p:cNvSpPr>
            <a:spLocks noGrp="1"/>
          </p:cNvSpPr>
          <p:nvPr>
            <p:ph type="dt" sz="half" idx="10"/>
          </p:nvPr>
        </p:nvSpPr>
        <p:spPr/>
        <p:txBody>
          <a:bodyPr/>
          <a:lstStyle/>
          <a:p>
            <a:fld id="{3290BB66-214B-475C-9A68-48EFBAB0E431}" type="datetimeFigureOut">
              <a:rPr lang="en-AE" smtClean="0"/>
              <a:t>18/08/2021</a:t>
            </a:fld>
            <a:endParaRPr lang="en-AE"/>
          </a:p>
        </p:txBody>
      </p:sp>
      <p:sp>
        <p:nvSpPr>
          <p:cNvPr id="6" name="Footer Placeholder 5">
            <a:extLst>
              <a:ext uri="{FF2B5EF4-FFF2-40B4-BE49-F238E27FC236}">
                <a16:creationId xmlns:a16="http://schemas.microsoft.com/office/drawing/2014/main" id="{25DAB455-05AE-4432-BA0A-F77E625D444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A82EDD1-308F-4074-B658-0AE0781B1A98}"/>
              </a:ext>
            </a:extLst>
          </p:cNvPr>
          <p:cNvSpPr>
            <a:spLocks noGrp="1"/>
          </p:cNvSpPr>
          <p:nvPr>
            <p:ph type="sldNum" sz="quarter" idx="12"/>
          </p:nvPr>
        </p:nvSpPr>
        <p:spPr/>
        <p:txBody>
          <a:bodyPr/>
          <a:lstStyle/>
          <a:p>
            <a:fld id="{15255EB5-46DF-4E7D-9E59-CA55BD39FB3A}" type="slidenum">
              <a:rPr lang="en-AE" smtClean="0"/>
              <a:t>‹#›</a:t>
            </a:fld>
            <a:endParaRPr lang="en-AE"/>
          </a:p>
        </p:txBody>
      </p:sp>
    </p:spTree>
    <p:extLst>
      <p:ext uri="{BB962C8B-B14F-4D97-AF65-F5344CB8AC3E}">
        <p14:creationId xmlns:p14="http://schemas.microsoft.com/office/powerpoint/2010/main" val="217916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4776B-93B6-4DED-A1A4-0EC136A46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F0466FD8-106D-43BD-9AEE-418EDC4C4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539F41B-42C7-47D0-8082-7F7695C9F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0BB66-214B-475C-9A68-48EFBAB0E431}" type="datetimeFigureOut">
              <a:rPr lang="en-AE" smtClean="0"/>
              <a:t>18/08/2021</a:t>
            </a:fld>
            <a:endParaRPr lang="en-AE"/>
          </a:p>
        </p:txBody>
      </p:sp>
      <p:sp>
        <p:nvSpPr>
          <p:cNvPr id="5" name="Footer Placeholder 4">
            <a:extLst>
              <a:ext uri="{FF2B5EF4-FFF2-40B4-BE49-F238E27FC236}">
                <a16:creationId xmlns:a16="http://schemas.microsoft.com/office/drawing/2014/main" id="{B8220A84-F602-49DB-97B3-3D532611C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9437F414-7854-4CF4-8AFE-9D1887B31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55EB5-46DF-4E7D-9E59-CA55BD39FB3A}" type="slidenum">
              <a:rPr lang="en-AE" smtClean="0"/>
              <a:t>‹#›</a:t>
            </a:fld>
            <a:endParaRPr lang="en-AE"/>
          </a:p>
        </p:txBody>
      </p:sp>
    </p:spTree>
    <p:extLst>
      <p:ext uri="{BB962C8B-B14F-4D97-AF65-F5344CB8AC3E}">
        <p14:creationId xmlns:p14="http://schemas.microsoft.com/office/powerpoint/2010/main" val="621657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366E5E9-B42B-4EE9-9E70-5E4479EBEBC3}"/>
              </a:ext>
            </a:extLst>
          </p:cNvPr>
          <p:cNvSpPr>
            <a:spLocks noGrp="1"/>
          </p:cNvSpPr>
          <p:nvPr>
            <p:ph type="ctrTitle"/>
          </p:nvPr>
        </p:nvSpPr>
        <p:spPr>
          <a:xfrm>
            <a:off x="3215729" y="1764407"/>
            <a:ext cx="5760846" cy="2310312"/>
          </a:xfrm>
        </p:spPr>
        <p:txBody>
          <a:bodyPr>
            <a:normAutofit/>
          </a:bodyPr>
          <a:lstStyle/>
          <a:p>
            <a:r>
              <a:rPr lang="en-US" sz="5200">
                <a:solidFill>
                  <a:schemeClr val="tx2"/>
                </a:solidFill>
              </a:rPr>
              <a:t>Malaria Detection using Deep Learning and IBM cloud</a:t>
            </a:r>
            <a:endParaRPr lang="en-AE" sz="5200">
              <a:solidFill>
                <a:schemeClr val="tx2"/>
              </a:solidFill>
            </a:endParaRPr>
          </a:p>
        </p:txBody>
      </p:sp>
      <p:sp>
        <p:nvSpPr>
          <p:cNvPr id="3" name="Subtitle 2">
            <a:extLst>
              <a:ext uri="{FF2B5EF4-FFF2-40B4-BE49-F238E27FC236}">
                <a16:creationId xmlns:a16="http://schemas.microsoft.com/office/drawing/2014/main" id="{2BAF80EE-9A6F-4671-9468-9156EB787A17}"/>
              </a:ext>
            </a:extLst>
          </p:cNvPr>
          <p:cNvSpPr>
            <a:spLocks noGrp="1"/>
          </p:cNvSpPr>
          <p:nvPr>
            <p:ph type="subTitle" idx="1"/>
          </p:nvPr>
        </p:nvSpPr>
        <p:spPr>
          <a:xfrm>
            <a:off x="3215729" y="4165152"/>
            <a:ext cx="5760846" cy="682079"/>
          </a:xfrm>
        </p:spPr>
        <p:txBody>
          <a:bodyPr>
            <a:normAutofit/>
          </a:bodyPr>
          <a:lstStyle/>
          <a:p>
            <a:r>
              <a:rPr lang="en-US">
                <a:solidFill>
                  <a:schemeClr val="tx2"/>
                </a:solidFill>
              </a:rPr>
              <a:t>Done By: Salem Barami</a:t>
            </a:r>
            <a:endParaRPr lang="en-AE">
              <a:solidFill>
                <a:schemeClr val="tx2"/>
              </a:solidFill>
            </a:endParaRPr>
          </a:p>
        </p:txBody>
      </p:sp>
    </p:spTree>
    <p:extLst>
      <p:ext uri="{BB962C8B-B14F-4D97-AF65-F5344CB8AC3E}">
        <p14:creationId xmlns:p14="http://schemas.microsoft.com/office/powerpoint/2010/main" val="258432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63991-6DBD-4522-9C12-6BCB90E6B0A2}"/>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Project Demo</a:t>
            </a:r>
          </a:p>
        </p:txBody>
      </p:sp>
      <p:grpSp>
        <p:nvGrpSpPr>
          <p:cNvPr id="13"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Teacher">
            <a:extLst>
              <a:ext uri="{FF2B5EF4-FFF2-40B4-BE49-F238E27FC236}">
                <a16:creationId xmlns:a16="http://schemas.microsoft.com/office/drawing/2014/main" id="{98C4D405-DC71-4CE8-B0D2-7B3D66985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548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840EDB4-F4A0-4D44-9E84-8E9F0EC0F2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697820"/>
            <a:ext cx="10905066" cy="346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03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4698AC-87DA-4C76-B3BA-642AFF427EAC}"/>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Conclusion</a:t>
            </a:r>
            <a:endParaRPr lang="en-AE" sz="4000">
              <a:solidFill>
                <a:schemeClr val="tx2"/>
              </a:solidFill>
            </a:endParaRPr>
          </a:p>
        </p:txBody>
      </p:sp>
      <p:sp>
        <p:nvSpPr>
          <p:cNvPr id="3" name="Content Placeholder 2">
            <a:extLst>
              <a:ext uri="{FF2B5EF4-FFF2-40B4-BE49-F238E27FC236}">
                <a16:creationId xmlns:a16="http://schemas.microsoft.com/office/drawing/2014/main" id="{58450608-34AD-4F40-A951-CE4478707B88}"/>
              </a:ext>
            </a:extLst>
          </p:cNvPr>
          <p:cNvSpPr>
            <a:spLocks noGrp="1"/>
          </p:cNvSpPr>
          <p:nvPr>
            <p:ph idx="1"/>
          </p:nvPr>
        </p:nvSpPr>
        <p:spPr>
          <a:xfrm>
            <a:off x="6090574" y="801866"/>
            <a:ext cx="5306084" cy="5230634"/>
          </a:xfrm>
          <a:noFill/>
          <a:ln>
            <a:noFill/>
          </a:ln>
        </p:spPr>
        <p:txBody>
          <a:bodyPr anchor="ctr">
            <a:normAutofit/>
          </a:bodyPr>
          <a:lstStyle/>
          <a:p>
            <a:r>
              <a:rPr lang="en-US" sz="2400" b="0" i="0" u="none" strike="noStrike" spc="0" dirty="0">
                <a:solidFill>
                  <a:schemeClr val="tx2"/>
                </a:solidFill>
                <a:effectLst/>
                <a:latin typeface="Roboto" panose="02000000000000000000" pitchFamily="2" charset="0"/>
              </a:rPr>
              <a:t>Finally, I was able to build a complete CNN model to detect malaria with an accuracy of 89.1% and validation accuracy of 92%. The model was successfully integrated in the flask app and the app is ready to be used. </a:t>
            </a:r>
            <a:endParaRPr lang="en-AE" sz="2400" dirty="0">
              <a:solidFill>
                <a:schemeClr val="tx2"/>
              </a:solidFill>
            </a:endParaRPr>
          </a:p>
        </p:txBody>
      </p:sp>
    </p:spTree>
    <p:extLst>
      <p:ext uri="{BB962C8B-B14F-4D97-AF65-F5344CB8AC3E}">
        <p14:creationId xmlns:p14="http://schemas.microsoft.com/office/powerpoint/2010/main" val="293994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E5B28-42C5-4691-865D-CE916C1B992F}"/>
              </a:ext>
            </a:extLst>
          </p:cNvPr>
          <p:cNvSpPr>
            <a:spLocks noGrp="1"/>
          </p:cNvSpPr>
          <p:nvPr>
            <p:ph type="title"/>
          </p:nvPr>
        </p:nvSpPr>
        <p:spPr>
          <a:xfrm>
            <a:off x="3027924" y="991261"/>
            <a:ext cx="5754696" cy="1837349"/>
          </a:xfrm>
        </p:spPr>
        <p:txBody>
          <a:bodyPr>
            <a:normAutofit/>
          </a:bodyPr>
          <a:lstStyle/>
          <a:p>
            <a:pPr algn="ctr"/>
            <a:r>
              <a:rPr lang="en-US" sz="3600" b="1" dirty="0">
                <a:solidFill>
                  <a:schemeClr val="tx2"/>
                </a:solidFill>
              </a:rPr>
              <a:t>Introduction</a:t>
            </a:r>
            <a:endParaRPr lang="en-AE" sz="3600" b="1" dirty="0">
              <a:solidFill>
                <a:schemeClr val="tx2"/>
              </a:solidFill>
            </a:endParaRPr>
          </a:p>
        </p:txBody>
      </p:sp>
      <p:sp>
        <p:nvSpPr>
          <p:cNvPr id="3" name="Content Placeholder 2">
            <a:extLst>
              <a:ext uri="{FF2B5EF4-FFF2-40B4-BE49-F238E27FC236}">
                <a16:creationId xmlns:a16="http://schemas.microsoft.com/office/drawing/2014/main" id="{2BAECC56-265B-4165-A2FA-2889EA5125C3}"/>
              </a:ext>
            </a:extLst>
          </p:cNvPr>
          <p:cNvSpPr>
            <a:spLocks noGrp="1"/>
          </p:cNvSpPr>
          <p:nvPr>
            <p:ph idx="1"/>
          </p:nvPr>
        </p:nvSpPr>
        <p:spPr>
          <a:xfrm>
            <a:off x="1828376" y="2360434"/>
            <a:ext cx="8801099" cy="3818497"/>
          </a:xfrm>
        </p:spPr>
        <p:txBody>
          <a:bodyPr anchor="t">
            <a:normAutofit/>
          </a:bodyPr>
          <a:lstStyle/>
          <a:p>
            <a:r>
              <a:rPr lang="en-US" sz="2400" b="0" i="0" u="none" strike="noStrike" spc="0" dirty="0">
                <a:solidFill>
                  <a:schemeClr val="tx2"/>
                </a:solidFill>
                <a:effectLst/>
                <a:latin typeface="Roboto" panose="02000000000000000000" pitchFamily="2" charset="0"/>
              </a:rPr>
              <a:t>Malaria is a disease transmitted by mosquitoes that generally causes high fever and chills, headache, vomiting and sometimes death. It is caused by protozoan parasites which live in the red blood cells of the human host. Symptoms often include night sweats, fevers above 101° Fahrenheit (39°C), shaking chills, and nonspecific symptoms such as malaise and fatigue. The average life expectancy after diagnosis is around one year with some patients surviving up to three years from initial diagnosis. In this project, CNN will be used to detect/predict a parasitized cell from an uninfected based on image of cells uploaded by the user.</a:t>
            </a:r>
            <a:endParaRPr lang="en-AE" sz="24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638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2&#10; ">
            <a:extLst>
              <a:ext uri="{FF2B5EF4-FFF2-40B4-BE49-F238E27FC236}">
                <a16:creationId xmlns:a16="http://schemas.microsoft.com/office/drawing/2014/main" id="{737FA032-26EE-4A10-9467-4A7A826DB8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940" y="643466"/>
            <a:ext cx="990411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1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6"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6CC4B02-3064-400E-8DB5-3C8D5E919ABB}"/>
              </a:ext>
            </a:extLst>
          </p:cNvPr>
          <p:cNvSpPr>
            <a:spLocks noGrp="1"/>
          </p:cNvSpPr>
          <p:nvPr>
            <p:ph type="title"/>
          </p:nvPr>
        </p:nvSpPr>
        <p:spPr>
          <a:xfrm>
            <a:off x="3009579" y="735764"/>
            <a:ext cx="5754696" cy="1837349"/>
          </a:xfrm>
        </p:spPr>
        <p:txBody>
          <a:bodyPr>
            <a:normAutofit/>
          </a:bodyPr>
          <a:lstStyle/>
          <a:p>
            <a:pPr algn="ctr"/>
            <a:r>
              <a:rPr lang="en-US" sz="3600" b="1" dirty="0">
                <a:solidFill>
                  <a:schemeClr val="tx2"/>
                </a:solidFill>
              </a:rPr>
              <a:t>Solution</a:t>
            </a:r>
            <a:endParaRPr lang="en-AE" sz="3600" b="1" dirty="0">
              <a:solidFill>
                <a:schemeClr val="tx2"/>
              </a:solidFill>
            </a:endParaRPr>
          </a:p>
        </p:txBody>
      </p:sp>
      <p:sp>
        <p:nvSpPr>
          <p:cNvPr id="3" name="Content Placeholder 2">
            <a:extLst>
              <a:ext uri="{FF2B5EF4-FFF2-40B4-BE49-F238E27FC236}">
                <a16:creationId xmlns:a16="http://schemas.microsoft.com/office/drawing/2014/main" id="{49647A1C-3C3C-43CF-92E4-63C4EC17D255}"/>
              </a:ext>
            </a:extLst>
          </p:cNvPr>
          <p:cNvSpPr>
            <a:spLocks noGrp="1"/>
          </p:cNvSpPr>
          <p:nvPr>
            <p:ph idx="1"/>
          </p:nvPr>
        </p:nvSpPr>
        <p:spPr>
          <a:xfrm>
            <a:off x="1709984" y="2231975"/>
            <a:ext cx="8353886" cy="3716631"/>
          </a:xfrm>
        </p:spPr>
        <p:txBody>
          <a:bodyPr anchor="t">
            <a:normAutofit/>
          </a:bodyPr>
          <a:lstStyle/>
          <a:p>
            <a:r>
              <a:rPr lang="en-US" sz="2400" dirty="0">
                <a:solidFill>
                  <a:schemeClr val="tx2"/>
                </a:solidFill>
              </a:rPr>
              <a:t>Deep Learning </a:t>
            </a:r>
          </a:p>
          <a:p>
            <a:pPr marL="0" indent="0">
              <a:buNone/>
            </a:pPr>
            <a:endParaRPr lang="en-US" sz="2400" dirty="0">
              <a:solidFill>
                <a:schemeClr val="tx2"/>
              </a:solidFill>
            </a:endParaRPr>
          </a:p>
          <a:p>
            <a:r>
              <a:rPr lang="en-AE" sz="2400" dirty="0">
                <a:solidFill>
                  <a:schemeClr val="tx2"/>
                </a:solidFill>
              </a:rPr>
              <a:t>Can </a:t>
            </a:r>
            <a:r>
              <a:rPr lang="en-US" sz="2400" b="0" i="0" dirty="0">
                <a:solidFill>
                  <a:schemeClr val="tx2"/>
                </a:solidFill>
                <a:effectLst/>
                <a:latin typeface="arial" panose="020B0604020202020204" pitchFamily="34" charset="0"/>
              </a:rPr>
              <a:t>recognize patterns in microscopic images with very high accuracy </a:t>
            </a:r>
          </a:p>
          <a:p>
            <a:endParaRPr lang="en-US" sz="2400" b="0" i="0" dirty="0">
              <a:solidFill>
                <a:schemeClr val="tx2"/>
              </a:solidFill>
              <a:effectLst/>
              <a:latin typeface="arial" panose="020B0604020202020204" pitchFamily="34" charset="0"/>
            </a:endParaRPr>
          </a:p>
          <a:p>
            <a:r>
              <a:rPr lang="en-US" sz="2400" dirty="0">
                <a:solidFill>
                  <a:schemeClr val="tx2"/>
                </a:solidFill>
                <a:latin typeface="arial" panose="020B0604020202020204" pitchFamily="34" charset="0"/>
              </a:rPr>
              <a:t>Can be fully automated </a:t>
            </a:r>
          </a:p>
          <a:p>
            <a:pPr marL="0" indent="0">
              <a:buNone/>
            </a:pPr>
            <a:endParaRPr lang="en-US" sz="2400" dirty="0">
              <a:solidFill>
                <a:schemeClr val="tx2"/>
              </a:solidFill>
              <a:latin typeface="arial" panose="020B0604020202020204" pitchFamily="34" charset="0"/>
            </a:endParaRPr>
          </a:p>
          <a:p>
            <a:r>
              <a:rPr lang="en-US" sz="2400" dirty="0">
                <a:solidFill>
                  <a:schemeClr val="tx2"/>
                </a:solidFill>
                <a:latin typeface="arial" panose="020B0604020202020204" pitchFamily="34" charset="0"/>
              </a:rPr>
              <a:t>Can eliminate the risk of confusion, error and mistakes</a:t>
            </a:r>
            <a:endParaRPr lang="en-AE" sz="2400" dirty="0">
              <a:solidFill>
                <a:schemeClr val="tx2"/>
              </a:solidFill>
            </a:endParaRPr>
          </a:p>
        </p:txBody>
      </p:sp>
      <p:grpSp>
        <p:nvGrpSpPr>
          <p:cNvPr id="30"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1"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8814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D1DCC92-E9C6-4ABD-90E2-03DD6EEC4646}"/>
              </a:ext>
            </a:extLst>
          </p:cNvPr>
          <p:cNvSpPr>
            <a:spLocks noGrp="1"/>
          </p:cNvSpPr>
          <p:nvPr>
            <p:ph type="title"/>
          </p:nvPr>
        </p:nvSpPr>
        <p:spPr>
          <a:xfrm>
            <a:off x="3027924" y="678822"/>
            <a:ext cx="5754696" cy="1837349"/>
          </a:xfrm>
        </p:spPr>
        <p:txBody>
          <a:bodyPr>
            <a:normAutofit/>
          </a:bodyPr>
          <a:lstStyle/>
          <a:p>
            <a:pPr algn="ctr"/>
            <a:r>
              <a:rPr lang="en-US" sz="3600" b="1" dirty="0">
                <a:solidFill>
                  <a:schemeClr val="tx2"/>
                </a:solidFill>
              </a:rPr>
              <a:t>Why use DL for Malaria Detection?</a:t>
            </a:r>
            <a:endParaRPr lang="en-AE" sz="3600" b="1" dirty="0">
              <a:solidFill>
                <a:schemeClr val="tx2"/>
              </a:solidFill>
            </a:endParaRPr>
          </a:p>
        </p:txBody>
      </p:sp>
      <p:sp>
        <p:nvSpPr>
          <p:cNvPr id="3" name="Content Placeholder 2">
            <a:extLst>
              <a:ext uri="{FF2B5EF4-FFF2-40B4-BE49-F238E27FC236}">
                <a16:creationId xmlns:a16="http://schemas.microsoft.com/office/drawing/2014/main" id="{863DC60B-1776-44F4-A75A-5D8C974E4EDC}"/>
              </a:ext>
            </a:extLst>
          </p:cNvPr>
          <p:cNvSpPr>
            <a:spLocks noGrp="1"/>
          </p:cNvSpPr>
          <p:nvPr>
            <p:ph idx="1"/>
          </p:nvPr>
        </p:nvSpPr>
        <p:spPr>
          <a:xfrm>
            <a:off x="1504949" y="2308701"/>
            <a:ext cx="9382125" cy="4110122"/>
          </a:xfrm>
        </p:spPr>
        <p:txBody>
          <a:bodyPr anchor="t">
            <a:normAutofit/>
          </a:bodyPr>
          <a:lstStyle/>
          <a:p>
            <a:r>
              <a:rPr lang="en-US" sz="3600" dirty="0">
                <a:solidFill>
                  <a:schemeClr val="tx2"/>
                </a:solidFill>
              </a:rPr>
              <a:t>Higher Accuracy than other traditional approaches</a:t>
            </a:r>
          </a:p>
          <a:p>
            <a:pPr marL="0" indent="0">
              <a:buNone/>
            </a:pPr>
            <a:endParaRPr lang="en-US" sz="3600" dirty="0">
              <a:solidFill>
                <a:schemeClr val="tx2"/>
              </a:solidFill>
            </a:endParaRPr>
          </a:p>
          <a:p>
            <a:r>
              <a:rPr lang="en-US" sz="3600" dirty="0">
                <a:solidFill>
                  <a:schemeClr val="tx2"/>
                </a:solidFill>
              </a:rPr>
              <a:t>Takes less time </a:t>
            </a:r>
          </a:p>
          <a:p>
            <a:pPr marL="0" indent="0">
              <a:buNone/>
            </a:pPr>
            <a:endParaRPr lang="en-US" sz="3600" dirty="0">
              <a:solidFill>
                <a:schemeClr val="tx2"/>
              </a:solidFill>
            </a:endParaRPr>
          </a:p>
          <a:p>
            <a:r>
              <a:rPr lang="en-US" sz="3600" dirty="0">
                <a:solidFill>
                  <a:schemeClr val="tx2"/>
                </a:solidFill>
              </a:rPr>
              <a:t>Cheaper </a:t>
            </a:r>
          </a:p>
          <a:p>
            <a:pPr marL="0" indent="0">
              <a:buNone/>
            </a:pPr>
            <a:endParaRPr lang="en-US" sz="2400" dirty="0">
              <a:solidFill>
                <a:schemeClr val="tx2"/>
              </a:solidFill>
            </a:endParaRPr>
          </a:p>
          <a:p>
            <a:endParaRPr lang="en-AE" sz="24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7124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0A4A1E7-43ED-4834-9ADB-8930DAB882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38004" y="643466"/>
            <a:ext cx="498037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3&#10; ">
            <a:extLst>
              <a:ext uri="{FF2B5EF4-FFF2-40B4-BE49-F238E27FC236}">
                <a16:creationId xmlns:a16="http://schemas.microsoft.com/office/drawing/2014/main" id="{634774F4-5EFA-4337-A842-ECBB67111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940" y="643466"/>
            <a:ext cx="990411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99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onvolutional Layer&#10;18&#10; ">
            <a:extLst>
              <a:ext uri="{FF2B5EF4-FFF2-40B4-BE49-F238E27FC236}">
                <a16:creationId xmlns:a16="http://schemas.microsoft.com/office/drawing/2014/main" id="{DD33C329-DF7F-4596-9259-52EE81F369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940" y="643466"/>
            <a:ext cx="990411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01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ctivation Function(s)&#10;23&#10; ">
            <a:extLst>
              <a:ext uri="{FF2B5EF4-FFF2-40B4-BE49-F238E27FC236}">
                <a16:creationId xmlns:a16="http://schemas.microsoft.com/office/drawing/2014/main" id="{8BAD4B73-34C0-4F68-84D9-887B902011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940" y="643466"/>
            <a:ext cx="990411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261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223</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vt:lpstr>
      <vt:lpstr>Calibri</vt:lpstr>
      <vt:lpstr>Calibri Light</vt:lpstr>
      <vt:lpstr>Roboto</vt:lpstr>
      <vt:lpstr>Office Theme</vt:lpstr>
      <vt:lpstr>Malaria Detection using Deep Learning and IBM cloud</vt:lpstr>
      <vt:lpstr>Introduction</vt:lpstr>
      <vt:lpstr>PowerPoint Presentation</vt:lpstr>
      <vt:lpstr>Solution</vt:lpstr>
      <vt:lpstr>Why use DL for Malaria Detection?</vt:lpstr>
      <vt:lpstr>PowerPoint Presentation</vt:lpstr>
      <vt:lpstr>PowerPoint Presentation</vt:lpstr>
      <vt:lpstr>PowerPoint Presentation</vt:lpstr>
      <vt:lpstr>PowerPoint Presentation</vt:lpstr>
      <vt:lpstr>Project Demo</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using Deep Learning and IBM cloud</dc:title>
  <dc:creator>Salem Barami</dc:creator>
  <cp:lastModifiedBy>Salem Barami</cp:lastModifiedBy>
  <cp:revision>2</cp:revision>
  <dcterms:created xsi:type="dcterms:W3CDTF">2021-08-18T10:35:42Z</dcterms:created>
  <dcterms:modified xsi:type="dcterms:W3CDTF">2021-08-18T12:52:43Z</dcterms:modified>
</cp:coreProperties>
</file>