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8f923fac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78f923fac_4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8f923fac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78f923fac_4_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78f923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e78f923f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8f923fac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78f923fac_4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8f923fac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78f923fac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8f923f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78f923fa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78f923f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78f923fa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78f923fac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e78f923fac_4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586306" y="485775"/>
            <a:ext cx="7971387" cy="4143375"/>
          </a:xfrm>
          <a:prstGeom prst="rect">
            <a:avLst/>
          </a:prstGeom>
          <a:solidFill>
            <a:srgbClr val="202F63">
              <a:alpha val="274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>
            <p:ph idx="2" type="pic"/>
          </p:nvPr>
        </p:nvSpPr>
        <p:spPr>
          <a:xfrm>
            <a:off x="4886401" y="2220095"/>
            <a:ext cx="1026611" cy="7033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/>
          <p:nvPr>
            <p:ph idx="3" type="pic"/>
          </p:nvPr>
        </p:nvSpPr>
        <p:spPr>
          <a:xfrm>
            <a:off x="5949749" y="2220095"/>
            <a:ext cx="1026611" cy="7033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/>
          <p:nvPr>
            <p:ph idx="4" type="pic"/>
          </p:nvPr>
        </p:nvSpPr>
        <p:spPr>
          <a:xfrm>
            <a:off x="7013098" y="2220095"/>
            <a:ext cx="1026610" cy="7033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>
            <p:ph idx="2" type="pic"/>
          </p:nvPr>
        </p:nvSpPr>
        <p:spPr>
          <a:xfrm>
            <a:off x="4572000" y="0"/>
            <a:ext cx="3985694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586306" y="485775"/>
            <a:ext cx="7971387" cy="4143375"/>
          </a:xfrm>
          <a:prstGeom prst="rect">
            <a:avLst/>
          </a:prstGeom>
          <a:solidFill>
            <a:srgbClr val="FEFEFE">
              <a:alpha val="2745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s://www.facebook.com/" TargetMode="External"/><Relationship Id="rId2" Type="http://schemas.openxmlformats.org/officeDocument/2006/relationships/hyperlink" Target="https://www.linkedin.com/" TargetMode="External"/><Relationship Id="rId3" Type="http://schemas.openxmlformats.org/officeDocument/2006/relationships/hyperlink" Target="https://twitter.com/" TargetMode="Externa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hyperlink" Target="https://www.facebook.com/" TargetMode="External"/><Relationship Id="rId2" Type="http://schemas.openxmlformats.org/officeDocument/2006/relationships/hyperlink" Target="https://www.linkedin.com/" TargetMode="External"/><Relationship Id="rId3" Type="http://schemas.openxmlformats.org/officeDocument/2006/relationships/hyperlink" Target="https://twitter.com/" TargetMode="Externa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207613" y="4500639"/>
            <a:ext cx="197411" cy="207749"/>
            <a:chOff x="553709" y="12001704"/>
            <a:chExt cx="526497" cy="553998"/>
          </a:xfrm>
        </p:grpSpPr>
        <p:sp>
          <p:nvSpPr>
            <p:cNvPr id="52" name="Google Shape;52;p13"/>
            <p:cNvSpPr/>
            <p:nvPr/>
          </p:nvSpPr>
          <p:spPr>
            <a:xfrm>
              <a:off x="553709" y="12001704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202F6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sp>
          <p:nvSpPr>
            <p:cNvPr id="53" name="Google Shape;53;p13">
              <a:hlinkClick r:id="rId1"/>
            </p:cNvPr>
            <p:cNvSpPr/>
            <p:nvPr/>
          </p:nvSpPr>
          <p:spPr>
            <a:xfrm>
              <a:off x="595372" y="12061740"/>
              <a:ext cx="443170" cy="44317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13"/>
          <p:cNvGrpSpPr/>
          <p:nvPr/>
        </p:nvGrpSpPr>
        <p:grpSpPr>
          <a:xfrm>
            <a:off x="213025" y="4262780"/>
            <a:ext cx="186590" cy="207749"/>
            <a:chOff x="568140" y="11367413"/>
            <a:chExt cx="497637" cy="553998"/>
          </a:xfrm>
        </p:grpSpPr>
        <p:sp>
          <p:nvSpPr>
            <p:cNvPr id="55" name="Google Shape;55;p13"/>
            <p:cNvSpPr/>
            <p:nvPr/>
          </p:nvSpPr>
          <p:spPr>
            <a:xfrm>
              <a:off x="568140" y="11367413"/>
              <a:ext cx="49763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202F63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100"/>
            </a:p>
          </p:txBody>
        </p:sp>
        <p:sp>
          <p:nvSpPr>
            <p:cNvPr id="56" name="Google Shape;56;p13">
              <a:hlinkClick r:id="rId2"/>
            </p:cNvPr>
            <p:cNvSpPr/>
            <p:nvPr/>
          </p:nvSpPr>
          <p:spPr>
            <a:xfrm>
              <a:off x="595372" y="11432073"/>
              <a:ext cx="443170" cy="44317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207613" y="4738499"/>
            <a:ext cx="197411" cy="207749"/>
            <a:chOff x="553709" y="12635995"/>
            <a:chExt cx="526497" cy="553998"/>
          </a:xfrm>
        </p:grpSpPr>
        <p:sp>
          <p:nvSpPr>
            <p:cNvPr id="58" name="Google Shape;58;p13"/>
            <p:cNvSpPr/>
            <p:nvPr/>
          </p:nvSpPr>
          <p:spPr>
            <a:xfrm>
              <a:off x="553709" y="12635995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202F63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100"/>
            </a:p>
          </p:txBody>
        </p:sp>
        <p:sp>
          <p:nvSpPr>
            <p:cNvPr id="59" name="Google Shape;59;p13">
              <a:hlinkClick r:id="rId3"/>
            </p:cNvPr>
            <p:cNvSpPr/>
            <p:nvPr/>
          </p:nvSpPr>
          <p:spPr>
            <a:xfrm>
              <a:off x="595372" y="12691407"/>
              <a:ext cx="443170" cy="44317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/>
        </p:nvSpPr>
        <p:spPr>
          <a:xfrm rot="-5400000">
            <a:off x="7910863" y="2195942"/>
            <a:ext cx="1880564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presentation to DesignBall team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 rot="-5400000">
            <a:off x="-529800" y="2410168"/>
            <a:ext cx="164531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endParaRPr sz="1100"/>
          </a:p>
        </p:txBody>
      </p:sp>
      <p:sp>
        <p:nvSpPr>
          <p:cNvPr id="62" name="Google Shape;62;p13"/>
          <p:cNvSpPr/>
          <p:nvPr/>
        </p:nvSpPr>
        <p:spPr>
          <a:xfrm>
            <a:off x="273579" y="277187"/>
            <a:ext cx="38554" cy="38559"/>
          </a:xfrm>
          <a:prstGeom prst="ellipse">
            <a:avLst/>
          </a:prstGeom>
          <a:solidFill>
            <a:srgbClr val="202F6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73579" y="388808"/>
            <a:ext cx="38554" cy="38559"/>
          </a:xfrm>
          <a:prstGeom prst="ellipse">
            <a:avLst/>
          </a:prstGeom>
          <a:solidFill>
            <a:srgbClr val="202F6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73579" y="500428"/>
            <a:ext cx="38554" cy="38559"/>
          </a:xfrm>
          <a:prstGeom prst="ellipse">
            <a:avLst/>
          </a:prstGeom>
          <a:solidFill>
            <a:srgbClr val="202F6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777201" y="3329154"/>
            <a:ext cx="121696" cy="21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202F6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500" u="none" cap="none" strike="noStrike">
              <a:solidFill>
                <a:srgbClr val="202F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F26B43"/>
          </p15:clr>
        </p15:guide>
        <p15:guide id="2" pos="5761">
          <p15:clr>
            <a:srgbClr val="F26B43"/>
          </p15:clr>
        </p15:guide>
        <p15:guide id="3" orient="horz" pos="612">
          <p15:clr>
            <a:srgbClr val="F26B43"/>
          </p15:clr>
        </p15:guide>
        <p15:guide id="4" orient="horz" pos="5832">
          <p15:clr>
            <a:srgbClr val="F26B43"/>
          </p15:clr>
        </p15:guide>
        <p15:guide id="5" pos="10783">
          <p15:clr>
            <a:srgbClr val="F26B43"/>
          </p15:clr>
        </p15:guide>
        <p15:guide id="6" pos="7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8"/>
          <p:cNvGrpSpPr/>
          <p:nvPr/>
        </p:nvGrpSpPr>
        <p:grpSpPr>
          <a:xfrm>
            <a:off x="207613" y="4500639"/>
            <a:ext cx="197411" cy="207749"/>
            <a:chOff x="553709" y="12001704"/>
            <a:chExt cx="526497" cy="553998"/>
          </a:xfrm>
        </p:grpSpPr>
        <p:sp>
          <p:nvSpPr>
            <p:cNvPr id="77" name="Google Shape;77;p18"/>
            <p:cNvSpPr/>
            <p:nvPr/>
          </p:nvSpPr>
          <p:spPr>
            <a:xfrm>
              <a:off x="553709" y="12001704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FEFEFE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sp>
          <p:nvSpPr>
            <p:cNvPr id="78" name="Google Shape;78;p18">
              <a:hlinkClick r:id="rId1"/>
            </p:cNvPr>
            <p:cNvSpPr/>
            <p:nvPr/>
          </p:nvSpPr>
          <p:spPr>
            <a:xfrm>
              <a:off x="595372" y="12061740"/>
              <a:ext cx="443170" cy="443170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213025" y="4262780"/>
            <a:ext cx="186590" cy="207749"/>
            <a:chOff x="568140" y="11367413"/>
            <a:chExt cx="497637" cy="553998"/>
          </a:xfrm>
        </p:grpSpPr>
        <p:sp>
          <p:nvSpPr>
            <p:cNvPr id="80" name="Google Shape;80;p18"/>
            <p:cNvSpPr/>
            <p:nvPr/>
          </p:nvSpPr>
          <p:spPr>
            <a:xfrm>
              <a:off x="568140" y="11367413"/>
              <a:ext cx="49763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FEFEFE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1100"/>
            </a:p>
          </p:txBody>
        </p:sp>
        <p:sp>
          <p:nvSpPr>
            <p:cNvPr id="81" name="Google Shape;81;p18">
              <a:hlinkClick r:id="rId2"/>
            </p:cNvPr>
            <p:cNvSpPr/>
            <p:nvPr/>
          </p:nvSpPr>
          <p:spPr>
            <a:xfrm>
              <a:off x="595372" y="11432073"/>
              <a:ext cx="443170" cy="443170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8"/>
          <p:cNvGrpSpPr/>
          <p:nvPr/>
        </p:nvGrpSpPr>
        <p:grpSpPr>
          <a:xfrm>
            <a:off x="207613" y="4738499"/>
            <a:ext cx="197411" cy="207749"/>
            <a:chOff x="553709" y="12635995"/>
            <a:chExt cx="526497" cy="553998"/>
          </a:xfrm>
        </p:grpSpPr>
        <p:sp>
          <p:nvSpPr>
            <p:cNvPr id="83" name="Google Shape;83;p18"/>
            <p:cNvSpPr/>
            <p:nvPr/>
          </p:nvSpPr>
          <p:spPr>
            <a:xfrm>
              <a:off x="553709" y="12635995"/>
              <a:ext cx="526497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900" u="none" cap="none" strike="noStrike">
                  <a:solidFill>
                    <a:srgbClr val="FEFEFE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100"/>
            </a:p>
          </p:txBody>
        </p:sp>
        <p:sp>
          <p:nvSpPr>
            <p:cNvPr id="84" name="Google Shape;84;p18">
              <a:hlinkClick r:id="rId3"/>
            </p:cNvPr>
            <p:cNvSpPr/>
            <p:nvPr/>
          </p:nvSpPr>
          <p:spPr>
            <a:xfrm>
              <a:off x="595372" y="12691407"/>
              <a:ext cx="443170" cy="443170"/>
            </a:xfrm>
            <a:prstGeom prst="rect">
              <a:avLst/>
            </a:prstGeom>
            <a:solidFill>
              <a:schemeClr val="dk2">
                <a:alpha val="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8"/>
          <p:cNvSpPr txBox="1"/>
          <p:nvPr/>
        </p:nvSpPr>
        <p:spPr>
          <a:xfrm rot="-5400000">
            <a:off x="7910863" y="2195942"/>
            <a:ext cx="1880564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presentation to DesignBall team</a:t>
            </a:r>
            <a:endParaRPr sz="1100"/>
          </a:p>
        </p:txBody>
      </p:sp>
      <p:sp>
        <p:nvSpPr>
          <p:cNvPr id="86" name="Google Shape;86;p18"/>
          <p:cNvSpPr txBox="1"/>
          <p:nvPr/>
        </p:nvSpPr>
        <p:spPr>
          <a:xfrm rot="-5400000">
            <a:off x="-529800" y="2410168"/>
            <a:ext cx="164531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Massive X</a:t>
            </a:r>
            <a:endParaRPr sz="1100"/>
          </a:p>
        </p:txBody>
      </p:sp>
      <p:sp>
        <p:nvSpPr>
          <p:cNvPr id="87" name="Google Shape;87;p18"/>
          <p:cNvSpPr/>
          <p:nvPr/>
        </p:nvSpPr>
        <p:spPr>
          <a:xfrm>
            <a:off x="273579" y="277187"/>
            <a:ext cx="38554" cy="38559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273579" y="388808"/>
            <a:ext cx="38554" cy="38559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273579" y="500428"/>
            <a:ext cx="38554" cy="38559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77201" y="3329154"/>
            <a:ext cx="121696" cy="21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5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4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F26B43"/>
          </p15:clr>
        </p15:guide>
        <p15:guide id="2" pos="5761">
          <p15:clr>
            <a:srgbClr val="F26B43"/>
          </p15:clr>
        </p15:guide>
        <p15:guide id="3" orient="horz" pos="612">
          <p15:clr>
            <a:srgbClr val="F26B43"/>
          </p15:clr>
        </p15:guide>
        <p15:guide id="4" orient="horz" pos="5832">
          <p15:clr>
            <a:srgbClr val="F26B43"/>
          </p15:clr>
        </p15:guide>
        <p15:guide id="5" pos="10783">
          <p15:clr>
            <a:srgbClr val="F26B43"/>
          </p15:clr>
        </p15:guide>
        <p15:guide id="6" pos="7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3BC8F1">
                  <a:alpha val="55686"/>
                </a:srgbClr>
              </a:gs>
              <a:gs pos="78000">
                <a:srgbClr val="6070FF">
                  <a:alpha val="25882"/>
                </a:srgbClr>
              </a:gs>
              <a:gs pos="100000">
                <a:srgbClr val="6070FF">
                  <a:alpha val="25882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950938" y="-1891300"/>
            <a:ext cx="8791330" cy="8791330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2231795" y="486047"/>
            <a:ext cx="4036637" cy="4036637"/>
          </a:xfrm>
          <a:prstGeom prst="ellipse">
            <a:avLst/>
          </a:prstGeom>
          <a:gradFill>
            <a:gsLst>
              <a:gs pos="0">
                <a:srgbClr val="000C7E">
                  <a:alpha val="53725"/>
                </a:srgbClr>
              </a:gs>
              <a:gs pos="3000">
                <a:srgbClr val="000C7E">
                  <a:alpha val="53725"/>
                </a:srgbClr>
              </a:gs>
              <a:gs pos="100000">
                <a:srgbClr val="0821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433421" y="563675"/>
            <a:ext cx="4845257" cy="4845257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0" y="-138209"/>
            <a:ext cx="4660892" cy="4660892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chemeClr val="accent3"/>
              </a:gs>
              <a:gs pos="100000">
                <a:schemeClr val="accent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-1787053" y="-1658417"/>
            <a:ext cx="8147666" cy="8147666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rgbClr val="DD055D">
                  <a:alpha val="31764"/>
                </a:srgbClr>
              </a:gs>
              <a:gs pos="100000">
                <a:srgbClr val="DD055D">
                  <a:alpha val="3176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172144">
                  <a:alpha val="40000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2786321" y="779601"/>
            <a:ext cx="3584298" cy="3584298"/>
          </a:xfrm>
          <a:prstGeom prst="ellipse">
            <a:avLst/>
          </a:prstGeom>
          <a:gradFill>
            <a:gsLst>
              <a:gs pos="0">
                <a:schemeClr val="dk2"/>
              </a:gs>
              <a:gs pos="45000">
                <a:srgbClr val="D8956E"/>
              </a:gs>
              <a:gs pos="69000">
                <a:srgbClr val="DD055D">
                  <a:alpha val="0"/>
                </a:srgbClr>
              </a:gs>
              <a:gs pos="100000">
                <a:srgbClr val="DD055D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 rot="4500000">
            <a:off x="2779851" y="779601"/>
            <a:ext cx="3584298" cy="3584298"/>
          </a:xfrm>
          <a:prstGeom prst="ellipse">
            <a:avLst/>
          </a:prstGeom>
          <a:gradFill>
            <a:gsLst>
              <a:gs pos="0">
                <a:schemeClr val="accent1"/>
              </a:gs>
              <a:gs pos="22000">
                <a:srgbClr val="62AADB"/>
              </a:gs>
              <a:gs pos="69000">
                <a:srgbClr val="FA3585">
                  <a:alpha val="0"/>
                </a:srgbClr>
              </a:gs>
              <a:gs pos="100000">
                <a:srgbClr val="FA3585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 rot="-9900000">
            <a:off x="2779851" y="779601"/>
            <a:ext cx="3584298" cy="3584298"/>
          </a:xfrm>
          <a:prstGeom prst="ellipse">
            <a:avLst/>
          </a:prstGeom>
          <a:gradFill>
            <a:gsLst>
              <a:gs pos="0">
                <a:schemeClr val="accent3"/>
              </a:gs>
              <a:gs pos="24000">
                <a:srgbClr val="FA3585"/>
              </a:gs>
              <a:gs pos="66000">
                <a:srgbClr val="6070FF">
                  <a:alpha val="0"/>
                </a:srgbClr>
              </a:gs>
              <a:gs pos="100000">
                <a:srgbClr val="6070FF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826187" y="909152"/>
            <a:ext cx="62463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Predicting The Energy Output Of Wind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Turbine Based On Weather Condition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IBM Cloud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1721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17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175653" y="3286650"/>
            <a:ext cx="37608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>
                <a:solidFill>
                  <a:schemeClr val="lt1"/>
                </a:solidFill>
              </a:rPr>
              <a:t>HRITIK MITRA(18BEI0156)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">
                <a:solidFill>
                  <a:schemeClr val="lt1"/>
                </a:solidFill>
              </a:rPr>
              <a:t>RISHITHA TAMMA(18BCD7116)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>
                <a:solidFill>
                  <a:schemeClr val="lt1"/>
                </a:solidFill>
              </a:rPr>
              <a:t>SOUMYA S. NAIR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TRIPTI MISHRA (18BCE0888)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483231" y="407951"/>
            <a:ext cx="4088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lt1"/>
                </a:solidFill>
              </a:rPr>
              <a:t>Introduction</a:t>
            </a:r>
            <a:r>
              <a:rPr b="1" lang="en" sz="3000" u="sng">
                <a:solidFill>
                  <a:schemeClr val="lt1"/>
                </a:solidFill>
              </a:rPr>
              <a:t>:</a:t>
            </a:r>
            <a:endParaRPr sz="3000"/>
          </a:p>
        </p:txBody>
      </p:sp>
      <p:sp>
        <p:nvSpPr>
          <p:cNvPr id="114" name="Google Shape;114;p21"/>
          <p:cNvSpPr txBox="1"/>
          <p:nvPr/>
        </p:nvSpPr>
        <p:spPr>
          <a:xfrm>
            <a:off x="483225" y="1440754"/>
            <a:ext cx="81858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Char char="●"/>
            </a:pPr>
            <a:r>
              <a:rPr lang="en" sz="2400">
                <a:solidFill>
                  <a:srgbClr val="FEFEFE"/>
                </a:solidFill>
              </a:rPr>
              <a:t>We are going to deploy an application that will utilize multiple Watson AI Services including Cloud function, Watson Machine Learning,Weather Data.</a:t>
            </a:r>
            <a:endParaRPr sz="2400">
              <a:solidFill>
                <a:srgbClr val="FEFEFE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Char char="●"/>
            </a:pPr>
            <a:r>
              <a:rPr lang="en" sz="2400">
                <a:solidFill>
                  <a:srgbClr val="FEFEFE"/>
                </a:solidFill>
              </a:rPr>
              <a:t>During the course of this project,we’ll learn about combining Watson services, and how they can build customer satisfaction interactive portals for prediction on current conditions.</a:t>
            </a:r>
            <a:endParaRPr b="0" i="0" sz="24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Problem Statement</a:t>
            </a:r>
            <a:r>
              <a:rPr b="1" lang="en" sz="2400" u="sng">
                <a:solidFill>
                  <a:schemeClr val="lt1"/>
                </a:solidFill>
              </a:rPr>
              <a:t>:</a:t>
            </a:r>
            <a:endParaRPr sz="1100"/>
          </a:p>
        </p:txBody>
      </p:sp>
      <p:sp>
        <p:nvSpPr>
          <p:cNvPr id="120" name="Google Shape;120;p22"/>
          <p:cNvSpPr txBox="1"/>
          <p:nvPr/>
        </p:nvSpPr>
        <p:spPr>
          <a:xfrm>
            <a:off x="483231" y="1440746"/>
            <a:ext cx="81858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EFEFE"/>
                </a:solidFill>
              </a:rPr>
              <a:t>Wind power generation differs from conventional thermal generation due to stochastic nature of wind.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Wind power forecasting plays a key role in dealing with the challenges of balancing supply and demand in any electricity system.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Accurate wind power forecasting reduces the need for additional balancing energy and reserve power to integrate wind power.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In this system, the inlet condition of the wind farm is forecasted by the </a:t>
            </a:r>
            <a:r>
              <a:rPr lang="en" sz="2000">
                <a:solidFill>
                  <a:srgbClr val="FEFEFE"/>
                </a:solidFill>
              </a:rPr>
              <a:t>autoregressive</a:t>
            </a:r>
            <a:r>
              <a:rPr lang="en" sz="2000">
                <a:solidFill>
                  <a:srgbClr val="FEFEFE"/>
                </a:solidFill>
              </a:rPr>
              <a:t> model.</a:t>
            </a:r>
            <a:endParaRPr sz="200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Advantages</a:t>
            </a:r>
            <a:r>
              <a:rPr b="1" lang="en" sz="2400" u="sng">
                <a:solidFill>
                  <a:schemeClr val="lt1"/>
                </a:solidFill>
              </a:rPr>
              <a:t>:</a:t>
            </a:r>
            <a:endParaRPr sz="1100"/>
          </a:p>
        </p:txBody>
      </p:sp>
      <p:sp>
        <p:nvSpPr>
          <p:cNvPr id="126" name="Google Shape;126;p23"/>
          <p:cNvSpPr txBox="1"/>
          <p:nvPr/>
        </p:nvSpPr>
        <p:spPr>
          <a:xfrm>
            <a:off x="479100" y="1290300"/>
            <a:ext cx="8185800" cy="28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</a:pPr>
            <a:r>
              <a:rPr lang="en" sz="2000">
                <a:solidFill>
                  <a:srgbClr val="FEFEFE"/>
                </a:solidFill>
              </a:rPr>
              <a:t>Reduces man power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Easy to use and has a user friendly interface.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The weather conditions analysis that are not manually answered are responded to by the web </a:t>
            </a:r>
            <a:r>
              <a:rPr lang="en" sz="2000">
                <a:solidFill>
                  <a:srgbClr val="FEFEFE"/>
                </a:solidFill>
              </a:rPr>
              <a:t>dashboard.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Results can be improved by training data to our choice of parameter.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Weather analysis of different cities need not to be monitored.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Can be used in areas with less connectivity as well.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Cost efficient</a:t>
            </a:r>
            <a:endParaRPr sz="2000">
              <a:solidFill>
                <a:srgbClr val="FEFEFE"/>
              </a:solidFill>
            </a:endParaRPr>
          </a:p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" sz="2000">
                <a:solidFill>
                  <a:srgbClr val="FEFEFE"/>
                </a:solidFill>
              </a:rPr>
              <a:t>Accurate results.</a:t>
            </a:r>
            <a:endParaRPr sz="200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612325" y="183700"/>
            <a:ext cx="3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Block Diagram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00" y="685250"/>
            <a:ext cx="7751000" cy="3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UI screenshot:</a:t>
            </a:r>
            <a:endParaRPr sz="1100"/>
          </a:p>
        </p:txBody>
      </p:sp>
      <p:sp>
        <p:nvSpPr>
          <p:cNvPr id="138" name="Google Shape;138;p25"/>
          <p:cNvSpPr txBox="1"/>
          <p:nvPr/>
        </p:nvSpPr>
        <p:spPr>
          <a:xfrm>
            <a:off x="479100" y="1290300"/>
            <a:ext cx="8185800" cy="3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t/>
            </a:r>
            <a:endParaRPr sz="2000">
              <a:solidFill>
                <a:srgbClr val="FEFEFE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0" y="860731"/>
            <a:ext cx="8829677" cy="411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483231" y="407951"/>
            <a:ext cx="408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</a:rPr>
              <a:t>UI screenshot:</a:t>
            </a:r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479100" y="1290300"/>
            <a:ext cx="8185800" cy="3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t/>
            </a:r>
            <a:endParaRPr sz="2000">
              <a:solidFill>
                <a:srgbClr val="FEFEFE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0" y="1086700"/>
            <a:ext cx="8185800" cy="379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3BC8F1">
                  <a:alpha val="55686"/>
                </a:srgbClr>
              </a:gs>
              <a:gs pos="78000">
                <a:srgbClr val="6070FF">
                  <a:alpha val="25882"/>
                </a:srgbClr>
              </a:gs>
              <a:gs pos="100000">
                <a:srgbClr val="6070FF">
                  <a:alpha val="25882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950938" y="-1891300"/>
            <a:ext cx="8791330" cy="8791330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231795" y="486047"/>
            <a:ext cx="4036637" cy="4036637"/>
          </a:xfrm>
          <a:prstGeom prst="ellipse">
            <a:avLst/>
          </a:prstGeom>
          <a:gradFill>
            <a:gsLst>
              <a:gs pos="0">
                <a:srgbClr val="000C7E">
                  <a:alpha val="53725"/>
                </a:srgbClr>
              </a:gs>
              <a:gs pos="3000">
                <a:srgbClr val="000C7E">
                  <a:alpha val="53725"/>
                </a:srgbClr>
              </a:gs>
              <a:gs pos="100000">
                <a:srgbClr val="0821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433421" y="563675"/>
            <a:ext cx="4845257" cy="4845257"/>
          </a:xfrm>
          <a:prstGeom prst="ellipse">
            <a:avLst/>
          </a:prstGeom>
          <a:gradFill>
            <a:gsLst>
              <a:gs pos="0">
                <a:srgbClr val="FA3484">
                  <a:alpha val="97647"/>
                </a:srgbClr>
              </a:gs>
              <a:gs pos="100000">
                <a:srgbClr val="93033E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0" y="-138209"/>
            <a:ext cx="4660892" cy="4660892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chemeClr val="accent3"/>
              </a:gs>
              <a:gs pos="100000">
                <a:schemeClr val="accent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-1841917" y="-1658417"/>
            <a:ext cx="8147666" cy="8147666"/>
          </a:xfrm>
          <a:prstGeom prst="ellipse">
            <a:avLst/>
          </a:prstGeom>
          <a:gradFill>
            <a:gsLst>
              <a:gs pos="0">
                <a:srgbClr val="3BC8F1">
                  <a:alpha val="53725"/>
                </a:srgbClr>
              </a:gs>
              <a:gs pos="3000">
                <a:srgbClr val="3BC8F1">
                  <a:alpha val="53725"/>
                </a:srgbClr>
              </a:gs>
              <a:gs pos="58999">
                <a:srgbClr val="DD055D">
                  <a:alpha val="31764"/>
                </a:srgbClr>
              </a:gs>
              <a:gs pos="100000">
                <a:srgbClr val="DD055D">
                  <a:alpha val="3176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0" y="335"/>
            <a:ext cx="9144000" cy="5142830"/>
          </a:xfrm>
          <a:prstGeom prst="rect">
            <a:avLst/>
          </a:prstGeom>
          <a:gradFill>
            <a:gsLst>
              <a:gs pos="0">
                <a:srgbClr val="172144">
                  <a:alpha val="40000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786321" y="779601"/>
            <a:ext cx="3584298" cy="3584298"/>
          </a:xfrm>
          <a:prstGeom prst="ellipse">
            <a:avLst/>
          </a:prstGeom>
          <a:gradFill>
            <a:gsLst>
              <a:gs pos="0">
                <a:schemeClr val="dk2"/>
              </a:gs>
              <a:gs pos="45000">
                <a:srgbClr val="D8956E"/>
              </a:gs>
              <a:gs pos="69000">
                <a:srgbClr val="DD055D">
                  <a:alpha val="0"/>
                </a:srgbClr>
              </a:gs>
              <a:gs pos="100000">
                <a:srgbClr val="DD055D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/>
          <p:nvPr/>
        </p:nvSpPr>
        <p:spPr>
          <a:xfrm rot="4500000">
            <a:off x="2779851" y="779601"/>
            <a:ext cx="3584298" cy="3584298"/>
          </a:xfrm>
          <a:prstGeom prst="ellipse">
            <a:avLst/>
          </a:prstGeom>
          <a:gradFill>
            <a:gsLst>
              <a:gs pos="0">
                <a:schemeClr val="accent1"/>
              </a:gs>
              <a:gs pos="22000">
                <a:srgbClr val="62AADB"/>
              </a:gs>
              <a:gs pos="69000">
                <a:srgbClr val="FA3585">
                  <a:alpha val="0"/>
                </a:srgbClr>
              </a:gs>
              <a:gs pos="100000">
                <a:srgbClr val="FA3585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 rot="-9900000">
            <a:off x="2806962" y="779602"/>
            <a:ext cx="3584298" cy="3584298"/>
          </a:xfrm>
          <a:prstGeom prst="ellipse">
            <a:avLst/>
          </a:prstGeom>
          <a:gradFill>
            <a:gsLst>
              <a:gs pos="0">
                <a:schemeClr val="accent3"/>
              </a:gs>
              <a:gs pos="24000">
                <a:srgbClr val="FA3585"/>
              </a:gs>
              <a:gs pos="66000">
                <a:srgbClr val="6070FF">
                  <a:alpha val="0"/>
                </a:srgbClr>
              </a:gs>
              <a:gs pos="100000">
                <a:srgbClr val="6070FF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073153" y="2123491"/>
            <a:ext cx="3010633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200" u="none" cap="none" strike="noStrike">
              <a:solidFill>
                <a:srgbClr val="1721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