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arketwatch.com/press-release/fitness-app-market-record-tremendous-growth-during-covid-19-influence-of-on-global-trends-2020-04-29?tesla=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8E38-7A21-4ED7-84A1-93E3346DDBEF}"/>
              </a:ext>
            </a:extLst>
          </p:cNvPr>
          <p:cNvSpPr>
            <a:spLocks noGrp="1"/>
          </p:cNvSpPr>
          <p:nvPr>
            <p:ph type="ctrTitle"/>
          </p:nvPr>
        </p:nvSpPr>
        <p:spPr>
          <a:xfrm>
            <a:off x="906416" y="672069"/>
            <a:ext cx="10253709" cy="1405468"/>
          </a:xfrm>
        </p:spPr>
        <p:txBody>
          <a:bodyPr/>
          <a:lstStyle/>
          <a:p>
            <a:r>
              <a:rPr lang="en-US" b="1" dirty="0"/>
              <a:t>Physical activity fitness prediction </a:t>
            </a:r>
            <a:endParaRPr lang="en-IN" b="1" dirty="0"/>
          </a:p>
        </p:txBody>
      </p:sp>
      <p:sp>
        <p:nvSpPr>
          <p:cNvPr id="3" name="Subtitle 2">
            <a:extLst>
              <a:ext uri="{FF2B5EF4-FFF2-40B4-BE49-F238E27FC236}">
                <a16:creationId xmlns:a16="http://schemas.microsoft.com/office/drawing/2014/main" id="{BDCA0D14-E3A6-4966-8F2C-4503F06CA8F3}"/>
              </a:ext>
            </a:extLst>
          </p:cNvPr>
          <p:cNvSpPr>
            <a:spLocks noGrp="1"/>
          </p:cNvSpPr>
          <p:nvPr>
            <p:ph type="subTitle" idx="1"/>
          </p:nvPr>
        </p:nvSpPr>
        <p:spPr>
          <a:xfrm>
            <a:off x="3962399" y="4145872"/>
            <a:ext cx="7197726" cy="1645327"/>
          </a:xfrm>
        </p:spPr>
        <p:txBody>
          <a:bodyPr>
            <a:normAutofit/>
          </a:bodyPr>
          <a:lstStyle/>
          <a:p>
            <a:r>
              <a:rPr lang="en-US" dirty="0"/>
              <a:t>Yatham tunish royal</a:t>
            </a:r>
          </a:p>
          <a:p>
            <a:r>
              <a:rPr lang="en-US" dirty="0"/>
              <a:t>Sandeep tammina</a:t>
            </a:r>
          </a:p>
          <a:p>
            <a:r>
              <a:rPr lang="en-US" dirty="0"/>
              <a:t>Kalidindi sai arun varma</a:t>
            </a:r>
          </a:p>
          <a:p>
            <a:r>
              <a:rPr lang="en-IN" dirty="0"/>
              <a:t>Pothala satya vinay</a:t>
            </a:r>
          </a:p>
        </p:txBody>
      </p:sp>
    </p:spTree>
    <p:extLst>
      <p:ext uri="{BB962C8B-B14F-4D97-AF65-F5344CB8AC3E}">
        <p14:creationId xmlns:p14="http://schemas.microsoft.com/office/powerpoint/2010/main" val="218130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4CCD-62BD-4A5E-A48D-6A4CBD81CA46}"/>
              </a:ext>
            </a:extLst>
          </p:cNvPr>
          <p:cNvSpPr>
            <a:spLocks noGrp="1"/>
          </p:cNvSpPr>
          <p:nvPr>
            <p:ph type="title"/>
          </p:nvPr>
        </p:nvSpPr>
        <p:spPr>
          <a:xfrm>
            <a:off x="685801" y="609600"/>
            <a:ext cx="10131425" cy="926237"/>
          </a:xfrm>
        </p:spPr>
        <p:txBody>
          <a:bodyPr/>
          <a:lstStyle/>
          <a:p>
            <a:pPr algn="ctr"/>
            <a:r>
              <a:rPr lang="en-US" dirty="0"/>
              <a:t>RESULT</a:t>
            </a:r>
            <a:endParaRPr lang="en-IN" dirty="0"/>
          </a:p>
        </p:txBody>
      </p:sp>
      <p:sp>
        <p:nvSpPr>
          <p:cNvPr id="3" name="Content Placeholder 2">
            <a:extLst>
              <a:ext uri="{FF2B5EF4-FFF2-40B4-BE49-F238E27FC236}">
                <a16:creationId xmlns:a16="http://schemas.microsoft.com/office/drawing/2014/main" id="{E672CF94-6D54-4020-9078-2E89BCC82725}"/>
              </a:ext>
            </a:extLst>
          </p:cNvPr>
          <p:cNvSpPr>
            <a:spLocks noGrp="1"/>
          </p:cNvSpPr>
          <p:nvPr>
            <p:ph idx="1"/>
          </p:nvPr>
        </p:nvSpPr>
        <p:spPr>
          <a:xfrm>
            <a:off x="685801" y="1535838"/>
            <a:ext cx="10131425" cy="3755254"/>
          </a:xfrm>
        </p:spPr>
        <p:txBody>
          <a:bodyPr/>
          <a:lstStyle/>
          <a:p>
            <a:pPr marL="0" indent="0">
              <a:buNone/>
            </a:pPr>
            <a:r>
              <a:rPr lang="en-US" dirty="0"/>
              <a:t>So the result of the project can be seen below as we created a local host and it has two options HOME and PREDICTION and introduction, further proceeding the next step we enter the values asked, to get the required output.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16761BF-CAD4-4642-8A91-F1C0997948C1}"/>
              </a:ext>
            </a:extLst>
          </p:cNvPr>
          <p:cNvPicPr>
            <a:picLocks noChangeAspect="1"/>
          </p:cNvPicPr>
          <p:nvPr/>
        </p:nvPicPr>
        <p:blipFill rotWithShape="1">
          <a:blip r:embed="rId2"/>
          <a:srcRect b="5242"/>
          <a:stretch/>
        </p:blipFill>
        <p:spPr>
          <a:xfrm>
            <a:off x="168676" y="2594527"/>
            <a:ext cx="5927324" cy="3380143"/>
          </a:xfrm>
          <a:prstGeom prst="rect">
            <a:avLst/>
          </a:prstGeom>
        </p:spPr>
      </p:pic>
      <p:pic>
        <p:nvPicPr>
          <p:cNvPr id="7" name="Picture 6">
            <a:extLst>
              <a:ext uri="{FF2B5EF4-FFF2-40B4-BE49-F238E27FC236}">
                <a16:creationId xmlns:a16="http://schemas.microsoft.com/office/drawing/2014/main" id="{B9993520-E03E-4120-A717-A0D37E2AF76C}"/>
              </a:ext>
            </a:extLst>
          </p:cNvPr>
          <p:cNvPicPr>
            <a:picLocks noChangeAspect="1"/>
          </p:cNvPicPr>
          <p:nvPr/>
        </p:nvPicPr>
        <p:blipFill rotWithShape="1">
          <a:blip r:embed="rId3"/>
          <a:srcRect b="4595"/>
          <a:stretch/>
        </p:blipFill>
        <p:spPr>
          <a:xfrm>
            <a:off x="6220957" y="2594527"/>
            <a:ext cx="5802367" cy="3380143"/>
          </a:xfrm>
          <a:prstGeom prst="rect">
            <a:avLst/>
          </a:prstGeom>
        </p:spPr>
      </p:pic>
    </p:spTree>
    <p:extLst>
      <p:ext uri="{BB962C8B-B14F-4D97-AF65-F5344CB8AC3E}">
        <p14:creationId xmlns:p14="http://schemas.microsoft.com/office/powerpoint/2010/main" val="233857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ED69-6BC6-4C97-8F95-F330727337E1}"/>
              </a:ext>
            </a:extLst>
          </p:cNvPr>
          <p:cNvSpPr>
            <a:spLocks noGrp="1"/>
          </p:cNvSpPr>
          <p:nvPr>
            <p:ph type="title"/>
          </p:nvPr>
        </p:nvSpPr>
        <p:spPr/>
        <p:txBody>
          <a:bodyPr/>
          <a:lstStyle/>
          <a:p>
            <a:pPr algn="ctr"/>
            <a:r>
              <a:rPr lang="en-US" dirty="0"/>
              <a:t>APPLICATIONS</a:t>
            </a:r>
            <a:endParaRPr lang="en-IN" dirty="0"/>
          </a:p>
        </p:txBody>
      </p:sp>
      <p:sp>
        <p:nvSpPr>
          <p:cNvPr id="3" name="Content Placeholder 2">
            <a:extLst>
              <a:ext uri="{FF2B5EF4-FFF2-40B4-BE49-F238E27FC236}">
                <a16:creationId xmlns:a16="http://schemas.microsoft.com/office/drawing/2014/main" id="{BFC94473-3161-4449-B325-01B1205CD818}"/>
              </a:ext>
            </a:extLst>
          </p:cNvPr>
          <p:cNvSpPr>
            <a:spLocks noGrp="1"/>
          </p:cNvSpPr>
          <p:nvPr>
            <p:ph idx="1"/>
          </p:nvPr>
        </p:nvSpPr>
        <p:spPr>
          <a:xfrm>
            <a:off x="685801" y="2494625"/>
            <a:ext cx="10131425" cy="3296575"/>
          </a:xfrm>
        </p:spPr>
        <p:txBody>
          <a:bodyPr/>
          <a:lstStyle/>
          <a:p>
            <a:endParaRPr lang="en-US" dirty="0"/>
          </a:p>
          <a:p>
            <a:r>
              <a:rPr lang="en-US" dirty="0"/>
              <a:t>Softwares used are Anaconda Prompt, Python IDE, Google Collab.</a:t>
            </a:r>
          </a:p>
          <a:p>
            <a:r>
              <a:rPr lang="en-US" dirty="0"/>
              <a:t>We can further develop this into huge model and implement in smartphone world. Where a person himself will be aware of their physical fitness.</a:t>
            </a:r>
          </a:p>
          <a:p>
            <a:r>
              <a:rPr lang="en-US" dirty="0"/>
              <a:t>We can develop front end where a person get motivated with messages and graphics displayed.</a:t>
            </a:r>
          </a:p>
          <a:p>
            <a:r>
              <a:rPr lang="en-US" dirty="0"/>
              <a:t>Addition of more features like BMI, weight reduction tips etc.</a:t>
            </a:r>
          </a:p>
          <a:p>
            <a:endParaRPr lang="en-US" dirty="0"/>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50202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9FD8-1261-4A85-9A66-0CDE8760F621}"/>
              </a:ext>
            </a:extLst>
          </p:cNvPr>
          <p:cNvSpPr>
            <a:spLocks noGrp="1"/>
          </p:cNvSpPr>
          <p:nvPr>
            <p:ph type="title"/>
          </p:nvPr>
        </p:nvSpPr>
        <p:spPr/>
        <p:txBody>
          <a:bodyPr/>
          <a:lstStyle/>
          <a:p>
            <a:pPr algn="ctr"/>
            <a:r>
              <a:rPr lang="en-US" dirty="0"/>
              <a:t>CONCLUSION</a:t>
            </a:r>
            <a:endParaRPr lang="en-IN" dirty="0"/>
          </a:p>
        </p:txBody>
      </p:sp>
      <p:sp>
        <p:nvSpPr>
          <p:cNvPr id="10" name="Content Placeholder 9">
            <a:extLst>
              <a:ext uri="{FF2B5EF4-FFF2-40B4-BE49-F238E27FC236}">
                <a16:creationId xmlns:a16="http://schemas.microsoft.com/office/drawing/2014/main" id="{BF31FF5F-8C63-954D-9547-98BBC4A3A1E2}"/>
              </a:ext>
            </a:extLst>
          </p:cNvPr>
          <p:cNvSpPr>
            <a:spLocks noGrp="1"/>
          </p:cNvSpPr>
          <p:nvPr>
            <p:ph idx="1"/>
          </p:nvPr>
        </p:nvSpPr>
        <p:spPr>
          <a:xfrm>
            <a:off x="685800" y="609599"/>
            <a:ext cx="10131425" cy="5866163"/>
          </a:xfrm>
        </p:spPr>
        <p:txBody>
          <a:bodyPr/>
          <a:lstStyle/>
          <a:p>
            <a:r>
              <a:rPr lang="en-GB" b="0" i="0" dirty="0">
                <a:effectLst/>
                <a:latin typeface="Lato"/>
              </a:rPr>
              <a:t>In the past few years, when you said “mobile fitness” to someone, the first thought they might have is “Fitbit.” True, fitness trackers were the driving force behind mobile fitness at first, but that moment of domination is over. Today’s top apps are MyFitnessPal, Fitbit and Samsung Health. The definition of “tracker” has expanded from steps to more sophisticated combinations of diet, exercise and even sleep. Just a few years ago, there were about 50 unique sleep trackers in the app stores, now there are thousands. Furthermore, one of the biggest jumps we saw during past few months, other than fitness tracking, has been consumers looking up new workout routines and recording meals, calories and water intake. This indicates a new level of awareness of personal health, as well as a need for variety and exposure to new types of physical activity. </a:t>
            </a:r>
            <a:endParaRPr lang="en-US" b="0" i="0" dirty="0">
              <a:effectLst/>
              <a:latin typeface="Lato"/>
            </a:endParaRPr>
          </a:p>
          <a:p>
            <a:r>
              <a:rPr lang="en-GB" b="0" i="0" dirty="0">
                <a:effectLst/>
                <a:latin typeface="Lato"/>
              </a:rPr>
              <a:t>To paraphrase Steve Jobs, who once paraphrased another certain titan of industry, people don’t know what they want until you show it to them. Now that consumers have had exposure to all the different ways mobile can help them with their health and fitness, they will always want more diverse types of apps to fulfil those (new) needs.</a:t>
            </a:r>
            <a:endParaRPr lang="en-US" dirty="0"/>
          </a:p>
        </p:txBody>
      </p:sp>
    </p:spTree>
    <p:extLst>
      <p:ext uri="{BB962C8B-B14F-4D97-AF65-F5344CB8AC3E}">
        <p14:creationId xmlns:p14="http://schemas.microsoft.com/office/powerpoint/2010/main" val="136807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078A-B989-41F0-B3A6-09C4632E258A}"/>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6954492F-271D-4989-9A05-6848755BCC7C}"/>
              </a:ext>
            </a:extLst>
          </p:cNvPr>
          <p:cNvSpPr>
            <a:spLocks noGrp="1"/>
          </p:cNvSpPr>
          <p:nvPr>
            <p:ph idx="1"/>
          </p:nvPr>
        </p:nvSpPr>
        <p:spPr>
          <a:xfrm>
            <a:off x="630135" y="2086401"/>
            <a:ext cx="10131425" cy="3649133"/>
          </a:xfrm>
        </p:spPr>
        <p:txBody>
          <a:bodyPr>
            <a:normAutofit fontScale="92500" lnSpcReduction="10000"/>
          </a:bodyPr>
          <a:lstStyle/>
          <a:p>
            <a:pPr fontAlgn="base"/>
            <a:r>
              <a:rPr lang="en-GB" b="0" i="0" dirty="0">
                <a:effectLst/>
                <a:latin typeface="Lato"/>
              </a:rPr>
              <a:t>Before the COVID-19 outbreak, half of mobile app users were using a mobile device to </a:t>
            </a:r>
            <a:r>
              <a:rPr lang="en-GB" b="0" i="0" dirty="0" err="1">
                <a:effectLst/>
                <a:latin typeface="Lato"/>
              </a:rPr>
              <a:t>fulfill</a:t>
            </a:r>
            <a:r>
              <a:rPr lang="en-GB" b="0" i="0" dirty="0">
                <a:effectLst/>
                <a:latin typeface="Lato"/>
              </a:rPr>
              <a:t> their health and fitness goals. That number is now 75%, and nearly 4 in 10 (38%) of respondents said their mobile usage for fitness and nutrition has gone up since the Coronavirus pandemic. That seems completely normal, of course, as there is no in-person option, and mobile is the clear choice for fitness. Many activities, like jogging, are “on the go,” and those who are working from home likely have desktop fatigue so even home workouts would take place on mobile vs. their laptop.</a:t>
            </a:r>
          </a:p>
          <a:p>
            <a:pPr fontAlgn="base"/>
            <a:br>
              <a:rPr lang="en-GB" b="0" i="0" dirty="0">
                <a:effectLst/>
                <a:latin typeface="Lato"/>
              </a:rPr>
            </a:br>
            <a:r>
              <a:rPr lang="en-GB" b="0" i="0" dirty="0">
                <a:effectLst/>
                <a:latin typeface="Lato"/>
              </a:rPr>
              <a:t>But it’s not just about increased use; this trend is also about new habits that are forming, namely, new types of apps people are using. Some 22% of those surveyed downloaded new apps for health or exercise. And while retention levels of fitness apps could be as difficult to maintain as new gym memberships, I believe that activities like using exercise videos (vs. in-person training) are seeing rates of 28% and those could easily stick. As of now, </a:t>
            </a:r>
            <a:r>
              <a:rPr lang="en-GB" b="0" i="0" u="sng" dirty="0">
                <a:effectLst/>
                <a:latin typeface="Lato"/>
                <a:hlinkClick r:id="rId2">
                  <a:extLst>
                    <a:ext uri="{A12FA001-AC4F-418D-AE19-62706E023703}">
                      <ahyp:hlinkClr xmlns:ahyp="http://schemas.microsoft.com/office/drawing/2018/hyperlinkcolor" val="tx"/>
                    </a:ext>
                  </a:extLst>
                </a:hlinkClick>
              </a:rPr>
              <a:t>predictions</a:t>
            </a:r>
            <a:r>
              <a:rPr lang="en-GB" b="0" i="0" dirty="0">
                <a:effectLst/>
                <a:latin typeface="Lato"/>
              </a:rPr>
              <a:t> stand that the global fitness app market will reach nearly $15 billion by 2026, and I think that is realistic.</a:t>
            </a:r>
          </a:p>
          <a:p>
            <a:endParaRPr lang="en-IN" dirty="0"/>
          </a:p>
        </p:txBody>
      </p:sp>
    </p:spTree>
    <p:extLst>
      <p:ext uri="{BB962C8B-B14F-4D97-AF65-F5344CB8AC3E}">
        <p14:creationId xmlns:p14="http://schemas.microsoft.com/office/powerpoint/2010/main" val="824351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C099-7457-4BBD-BF28-5BE11137C132}"/>
              </a:ext>
            </a:extLst>
          </p:cNvPr>
          <p:cNvSpPr>
            <a:spLocks noGrp="1"/>
          </p:cNvSpPr>
          <p:nvPr>
            <p:ph type="title"/>
          </p:nvPr>
        </p:nvSpPr>
        <p:spPr/>
        <p:txBody>
          <a:bodyPr/>
          <a:lstStyle/>
          <a:p>
            <a:pPr algn="ctr"/>
            <a:r>
              <a:rPr lang="en-US" dirty="0"/>
              <a:t>BIBLIOGRAPHY</a:t>
            </a:r>
            <a:endParaRPr lang="en-IN" dirty="0"/>
          </a:p>
        </p:txBody>
      </p:sp>
      <p:sp>
        <p:nvSpPr>
          <p:cNvPr id="7" name="Content Placeholder 6">
            <a:extLst>
              <a:ext uri="{FF2B5EF4-FFF2-40B4-BE49-F238E27FC236}">
                <a16:creationId xmlns:a16="http://schemas.microsoft.com/office/drawing/2014/main" id="{360DC4C3-A233-FE44-B3B0-1F61A07C79D6}"/>
              </a:ext>
            </a:extLst>
          </p:cNvPr>
          <p:cNvSpPr>
            <a:spLocks noGrp="1"/>
          </p:cNvSpPr>
          <p:nvPr>
            <p:ph idx="1"/>
          </p:nvPr>
        </p:nvSpPr>
        <p:spPr>
          <a:xfrm>
            <a:off x="854477" y="1604433"/>
            <a:ext cx="10131425" cy="3649133"/>
          </a:xfrm>
        </p:spPr>
        <p:txBody>
          <a:bodyPr/>
          <a:lstStyle/>
          <a:p>
            <a:r>
              <a:rPr lang="en-GB" b="0" i="0" dirty="0">
                <a:effectLst/>
                <a:latin typeface="Roboto" panose="02000000000000000000" pitchFamily="2" charset="0"/>
              </a:rPr>
              <a:t>Starting Strength: Basic Barbell Training (Paperback) ...</a:t>
            </a:r>
          </a:p>
          <a:p>
            <a:r>
              <a:rPr lang="en-GB" b="0" i="0" dirty="0">
                <a:effectLst/>
                <a:latin typeface="Roboto" panose="02000000000000000000" pitchFamily="2" charset="0"/>
              </a:rPr>
              <a:t>Strength Training Anatomy (Paperback) ...</a:t>
            </a:r>
          </a:p>
          <a:p>
            <a:r>
              <a:rPr lang="en-GB" b="0" i="0" dirty="0">
                <a:effectLst/>
                <a:latin typeface="Roboto" panose="02000000000000000000" pitchFamily="2" charset="0"/>
              </a:rPr>
              <a:t>The 4-Hour Body: An Uncommon Guide to Rapid Fat-Loss, Incredible Sex, and Becoming Superhuman (Hardcover)</a:t>
            </a:r>
            <a:endParaRPr lang="en-US" b="0" i="0" dirty="0">
              <a:effectLst/>
              <a:latin typeface="Roboto" panose="02000000000000000000" pitchFamily="2" charset="0"/>
            </a:endParaRPr>
          </a:p>
          <a:p>
            <a:r>
              <a:rPr lang="en-US" dirty="0">
                <a:latin typeface="Roboto" panose="02000000000000000000" pitchFamily="2" charset="0"/>
              </a:rPr>
              <a:t>We have chosen these books because the psychological terms of humans is explained and the feedback of so many people regarding physical fitness and diet and mental health is productively phrased by the authors </a:t>
            </a:r>
            <a:endParaRPr lang="en-GB" b="0" i="0" dirty="0">
              <a:effectLst/>
              <a:latin typeface="Roboto" panose="02000000000000000000" pitchFamily="2" charset="0"/>
            </a:endParaRPr>
          </a:p>
        </p:txBody>
      </p:sp>
    </p:spTree>
    <p:extLst>
      <p:ext uri="{BB962C8B-B14F-4D97-AF65-F5344CB8AC3E}">
        <p14:creationId xmlns:p14="http://schemas.microsoft.com/office/powerpoint/2010/main" val="257758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EE6F-8327-4CBA-B5E8-2D70E9253546}"/>
              </a:ext>
            </a:extLst>
          </p:cNvPr>
          <p:cNvSpPr>
            <a:spLocks noGrp="1"/>
          </p:cNvSpPr>
          <p:nvPr>
            <p:ph type="title"/>
          </p:nvPr>
        </p:nvSpPr>
        <p:spPr>
          <a:xfrm>
            <a:off x="685801" y="609600"/>
            <a:ext cx="10131425" cy="1352365"/>
          </a:xfrm>
        </p:spPr>
        <p:txBody>
          <a:bodyPr/>
          <a:lstStyle/>
          <a:p>
            <a:pPr algn="ctr"/>
            <a:r>
              <a:rPr lang="en-US" dirty="0"/>
              <a:t>APPENDIX</a:t>
            </a:r>
            <a:endParaRPr lang="en-IN" dirty="0"/>
          </a:p>
        </p:txBody>
      </p:sp>
      <p:sp>
        <p:nvSpPr>
          <p:cNvPr id="3" name="Content Placeholder 2">
            <a:extLst>
              <a:ext uri="{FF2B5EF4-FFF2-40B4-BE49-F238E27FC236}">
                <a16:creationId xmlns:a16="http://schemas.microsoft.com/office/drawing/2014/main" id="{74939031-F529-4E57-BAA8-2A01AFDAE3A4}"/>
              </a:ext>
            </a:extLst>
          </p:cNvPr>
          <p:cNvSpPr>
            <a:spLocks noGrp="1"/>
          </p:cNvSpPr>
          <p:nvPr>
            <p:ph idx="1"/>
          </p:nvPr>
        </p:nvSpPr>
        <p:spPr>
          <a:xfrm>
            <a:off x="685801" y="1713390"/>
            <a:ext cx="10131425" cy="4998127"/>
          </a:xfrm>
        </p:spPr>
        <p:txBody>
          <a:bodyPr>
            <a:normAutofit fontScale="85000" lnSpcReduction="20000"/>
          </a:bodyPr>
          <a:lstStyle/>
          <a:p>
            <a:pPr marL="0" indent="0">
              <a:buNone/>
            </a:pPr>
            <a:r>
              <a:rPr lang="en-US" i="1" dirty="0"/>
              <a:t>SOURCE CODE:  </a:t>
            </a:r>
          </a:p>
          <a:p>
            <a:pPr marL="0" indent="0">
              <a:buNone/>
            </a:pPr>
            <a:r>
              <a:rPr lang="en-US" i="1" dirty="0"/>
              <a:t> </a:t>
            </a:r>
          </a:p>
          <a:p>
            <a:pPr marL="0" indent="0">
              <a:buNone/>
            </a:pPr>
            <a:r>
              <a:rPr lang="en-US" dirty="0"/>
              <a:t>import </a:t>
            </a:r>
            <a:r>
              <a:rPr lang="en-US" dirty="0" err="1"/>
              <a:t>numpy</a:t>
            </a:r>
            <a:r>
              <a:rPr lang="en-US" dirty="0"/>
              <a:t> as np  </a:t>
            </a:r>
          </a:p>
          <a:p>
            <a:pPr marL="0" indent="0">
              <a:buNone/>
            </a:pPr>
            <a:r>
              <a:rPr lang="en-US" dirty="0"/>
              <a:t>import pandas as pd  </a:t>
            </a:r>
          </a:p>
          <a:p>
            <a:pPr marL="0" indent="0">
              <a:buNone/>
            </a:pPr>
            <a:r>
              <a:rPr lang="en-US" dirty="0"/>
              <a:t>from flask import Flask, </a:t>
            </a:r>
            <a:r>
              <a:rPr lang="en-US" dirty="0" err="1"/>
              <a:t>render_template</a:t>
            </a:r>
            <a:r>
              <a:rPr lang="en-US" dirty="0"/>
              <a:t>, request</a:t>
            </a:r>
          </a:p>
          <a:p>
            <a:pPr marL="0" indent="0">
              <a:buNone/>
            </a:pPr>
            <a:r>
              <a:rPr lang="en-US" dirty="0"/>
              <a:t> </a:t>
            </a:r>
          </a:p>
          <a:p>
            <a:pPr marL="0" indent="0">
              <a:buNone/>
            </a:pPr>
            <a:r>
              <a:rPr lang="en-US" dirty="0"/>
              <a:t>import pickle</a:t>
            </a:r>
          </a:p>
          <a:p>
            <a:pPr marL="0" indent="0">
              <a:buNone/>
            </a:pPr>
            <a:endParaRPr lang="en-US" dirty="0"/>
          </a:p>
          <a:p>
            <a:pPr marL="0" indent="0">
              <a:buNone/>
            </a:pPr>
            <a:endParaRPr lang="en-US" dirty="0"/>
          </a:p>
          <a:p>
            <a:pPr marL="0" indent="0">
              <a:buNone/>
            </a:pPr>
            <a:r>
              <a:rPr lang="en-US" dirty="0"/>
              <a:t>app = Flask(__name__) # initializing a flask app</a:t>
            </a:r>
          </a:p>
          <a:p>
            <a:pPr marL="0" indent="0">
              <a:buNone/>
            </a:pPr>
            <a:r>
              <a:rPr lang="en-US" dirty="0"/>
              <a:t>model = </a:t>
            </a:r>
            <a:r>
              <a:rPr lang="en-US" dirty="0" err="1"/>
              <a:t>pickle.load</a:t>
            </a:r>
            <a:r>
              <a:rPr lang="en-US" dirty="0"/>
              <a:t>(open('</a:t>
            </a:r>
            <a:r>
              <a:rPr lang="en-US" dirty="0" err="1"/>
              <a:t>fitness.pkl</a:t>
            </a:r>
            <a:r>
              <a:rPr lang="en-US" dirty="0"/>
              <a:t>', '</a:t>
            </a:r>
            <a:r>
              <a:rPr lang="en-US" dirty="0" err="1"/>
              <a:t>rb</a:t>
            </a:r>
            <a:r>
              <a:rPr lang="en-US" dirty="0"/>
              <a:t>')) #loading the model</a:t>
            </a:r>
          </a:p>
          <a:p>
            <a:pPr marL="0" indent="0">
              <a:buNone/>
            </a:pPr>
            <a:endParaRPr lang="en-US" dirty="0"/>
          </a:p>
          <a:p>
            <a:pPr marL="0" indent="0">
              <a:buNone/>
            </a:pPr>
            <a:r>
              <a:rPr lang="en-US" dirty="0"/>
              <a:t>@app.route('/')# route to display the home page</a:t>
            </a:r>
          </a:p>
          <a:p>
            <a:pPr marL="0" indent="0">
              <a:buNone/>
            </a:pPr>
            <a:r>
              <a:rPr lang="en-US" dirty="0"/>
              <a:t>def home():</a:t>
            </a:r>
          </a:p>
          <a:p>
            <a:pPr marL="0" indent="0">
              <a:buNone/>
            </a:pPr>
            <a:r>
              <a:rPr lang="en-US" dirty="0"/>
              <a:t>    return </a:t>
            </a:r>
            <a:r>
              <a:rPr lang="en-US" dirty="0" err="1"/>
              <a:t>render_template</a:t>
            </a:r>
            <a:r>
              <a:rPr lang="en-US" dirty="0"/>
              <a:t>('home.html') #rendering the home page</a:t>
            </a:r>
          </a:p>
          <a:p>
            <a:pPr marL="0" indent="0">
              <a:buNone/>
            </a:pPr>
            <a:r>
              <a:rPr lang="en-US" dirty="0"/>
              <a:t>@app.route('/Prediction',methods=['POST','GET'])</a:t>
            </a:r>
            <a:endParaRPr lang="en-IN" dirty="0"/>
          </a:p>
        </p:txBody>
      </p:sp>
    </p:spTree>
    <p:extLst>
      <p:ext uri="{BB962C8B-B14F-4D97-AF65-F5344CB8AC3E}">
        <p14:creationId xmlns:p14="http://schemas.microsoft.com/office/powerpoint/2010/main" val="378197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BB783-1454-41CA-94D1-56827AFB85B2}"/>
              </a:ext>
            </a:extLst>
          </p:cNvPr>
          <p:cNvSpPr>
            <a:spLocks noGrp="1"/>
          </p:cNvSpPr>
          <p:nvPr>
            <p:ph idx="1"/>
          </p:nvPr>
        </p:nvSpPr>
        <p:spPr>
          <a:xfrm>
            <a:off x="659168" y="228600"/>
            <a:ext cx="10131425" cy="6629400"/>
          </a:xfrm>
        </p:spPr>
        <p:txBody>
          <a:bodyPr>
            <a:normAutofit fontScale="25000" lnSpcReduction="20000"/>
          </a:bodyPr>
          <a:lstStyle/>
          <a:p>
            <a:pPr marL="0" indent="0">
              <a:buNone/>
            </a:pPr>
            <a:r>
              <a:rPr lang="en-US" sz="4000" dirty="0"/>
              <a:t>def prediction():</a:t>
            </a:r>
          </a:p>
          <a:p>
            <a:pPr marL="0" indent="0">
              <a:buNone/>
            </a:pPr>
            <a:r>
              <a:rPr lang="en-US" sz="4000" dirty="0"/>
              <a:t>    return </a:t>
            </a:r>
            <a:r>
              <a:rPr lang="en-US" sz="4000" dirty="0" err="1"/>
              <a:t>render_template</a:t>
            </a:r>
            <a:r>
              <a:rPr lang="en-US" sz="4000" dirty="0"/>
              <a:t>('indexnew.html')</a:t>
            </a:r>
          </a:p>
          <a:p>
            <a:pPr marL="0" indent="0">
              <a:buNone/>
            </a:pPr>
            <a:r>
              <a:rPr lang="en-US" sz="4000" dirty="0"/>
              <a:t>@app.route('/Home',methods=['POST','GET'])</a:t>
            </a:r>
          </a:p>
          <a:p>
            <a:pPr marL="0" indent="0">
              <a:buNone/>
            </a:pPr>
            <a:r>
              <a:rPr lang="en-US" sz="4000" dirty="0"/>
              <a:t>def </a:t>
            </a:r>
            <a:r>
              <a:rPr lang="en-US" sz="4000" dirty="0" err="1"/>
              <a:t>my_home</a:t>
            </a:r>
            <a:r>
              <a:rPr lang="en-US" sz="4000" dirty="0"/>
              <a:t>():</a:t>
            </a:r>
          </a:p>
          <a:p>
            <a:pPr marL="0" indent="0">
              <a:buNone/>
            </a:pPr>
            <a:r>
              <a:rPr lang="en-US" sz="4000" dirty="0"/>
              <a:t>    return </a:t>
            </a:r>
            <a:r>
              <a:rPr lang="en-US" sz="4000" dirty="0" err="1"/>
              <a:t>render_template</a:t>
            </a:r>
            <a:r>
              <a:rPr lang="en-US" sz="4000" dirty="0"/>
              <a:t>('home.html')</a:t>
            </a:r>
          </a:p>
          <a:p>
            <a:pPr marL="0" indent="0">
              <a:buNone/>
            </a:pPr>
            <a:endParaRPr lang="en-US" sz="4000" dirty="0"/>
          </a:p>
          <a:p>
            <a:pPr marL="0" indent="0">
              <a:buNone/>
            </a:pPr>
            <a:r>
              <a:rPr lang="en-US" sz="4000" dirty="0"/>
              <a:t>@app.route('/predict',methods=['POST'])# route to show the predictions in a web UI</a:t>
            </a:r>
          </a:p>
          <a:p>
            <a:pPr marL="0" indent="0">
              <a:buNone/>
            </a:pPr>
            <a:r>
              <a:rPr lang="en-US" sz="4000" dirty="0"/>
              <a:t>def predict():</a:t>
            </a:r>
          </a:p>
          <a:p>
            <a:pPr marL="0" indent="0">
              <a:buNone/>
            </a:pPr>
            <a:r>
              <a:rPr lang="en-US" sz="4000" dirty="0"/>
              <a:t>    </a:t>
            </a:r>
          </a:p>
          <a:p>
            <a:pPr marL="0" indent="0">
              <a:buNone/>
            </a:pPr>
            <a:r>
              <a:rPr lang="en-US" sz="4000" dirty="0"/>
              <a:t>    #reading the inputs given by the user</a:t>
            </a:r>
          </a:p>
          <a:p>
            <a:pPr marL="0" indent="0">
              <a:buNone/>
            </a:pPr>
            <a:r>
              <a:rPr lang="en-US" sz="4000" dirty="0"/>
              <a:t>    </a:t>
            </a:r>
            <a:r>
              <a:rPr lang="en-US" sz="4000" dirty="0" err="1"/>
              <a:t>input_features</a:t>
            </a:r>
            <a:r>
              <a:rPr lang="en-US" sz="4000" dirty="0"/>
              <a:t> = [float(x) for x in </a:t>
            </a:r>
            <a:r>
              <a:rPr lang="en-US" sz="4000" dirty="0" err="1"/>
              <a:t>request.form.values</a:t>
            </a:r>
            <a:r>
              <a:rPr lang="en-US" sz="4000" dirty="0"/>
              <a:t>()]</a:t>
            </a:r>
          </a:p>
          <a:p>
            <a:pPr marL="0" indent="0">
              <a:buNone/>
            </a:pPr>
            <a:r>
              <a:rPr lang="en-US" sz="4000" dirty="0"/>
              <a:t>    </a:t>
            </a:r>
            <a:r>
              <a:rPr lang="en-US" sz="4000" dirty="0" err="1"/>
              <a:t>features_value</a:t>
            </a:r>
            <a:r>
              <a:rPr lang="en-US" sz="4000" dirty="0"/>
              <a:t> = [</a:t>
            </a:r>
            <a:r>
              <a:rPr lang="en-US" sz="4000" dirty="0" err="1"/>
              <a:t>np.array</a:t>
            </a:r>
            <a:r>
              <a:rPr lang="en-US" sz="4000" dirty="0"/>
              <a:t>(</a:t>
            </a:r>
            <a:r>
              <a:rPr lang="en-US" sz="4000" dirty="0" err="1"/>
              <a:t>input_features</a:t>
            </a:r>
            <a:r>
              <a:rPr lang="en-US" sz="4000" dirty="0"/>
              <a:t>)]</a:t>
            </a:r>
          </a:p>
          <a:p>
            <a:pPr marL="0" indent="0">
              <a:buNone/>
            </a:pPr>
            <a:r>
              <a:rPr lang="en-US" sz="4000" dirty="0"/>
              <a:t>    </a:t>
            </a:r>
          </a:p>
          <a:p>
            <a:pPr marL="0" indent="0">
              <a:buNone/>
            </a:pPr>
            <a:r>
              <a:rPr lang="en-US" sz="4000" dirty="0"/>
              <a:t>    </a:t>
            </a:r>
            <a:r>
              <a:rPr lang="en-US" sz="4000" dirty="0" err="1"/>
              <a:t>features_name</a:t>
            </a:r>
            <a:r>
              <a:rPr lang="en-US" sz="4000" dirty="0"/>
              <a:t> = ['sad','neutral','happy','</a:t>
            </a:r>
            <a:r>
              <a:rPr lang="en-US" sz="4000" dirty="0" err="1"/>
              <a:t>step_count</a:t>
            </a:r>
            <a:r>
              <a:rPr lang="en-US" sz="4000" dirty="0"/>
              <a:t>',</a:t>
            </a:r>
          </a:p>
          <a:p>
            <a:pPr marL="0" indent="0">
              <a:buNone/>
            </a:pPr>
            <a:r>
              <a:rPr lang="en-US" sz="4000" dirty="0"/>
              <a:t>                    'calories_burned','hours_of_sleep','</a:t>
            </a:r>
            <a:r>
              <a:rPr lang="en-US" sz="4000" dirty="0" err="1"/>
              <a:t>weight_kg</a:t>
            </a:r>
            <a:r>
              <a:rPr lang="en-US" sz="4000" dirty="0"/>
              <a:t>']</a:t>
            </a:r>
          </a:p>
          <a:p>
            <a:pPr marL="0" indent="0">
              <a:buNone/>
            </a:pPr>
            <a:r>
              <a:rPr lang="en-US" sz="4000" dirty="0"/>
              <a:t>    </a:t>
            </a:r>
          </a:p>
          <a:p>
            <a:pPr marL="0" indent="0">
              <a:buNone/>
            </a:pPr>
            <a:r>
              <a:rPr lang="en-US" sz="4000" dirty="0"/>
              <a:t>    df = </a:t>
            </a:r>
            <a:r>
              <a:rPr lang="en-US" sz="4000" dirty="0" err="1"/>
              <a:t>pd.DataFrame</a:t>
            </a:r>
            <a:r>
              <a:rPr lang="en-US" sz="4000" dirty="0"/>
              <a:t>(</a:t>
            </a:r>
            <a:r>
              <a:rPr lang="en-US" sz="4000" dirty="0" err="1"/>
              <a:t>features_value</a:t>
            </a:r>
            <a:r>
              <a:rPr lang="en-US" sz="4000" dirty="0"/>
              <a:t>, columns=</a:t>
            </a:r>
            <a:r>
              <a:rPr lang="en-US" sz="4000" dirty="0" err="1"/>
              <a:t>features_name</a:t>
            </a:r>
            <a:r>
              <a:rPr lang="en-US" sz="4000" dirty="0"/>
              <a:t>)</a:t>
            </a:r>
          </a:p>
          <a:p>
            <a:pPr marL="0" indent="0">
              <a:buNone/>
            </a:pPr>
            <a:r>
              <a:rPr lang="en-US" sz="4000" dirty="0"/>
              <a:t>    </a:t>
            </a:r>
          </a:p>
          <a:p>
            <a:pPr marL="0" indent="0">
              <a:buNone/>
            </a:pPr>
            <a:r>
              <a:rPr lang="en-US" sz="4000" dirty="0"/>
              <a:t>    # predictions using the loaded model file</a:t>
            </a:r>
          </a:p>
          <a:p>
            <a:pPr marL="0" indent="0">
              <a:buNone/>
            </a:pPr>
            <a:r>
              <a:rPr lang="en-US" sz="4000" dirty="0"/>
              <a:t>    output = </a:t>
            </a:r>
            <a:r>
              <a:rPr lang="en-US" sz="4000" dirty="0" err="1"/>
              <a:t>model.predict</a:t>
            </a:r>
            <a:r>
              <a:rPr lang="en-US" sz="4000" dirty="0"/>
              <a:t>(df)</a:t>
            </a:r>
          </a:p>
          <a:p>
            <a:pPr marL="0" indent="0">
              <a:buNone/>
            </a:pPr>
            <a:r>
              <a:rPr lang="en-US" sz="4000" dirty="0"/>
              <a:t>    </a:t>
            </a:r>
          </a:p>
          <a:p>
            <a:pPr marL="0" indent="0">
              <a:buNone/>
            </a:pPr>
            <a:r>
              <a:rPr lang="en-US" sz="4000" dirty="0"/>
              <a:t>    # showing the prediction results in a UI# showing the prediction results in a UI</a:t>
            </a:r>
          </a:p>
          <a:p>
            <a:pPr marL="0" indent="0">
              <a:buNone/>
            </a:pPr>
            <a:r>
              <a:rPr lang="en-US" sz="4000" dirty="0"/>
              <a:t>    return </a:t>
            </a:r>
            <a:r>
              <a:rPr lang="en-US" sz="4000" dirty="0" err="1"/>
              <a:t>render_template</a:t>
            </a:r>
            <a:r>
              <a:rPr lang="en-US" sz="4000" dirty="0"/>
              <a:t>('result.html', </a:t>
            </a:r>
            <a:r>
              <a:rPr lang="en-US" sz="4000" dirty="0" err="1"/>
              <a:t>prediction_text</a:t>
            </a:r>
            <a:r>
              <a:rPr lang="en-US" sz="4000" dirty="0"/>
              <a:t>=output)</a:t>
            </a:r>
          </a:p>
          <a:p>
            <a:pPr marL="0" indent="0">
              <a:buNone/>
            </a:pPr>
            <a:endParaRPr lang="en-US" sz="4000" dirty="0"/>
          </a:p>
          <a:p>
            <a:pPr marL="0" indent="0">
              <a:buNone/>
            </a:pPr>
            <a:r>
              <a:rPr lang="en-US" sz="4000" dirty="0"/>
              <a:t>if __name__ == '__main__':</a:t>
            </a:r>
          </a:p>
          <a:p>
            <a:pPr marL="0" indent="0">
              <a:buNone/>
            </a:pPr>
            <a:r>
              <a:rPr lang="en-US" sz="4000" dirty="0"/>
              <a:t>    # running the app</a:t>
            </a:r>
          </a:p>
          <a:p>
            <a:pPr marL="0" indent="0">
              <a:buNone/>
            </a:pPr>
            <a:r>
              <a:rPr lang="en-US" sz="4000" dirty="0"/>
              <a:t>    </a:t>
            </a:r>
            <a:r>
              <a:rPr lang="en-US" sz="4000" dirty="0" err="1"/>
              <a:t>app.run</a:t>
            </a:r>
            <a:r>
              <a:rPr lang="en-US" sz="4000" dirty="0"/>
              <a:t>(debug=False)</a:t>
            </a:r>
          </a:p>
          <a:p>
            <a:pPr marL="0" indent="0">
              <a:buNone/>
            </a:pPr>
            <a:endParaRPr lang="en-IN" dirty="0"/>
          </a:p>
        </p:txBody>
      </p:sp>
      <p:pic>
        <p:nvPicPr>
          <p:cNvPr id="5" name="Picture 4">
            <a:extLst>
              <a:ext uri="{FF2B5EF4-FFF2-40B4-BE49-F238E27FC236}">
                <a16:creationId xmlns:a16="http://schemas.microsoft.com/office/drawing/2014/main" id="{9A8640F1-D07E-4799-8C10-C84D578C98B1}"/>
              </a:ext>
            </a:extLst>
          </p:cNvPr>
          <p:cNvPicPr>
            <a:picLocks noChangeAspect="1"/>
          </p:cNvPicPr>
          <p:nvPr/>
        </p:nvPicPr>
        <p:blipFill>
          <a:blip r:embed="rId2"/>
          <a:stretch>
            <a:fillRect/>
          </a:stretch>
        </p:blipFill>
        <p:spPr>
          <a:xfrm>
            <a:off x="5353234" y="1535559"/>
            <a:ext cx="6732233" cy="3786881"/>
          </a:xfrm>
          <a:prstGeom prst="rect">
            <a:avLst/>
          </a:prstGeom>
        </p:spPr>
      </p:pic>
    </p:spTree>
    <p:extLst>
      <p:ext uri="{BB962C8B-B14F-4D97-AF65-F5344CB8AC3E}">
        <p14:creationId xmlns:p14="http://schemas.microsoft.com/office/powerpoint/2010/main" val="302745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C4E-B539-4B14-A1F4-8181C2988E19}"/>
              </a:ext>
            </a:extLst>
          </p:cNvPr>
          <p:cNvSpPr>
            <a:spLocks noGrp="1"/>
          </p:cNvSpPr>
          <p:nvPr>
            <p:ph type="title"/>
          </p:nvPr>
        </p:nvSpPr>
        <p:spPr/>
        <p:txBody>
          <a:bodyPr/>
          <a:lstStyle/>
          <a:p>
            <a:pPr algn="ctr"/>
            <a:r>
              <a:rPr lang="en-US" dirty="0"/>
              <a:t>APPENDIX</a:t>
            </a:r>
            <a:endParaRPr lang="en-IN" dirty="0"/>
          </a:p>
        </p:txBody>
      </p:sp>
      <p:sp>
        <p:nvSpPr>
          <p:cNvPr id="3" name="Content Placeholder 2">
            <a:extLst>
              <a:ext uri="{FF2B5EF4-FFF2-40B4-BE49-F238E27FC236}">
                <a16:creationId xmlns:a16="http://schemas.microsoft.com/office/drawing/2014/main" id="{EB3649E1-1412-4646-89F7-6295C5EA8D80}"/>
              </a:ext>
            </a:extLst>
          </p:cNvPr>
          <p:cNvSpPr>
            <a:spLocks noGrp="1"/>
          </p:cNvSpPr>
          <p:nvPr>
            <p:ph idx="1"/>
          </p:nvPr>
        </p:nvSpPr>
        <p:spPr>
          <a:xfrm>
            <a:off x="685801" y="1589103"/>
            <a:ext cx="10131425" cy="4202097"/>
          </a:xfrm>
        </p:spPr>
        <p:txBody>
          <a:bodyPr/>
          <a:lstStyle/>
          <a:p>
            <a:pPr marL="0" indent="0">
              <a:buNone/>
            </a:pPr>
            <a:r>
              <a:rPr lang="en-US" i="1" dirty="0"/>
              <a:t>UI Output Screenshot: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IN" i="1" dirty="0"/>
          </a:p>
        </p:txBody>
      </p:sp>
      <p:pic>
        <p:nvPicPr>
          <p:cNvPr id="5" name="Picture 4">
            <a:extLst>
              <a:ext uri="{FF2B5EF4-FFF2-40B4-BE49-F238E27FC236}">
                <a16:creationId xmlns:a16="http://schemas.microsoft.com/office/drawing/2014/main" id="{D0FB4081-08AF-4E17-B39A-2792F0D7B6BF}"/>
              </a:ext>
            </a:extLst>
          </p:cNvPr>
          <p:cNvPicPr>
            <a:picLocks noChangeAspect="1"/>
          </p:cNvPicPr>
          <p:nvPr/>
        </p:nvPicPr>
        <p:blipFill>
          <a:blip r:embed="rId2"/>
          <a:stretch>
            <a:fillRect/>
          </a:stretch>
        </p:blipFill>
        <p:spPr>
          <a:xfrm>
            <a:off x="2902998" y="1880217"/>
            <a:ext cx="8694198" cy="4890486"/>
          </a:xfrm>
          <a:prstGeom prst="rect">
            <a:avLst/>
          </a:prstGeom>
        </p:spPr>
      </p:pic>
    </p:spTree>
    <p:extLst>
      <p:ext uri="{BB962C8B-B14F-4D97-AF65-F5344CB8AC3E}">
        <p14:creationId xmlns:p14="http://schemas.microsoft.com/office/powerpoint/2010/main" val="307026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C4E-B539-4B14-A1F4-8181C2988E19}"/>
              </a:ext>
            </a:extLst>
          </p:cNvPr>
          <p:cNvSpPr>
            <a:spLocks noGrp="1"/>
          </p:cNvSpPr>
          <p:nvPr>
            <p:ph type="title"/>
          </p:nvPr>
        </p:nvSpPr>
        <p:spPr/>
        <p:txBody>
          <a:bodyPr/>
          <a:lstStyle/>
          <a:p>
            <a:pPr algn="ctr"/>
            <a:r>
              <a:rPr lang="en-US" dirty="0"/>
              <a:t>APPENDIX</a:t>
            </a:r>
            <a:endParaRPr lang="en-IN" dirty="0"/>
          </a:p>
        </p:txBody>
      </p:sp>
      <p:sp>
        <p:nvSpPr>
          <p:cNvPr id="3" name="Content Placeholder 2">
            <a:extLst>
              <a:ext uri="{FF2B5EF4-FFF2-40B4-BE49-F238E27FC236}">
                <a16:creationId xmlns:a16="http://schemas.microsoft.com/office/drawing/2014/main" id="{EB3649E1-1412-4646-89F7-6295C5EA8D80}"/>
              </a:ext>
            </a:extLst>
          </p:cNvPr>
          <p:cNvSpPr>
            <a:spLocks noGrp="1"/>
          </p:cNvSpPr>
          <p:nvPr>
            <p:ph idx="1"/>
          </p:nvPr>
        </p:nvSpPr>
        <p:spPr>
          <a:xfrm>
            <a:off x="685801" y="1589103"/>
            <a:ext cx="10131425" cy="4202097"/>
          </a:xfrm>
        </p:spPr>
        <p:txBody>
          <a:bodyPr/>
          <a:lstStyle/>
          <a:p>
            <a:pPr marL="0" indent="0">
              <a:buNone/>
            </a:pPr>
            <a:r>
              <a:rPr lang="en-US" i="1" dirty="0"/>
              <a:t>UI Output Screenshot: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IN" i="1" dirty="0"/>
          </a:p>
        </p:txBody>
      </p:sp>
      <p:pic>
        <p:nvPicPr>
          <p:cNvPr id="6" name="Picture 5">
            <a:extLst>
              <a:ext uri="{FF2B5EF4-FFF2-40B4-BE49-F238E27FC236}">
                <a16:creationId xmlns:a16="http://schemas.microsoft.com/office/drawing/2014/main" id="{DC5D5131-8BBB-4E6E-AD4F-28FA962D2B61}"/>
              </a:ext>
            </a:extLst>
          </p:cNvPr>
          <p:cNvPicPr>
            <a:picLocks noChangeAspect="1"/>
          </p:cNvPicPr>
          <p:nvPr/>
        </p:nvPicPr>
        <p:blipFill>
          <a:blip r:embed="rId2"/>
          <a:stretch>
            <a:fillRect/>
          </a:stretch>
        </p:blipFill>
        <p:spPr>
          <a:xfrm>
            <a:off x="2938508" y="1715425"/>
            <a:ext cx="8987161" cy="5055278"/>
          </a:xfrm>
          <a:prstGeom prst="rect">
            <a:avLst/>
          </a:prstGeom>
        </p:spPr>
      </p:pic>
    </p:spTree>
    <p:extLst>
      <p:ext uri="{BB962C8B-B14F-4D97-AF65-F5344CB8AC3E}">
        <p14:creationId xmlns:p14="http://schemas.microsoft.com/office/powerpoint/2010/main" val="321164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741-81C4-4C0D-8B64-9F5501960789}"/>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570B1A8A-299D-41CA-96ED-F6B6E9609377}"/>
              </a:ext>
            </a:extLst>
          </p:cNvPr>
          <p:cNvSpPr>
            <a:spLocks noGrp="1"/>
          </p:cNvSpPr>
          <p:nvPr>
            <p:ph idx="1"/>
          </p:nvPr>
        </p:nvSpPr>
        <p:spPr/>
        <p:txBody>
          <a:bodyPr/>
          <a:lstStyle/>
          <a:p>
            <a:pPr marL="0" indent="0">
              <a:buNone/>
            </a:pPr>
            <a:r>
              <a:rPr lang="en-US" i="1" dirty="0"/>
              <a:t>OVERVIEW:</a:t>
            </a:r>
          </a:p>
          <a:p>
            <a:pPr marL="0" indent="0">
              <a:buNone/>
            </a:pPr>
            <a:br>
              <a:rPr lang="en-US" dirty="0"/>
            </a:br>
            <a:r>
              <a:rPr lang="en-US" b="0" i="0" dirty="0">
                <a:effectLst/>
                <a:latin typeface="Montserrat"/>
              </a:rPr>
              <a:t>Sedentary lifestyle is defined by the absence of physical activity practices throughout the day and causes a decrease in caloric expenditure. This behavior is explained by the inappropriate lifestyle, for example, too much time sitting or lying down and still eating unhealthy foods during this time of immobilization.     Currently, a third of the adult world population is physically inactive and this generates 5 million deaths per year (The </a:t>
            </a:r>
            <a:r>
              <a:rPr lang="en-US" b="0" i="0" dirty="0" err="1">
                <a:effectLst/>
                <a:latin typeface="Montserrat"/>
              </a:rPr>
              <a:t>LAncet</a:t>
            </a:r>
            <a:r>
              <a:rPr lang="en-US" b="0" i="0" dirty="0">
                <a:effectLst/>
                <a:latin typeface="Montserrat"/>
              </a:rPr>
              <a:t>, 2012). In addition to contributing to several chronic diseases, physical inactivity also influences mood, sleep quality and body weight</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6234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274E-2F33-44ED-9362-ACF850D4E959}"/>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B7900A35-5BF7-43D7-9BB1-20F09E5B915E}"/>
              </a:ext>
            </a:extLst>
          </p:cNvPr>
          <p:cNvSpPr>
            <a:spLocks noGrp="1"/>
          </p:cNvSpPr>
          <p:nvPr>
            <p:ph idx="1"/>
          </p:nvPr>
        </p:nvSpPr>
        <p:spPr/>
        <p:txBody>
          <a:bodyPr/>
          <a:lstStyle/>
          <a:p>
            <a:pPr marL="0" indent="0">
              <a:buNone/>
            </a:pPr>
            <a:r>
              <a:rPr lang="en-US" i="1" dirty="0"/>
              <a:t>PURPOSE:</a:t>
            </a:r>
          </a:p>
          <a:p>
            <a:pPr marL="0" indent="0">
              <a:buNone/>
            </a:pPr>
            <a:r>
              <a:rPr lang="en-US" b="0" i="0" dirty="0">
                <a:effectLst/>
                <a:latin typeface="Montserrat"/>
              </a:rPr>
              <a:t>The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activeness or inactiveness of a person based on the Mood and number of steps taken in a day. Mood was measured in either "Happy", "Neutral" or "Sad" which were given numeric values of 300, 200 and 100 respectively. Feeling of activeness was measured in either "Active" or "Inactive" which were given numeric values of 500 and 0 respectively. </a:t>
            </a:r>
            <a:endParaRPr lang="en-US" i="1" dirty="0"/>
          </a:p>
          <a:p>
            <a:pPr marL="0" indent="0">
              <a:buNone/>
            </a:pPr>
            <a:endParaRPr lang="en-US" i="1" dirty="0"/>
          </a:p>
          <a:p>
            <a:pPr marL="0" indent="0">
              <a:buNone/>
            </a:pPr>
            <a:endParaRPr lang="en-IN" i="1" dirty="0"/>
          </a:p>
        </p:txBody>
      </p:sp>
    </p:spTree>
    <p:extLst>
      <p:ext uri="{BB962C8B-B14F-4D97-AF65-F5344CB8AC3E}">
        <p14:creationId xmlns:p14="http://schemas.microsoft.com/office/powerpoint/2010/main" val="236326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51BC-E7E5-4643-B670-1232D65AE5A5}"/>
              </a:ext>
            </a:extLst>
          </p:cNvPr>
          <p:cNvSpPr>
            <a:spLocks noGrp="1"/>
          </p:cNvSpPr>
          <p:nvPr>
            <p:ph type="title"/>
          </p:nvPr>
        </p:nvSpPr>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6002482A-A7D4-4B5A-AF47-C86069FA93E8}"/>
              </a:ext>
            </a:extLst>
          </p:cNvPr>
          <p:cNvSpPr>
            <a:spLocks noGrp="1"/>
          </p:cNvSpPr>
          <p:nvPr>
            <p:ph idx="1"/>
          </p:nvPr>
        </p:nvSpPr>
        <p:spPr/>
        <p:txBody>
          <a:bodyPr/>
          <a:lstStyle/>
          <a:p>
            <a:pPr marL="0" indent="0">
              <a:buNone/>
            </a:pPr>
            <a:r>
              <a:rPr lang="en-US" i="1" dirty="0"/>
              <a:t>EXISTING PROBLEM:</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IN" i="1" dirty="0"/>
          </a:p>
        </p:txBody>
      </p:sp>
      <p:sp>
        <p:nvSpPr>
          <p:cNvPr id="5" name="TextBox 4">
            <a:extLst>
              <a:ext uri="{FF2B5EF4-FFF2-40B4-BE49-F238E27FC236}">
                <a16:creationId xmlns:a16="http://schemas.microsoft.com/office/drawing/2014/main" id="{6EB90648-C7F8-FE49-86CB-F1873E1F9215}"/>
              </a:ext>
            </a:extLst>
          </p:cNvPr>
          <p:cNvSpPr txBox="1"/>
          <p:nvPr/>
        </p:nvSpPr>
        <p:spPr>
          <a:xfrm>
            <a:off x="595744" y="2065867"/>
            <a:ext cx="11094029" cy="4247317"/>
          </a:xfrm>
          <a:prstGeom prst="rect">
            <a:avLst/>
          </a:prstGeom>
          <a:noFill/>
          <a:ln>
            <a:noFill/>
          </a:ln>
        </p:spPr>
        <p:txBody>
          <a:bodyPr wrap="square">
            <a:spAutoFit/>
          </a:bodyPr>
          <a:lstStyle/>
          <a:p>
            <a:pPr algn="ctr"/>
            <a:br>
              <a:rPr lang="en-GB" dirty="0">
                <a:solidFill>
                  <a:srgbClr val="666666"/>
                </a:solidFill>
                <a:effectLst/>
                <a:latin typeface="Arial" panose="020B0604020202020204" pitchFamily="34" charset="0"/>
              </a:rPr>
            </a:br>
            <a:endParaRPr lang="en-GB" dirty="0">
              <a:solidFill>
                <a:srgbClr val="777777"/>
              </a:solidFill>
              <a:effectLst/>
              <a:latin typeface="Arial" panose="020B0604020202020204" pitchFamily="34" charset="0"/>
            </a:endParaRPr>
          </a:p>
          <a:p>
            <a:pPr algn="l" rtl="0"/>
            <a:r>
              <a:rPr lang="en-GB" dirty="0">
                <a:effectLst/>
                <a:latin typeface="Arial" panose="020B0604020202020204" pitchFamily="34" charset="0"/>
              </a:rPr>
              <a:t>The importance of physical activity and physical education in the prediction of academic achievement.</a:t>
            </a:r>
          </a:p>
          <a:p>
            <a:pPr algn="l" rtl="0"/>
            <a:r>
              <a:rPr lang="en-GB" dirty="0">
                <a:effectLst/>
                <a:latin typeface="Arial" panose="020B0604020202020204" pitchFamily="34" charset="0"/>
              </a:rPr>
              <a:t>Tara A Stevens, Yen To, Sarah J Stevenson, Marc R </a:t>
            </a:r>
            <a:r>
              <a:rPr lang="en-GB" dirty="0" err="1">
                <a:effectLst/>
                <a:latin typeface="Arial" panose="020B0604020202020204" pitchFamily="34" charset="0"/>
              </a:rPr>
              <a:t>Lochbaum</a:t>
            </a:r>
            <a:endParaRPr lang="en-GB" dirty="0">
              <a:effectLst/>
              <a:latin typeface="Arial" panose="020B0604020202020204" pitchFamily="34" charset="0"/>
            </a:endParaRPr>
          </a:p>
          <a:p>
            <a:pPr algn="l" rtl="0"/>
            <a:r>
              <a:rPr lang="en-GB" dirty="0">
                <a:effectLst/>
                <a:latin typeface="Arial" panose="020B0604020202020204" pitchFamily="34" charset="0"/>
              </a:rPr>
              <a:t>Journal of Sport Behaviour 31 (4), 2008</a:t>
            </a:r>
          </a:p>
          <a:p>
            <a:pPr algn="l" rtl="0"/>
            <a:r>
              <a:rPr lang="en-GB" dirty="0">
                <a:effectLst/>
                <a:latin typeface="Arial" panose="020B0604020202020204" pitchFamily="34" charset="0"/>
              </a:rPr>
              <a:t>The purpose of the present investigation was to determine the independent contributions of physical activity not associated with structured physical education and school based physical education participation to academic achievement in children. Prior academic achievement and socioeconomic status were also examined Elementary school participants were selected from the Early Childhood Longitudinal Study-Kindergarten database. Structural equation models were constructed for both mathematics (boys, n= 3,226; girls, n= 3,256) and reading achievement (boys, n= 3,167; girls, n= 3,226). Physical activity was significantly and positively related to both mathematics and reading achievement in boys and girls. Physical education participation was not significantly related to achievement. Socioeconomic status accounted for approximately 26% of the physical activity. Future longitudinal research is discussed that incorporates more comprehensive physical activity and achievement variables.</a:t>
            </a:r>
          </a:p>
        </p:txBody>
      </p:sp>
    </p:spTree>
    <p:extLst>
      <p:ext uri="{BB962C8B-B14F-4D97-AF65-F5344CB8AC3E}">
        <p14:creationId xmlns:p14="http://schemas.microsoft.com/office/powerpoint/2010/main" val="96680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F2D2-EA1C-402B-BC38-69033207E34D}"/>
              </a:ext>
            </a:extLst>
          </p:cNvPr>
          <p:cNvSpPr>
            <a:spLocks noGrp="1"/>
          </p:cNvSpPr>
          <p:nvPr>
            <p:ph type="title"/>
          </p:nvPr>
        </p:nvSpPr>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662906B5-CADF-4CE1-9219-5CC5CA33587E}"/>
              </a:ext>
            </a:extLst>
          </p:cNvPr>
          <p:cNvSpPr>
            <a:spLocks noGrp="1"/>
          </p:cNvSpPr>
          <p:nvPr>
            <p:ph idx="1"/>
          </p:nvPr>
        </p:nvSpPr>
        <p:spPr/>
        <p:txBody>
          <a:bodyPr/>
          <a:lstStyle/>
          <a:p>
            <a:pPr marL="0" indent="0">
              <a:buNone/>
            </a:pPr>
            <a:r>
              <a:rPr lang="en-US" i="1" dirty="0"/>
              <a:t>PROPOSED SOLUTION</a:t>
            </a:r>
            <a:r>
              <a:rPr lang="en-IN" i="1" dirty="0"/>
              <a: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p:txBody>
      </p:sp>
      <p:sp>
        <p:nvSpPr>
          <p:cNvPr id="5" name="TextBox 4">
            <a:extLst>
              <a:ext uri="{FF2B5EF4-FFF2-40B4-BE49-F238E27FC236}">
                <a16:creationId xmlns:a16="http://schemas.microsoft.com/office/drawing/2014/main" id="{513A9359-AF6B-B748-A199-1903C856A38F}"/>
              </a:ext>
            </a:extLst>
          </p:cNvPr>
          <p:cNvSpPr txBox="1"/>
          <p:nvPr/>
        </p:nvSpPr>
        <p:spPr>
          <a:xfrm>
            <a:off x="685801" y="2673971"/>
            <a:ext cx="10554627" cy="2585323"/>
          </a:xfrm>
          <a:prstGeom prst="rect">
            <a:avLst/>
          </a:prstGeom>
          <a:noFill/>
        </p:spPr>
        <p:txBody>
          <a:bodyPr wrap="square">
            <a:spAutoFit/>
          </a:bodyPr>
          <a:lstStyle/>
          <a:p>
            <a:r>
              <a:rPr lang="en-GB" b="0" i="0" dirty="0">
                <a:effectLst/>
                <a:latin typeface="Arial" panose="020B0604020202020204" pitchFamily="34" charset="0"/>
              </a:rPr>
              <a:t>Accelerometery-based activity monitors have become the standard objective method for assessing physical activity (PA) in field-based research [1]. They are small, non-invasive, easy-to use, and provide an objective indicator of physical activity over extended periods of time. The main advantage from a research perspective is they provide an objective indicator of physical activity </a:t>
            </a:r>
            <a:r>
              <a:rPr lang="en-GB" b="0" i="0" dirty="0" err="1">
                <a:effectLst/>
                <a:latin typeface="Arial" panose="020B0604020202020204" pitchFamily="34" charset="0"/>
              </a:rPr>
              <a:t>behavior</a:t>
            </a:r>
            <a:r>
              <a:rPr lang="en-GB" b="0" i="0" dirty="0">
                <a:effectLst/>
                <a:latin typeface="Arial" panose="020B0604020202020204" pitchFamily="34" charset="0"/>
              </a:rPr>
              <a:t>, thereby avoiding common sources of error in subjective measurement (</a:t>
            </a:r>
            <a:r>
              <a:rPr lang="en-GB" b="0" i="0" dirty="0" err="1">
                <a:effectLst/>
                <a:latin typeface="Arial" panose="020B0604020202020204" pitchFamily="34" charset="0"/>
              </a:rPr>
              <a:t>eg</a:t>
            </a:r>
            <a:r>
              <a:rPr lang="en-GB" b="0" i="0" dirty="0">
                <a:effectLst/>
                <a:latin typeface="Arial" panose="020B0604020202020204" pitchFamily="34" charset="0"/>
              </a:rPr>
              <a:t>, self-report). Because of their storage data capacity, it is possible to monitor </a:t>
            </a:r>
            <a:r>
              <a:rPr lang="en-GB" b="0" i="0" dirty="0" err="1">
                <a:effectLst/>
                <a:latin typeface="Arial" panose="020B0604020202020204" pitchFamily="34" charset="0"/>
              </a:rPr>
              <a:t>behavior</a:t>
            </a:r>
            <a:r>
              <a:rPr lang="en-GB" b="0" i="0" dirty="0">
                <a:effectLst/>
                <a:latin typeface="Arial" panose="020B0604020202020204" pitchFamily="34" charset="0"/>
              </a:rPr>
              <a:t> over extended periods of time and easy to download the information to a computer for processing. Numerous studies have been published on the reliability and validity of various </a:t>
            </a:r>
            <a:r>
              <a:rPr lang="en-GB" b="0" i="0" dirty="0" err="1">
                <a:effectLst/>
                <a:latin typeface="Arial" panose="020B0604020202020204" pitchFamily="34" charset="0"/>
              </a:rPr>
              <a:t>accelerometry</a:t>
            </a:r>
            <a:r>
              <a:rPr lang="en-GB" b="0" i="0" dirty="0">
                <a:effectLst/>
                <a:latin typeface="Arial" panose="020B0604020202020204" pitchFamily="34" charset="0"/>
              </a:rPr>
              <a:t>-based physical activity monitors. They have become widely accepted in the field</a:t>
            </a:r>
            <a:r>
              <a:rPr lang="en-GB"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77931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E858-3287-4D77-A995-1FA7D7F448DD}"/>
              </a:ext>
            </a:extLst>
          </p:cNvPr>
          <p:cNvSpPr>
            <a:spLocks noGrp="1"/>
          </p:cNvSpPr>
          <p:nvPr>
            <p:ph type="title"/>
          </p:nvPr>
        </p:nvSpPr>
        <p:spPr/>
        <p:txBody>
          <a:bodyPr/>
          <a:lstStyle/>
          <a:p>
            <a:pPr algn="ctr"/>
            <a:r>
              <a:rPr lang="en-US" dirty="0"/>
              <a:t>THEORETICAL ANALYSIS</a:t>
            </a:r>
            <a:endParaRPr lang="en-IN" dirty="0"/>
          </a:p>
        </p:txBody>
      </p:sp>
      <p:sp>
        <p:nvSpPr>
          <p:cNvPr id="3" name="Content Placeholder 2">
            <a:extLst>
              <a:ext uri="{FF2B5EF4-FFF2-40B4-BE49-F238E27FC236}">
                <a16:creationId xmlns:a16="http://schemas.microsoft.com/office/drawing/2014/main" id="{030E48F8-2F9D-478E-A100-98285A67AF0F}"/>
              </a:ext>
            </a:extLst>
          </p:cNvPr>
          <p:cNvSpPr>
            <a:spLocks noGrp="1"/>
          </p:cNvSpPr>
          <p:nvPr>
            <p:ph idx="1"/>
          </p:nvPr>
        </p:nvSpPr>
        <p:spPr>
          <a:xfrm>
            <a:off x="685801" y="1766656"/>
            <a:ext cx="10131425" cy="5015883"/>
          </a:xfrm>
        </p:spPr>
        <p:txBody>
          <a:bodyPr/>
          <a:lstStyle/>
          <a:p>
            <a:pPr marL="0" indent="0">
              <a:buNone/>
            </a:pPr>
            <a:endParaRPr lang="en-US" sz="2000" i="1" dirty="0"/>
          </a:p>
          <a:p>
            <a:pPr marL="0" indent="0">
              <a:buNone/>
            </a:pPr>
            <a:r>
              <a:rPr lang="en-US" sz="2000" i="1" dirty="0"/>
              <a:t>BLOCK DIAGRAM:</a:t>
            </a:r>
          </a:p>
          <a:p>
            <a:pPr marL="0" indent="0">
              <a:buNone/>
            </a:pPr>
            <a:endParaRPr lang="en-US" sz="2000"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IN" i="1" dirty="0"/>
          </a:p>
        </p:txBody>
      </p:sp>
      <p:pic>
        <p:nvPicPr>
          <p:cNvPr id="5" name="Picture 4">
            <a:extLst>
              <a:ext uri="{FF2B5EF4-FFF2-40B4-BE49-F238E27FC236}">
                <a16:creationId xmlns:a16="http://schemas.microsoft.com/office/drawing/2014/main" id="{B686E035-A8DD-4B63-A191-0F9DE5697FCC}"/>
              </a:ext>
            </a:extLst>
          </p:cNvPr>
          <p:cNvPicPr>
            <a:picLocks noChangeAspect="1"/>
          </p:cNvPicPr>
          <p:nvPr/>
        </p:nvPicPr>
        <p:blipFill>
          <a:blip r:embed="rId2"/>
          <a:stretch>
            <a:fillRect/>
          </a:stretch>
        </p:blipFill>
        <p:spPr>
          <a:xfrm>
            <a:off x="2871518" y="2526658"/>
            <a:ext cx="6005080" cy="3795089"/>
          </a:xfrm>
          <a:prstGeom prst="rect">
            <a:avLst/>
          </a:prstGeom>
        </p:spPr>
      </p:pic>
    </p:spTree>
    <p:extLst>
      <p:ext uri="{BB962C8B-B14F-4D97-AF65-F5344CB8AC3E}">
        <p14:creationId xmlns:p14="http://schemas.microsoft.com/office/powerpoint/2010/main" val="295078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49EE-2470-4E9B-835F-AF1D77631BAE}"/>
              </a:ext>
            </a:extLst>
          </p:cNvPr>
          <p:cNvSpPr>
            <a:spLocks noGrp="1"/>
          </p:cNvSpPr>
          <p:nvPr>
            <p:ph type="title"/>
          </p:nvPr>
        </p:nvSpPr>
        <p:spPr>
          <a:xfrm>
            <a:off x="685801" y="609601"/>
            <a:ext cx="10131425" cy="668784"/>
          </a:xfrm>
        </p:spPr>
        <p:txBody>
          <a:bodyPr/>
          <a:lstStyle/>
          <a:p>
            <a:pPr algn="ctr"/>
            <a:r>
              <a:rPr lang="en-US" dirty="0"/>
              <a:t>THEORETICAL ANALYSIS</a:t>
            </a:r>
            <a:endParaRPr lang="en-IN" dirty="0"/>
          </a:p>
        </p:txBody>
      </p:sp>
      <p:sp>
        <p:nvSpPr>
          <p:cNvPr id="3" name="Content Placeholder 2">
            <a:extLst>
              <a:ext uri="{FF2B5EF4-FFF2-40B4-BE49-F238E27FC236}">
                <a16:creationId xmlns:a16="http://schemas.microsoft.com/office/drawing/2014/main" id="{86B98D71-9033-445C-8C3A-7718D48C3358}"/>
              </a:ext>
            </a:extLst>
          </p:cNvPr>
          <p:cNvSpPr>
            <a:spLocks noGrp="1"/>
          </p:cNvSpPr>
          <p:nvPr>
            <p:ph idx="1"/>
          </p:nvPr>
        </p:nvSpPr>
        <p:spPr>
          <a:xfrm>
            <a:off x="685801" y="1342748"/>
            <a:ext cx="10131425" cy="2086252"/>
          </a:xfrm>
        </p:spPr>
        <p:txBody>
          <a:bodyPr>
            <a:normAutofit fontScale="92500" lnSpcReduction="20000"/>
          </a:bodyPr>
          <a:lstStyle/>
          <a:p>
            <a:pPr marL="0" indent="0">
              <a:buNone/>
            </a:pPr>
            <a:endParaRPr lang="en-US" i="1" dirty="0"/>
          </a:p>
          <a:p>
            <a:pPr marL="0" indent="0">
              <a:buNone/>
            </a:pPr>
            <a:endParaRPr lang="en-US" i="1" dirty="0"/>
          </a:p>
          <a:p>
            <a:pPr marL="0" indent="0">
              <a:buNone/>
            </a:pPr>
            <a:r>
              <a:rPr lang="en-US" i="1" dirty="0"/>
              <a:t>SOFTWARE DESIGNING:</a:t>
            </a:r>
            <a:endParaRPr lang="en-US" dirty="0">
              <a:latin typeface="Montserrat"/>
            </a:endParaRPr>
          </a:p>
          <a:p>
            <a:pPr marL="0" indent="0">
              <a:buNone/>
            </a:pPr>
            <a:r>
              <a:rPr lang="en-US" i="1" dirty="0">
                <a:latin typeface="Montserrat"/>
              </a:rPr>
              <a:t>We firstly open anaconda prompt and change the directory to the required folder where we can finally launch the application by which we will be provided with a local host address(</a:t>
            </a:r>
            <a:r>
              <a:rPr lang="en-US" i="1" dirty="0">
                <a:latin typeface="Montserrat"/>
                <a:hlinkClick r:id="rId2"/>
              </a:rPr>
              <a:t>http://127.0.0.1:5000/</a:t>
            </a:r>
            <a:r>
              <a:rPr lang="en-US" i="1" dirty="0">
                <a:latin typeface="Montserrat"/>
              </a:rPr>
              <a:t>) and then if we copy paste in website the application will be launched. Everything is crystal clear so that the person who uses would not be facing any difficulties.</a:t>
            </a: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IN" i="1" dirty="0"/>
          </a:p>
        </p:txBody>
      </p:sp>
      <p:pic>
        <p:nvPicPr>
          <p:cNvPr id="7" name="Picture 6">
            <a:extLst>
              <a:ext uri="{FF2B5EF4-FFF2-40B4-BE49-F238E27FC236}">
                <a16:creationId xmlns:a16="http://schemas.microsoft.com/office/drawing/2014/main" id="{AE0C92F9-3D5E-452E-B094-F7EE950B0118}"/>
              </a:ext>
            </a:extLst>
          </p:cNvPr>
          <p:cNvPicPr>
            <a:picLocks noChangeAspect="1"/>
          </p:cNvPicPr>
          <p:nvPr/>
        </p:nvPicPr>
        <p:blipFill rotWithShape="1">
          <a:blip r:embed="rId3"/>
          <a:srcRect l="709"/>
          <a:stretch/>
        </p:blipFill>
        <p:spPr>
          <a:xfrm>
            <a:off x="2778711" y="2823099"/>
            <a:ext cx="6682316" cy="3853598"/>
          </a:xfrm>
          <a:prstGeom prst="rect">
            <a:avLst/>
          </a:prstGeom>
        </p:spPr>
      </p:pic>
    </p:spTree>
    <p:extLst>
      <p:ext uri="{BB962C8B-B14F-4D97-AF65-F5344CB8AC3E}">
        <p14:creationId xmlns:p14="http://schemas.microsoft.com/office/powerpoint/2010/main" val="223829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925F-33AA-4295-8384-587FAA6238A6}"/>
              </a:ext>
            </a:extLst>
          </p:cNvPr>
          <p:cNvSpPr>
            <a:spLocks noGrp="1"/>
          </p:cNvSpPr>
          <p:nvPr>
            <p:ph type="title"/>
          </p:nvPr>
        </p:nvSpPr>
        <p:spPr>
          <a:xfrm>
            <a:off x="685801" y="609600"/>
            <a:ext cx="10131425" cy="766439"/>
          </a:xfrm>
        </p:spPr>
        <p:txBody>
          <a:bodyPr/>
          <a:lstStyle/>
          <a:p>
            <a:pPr algn="ctr"/>
            <a:r>
              <a:rPr lang="en-US" dirty="0"/>
              <a:t>EXPERIMENTAL INVESTIGATIONS</a:t>
            </a:r>
            <a:endParaRPr lang="en-IN" dirty="0"/>
          </a:p>
        </p:txBody>
      </p:sp>
      <p:sp>
        <p:nvSpPr>
          <p:cNvPr id="3" name="Content Placeholder 2">
            <a:extLst>
              <a:ext uri="{FF2B5EF4-FFF2-40B4-BE49-F238E27FC236}">
                <a16:creationId xmlns:a16="http://schemas.microsoft.com/office/drawing/2014/main" id="{830C6354-E416-429D-87DB-60DF5504B5FE}"/>
              </a:ext>
            </a:extLst>
          </p:cNvPr>
          <p:cNvSpPr>
            <a:spLocks noGrp="1"/>
          </p:cNvSpPr>
          <p:nvPr>
            <p:ph idx="1"/>
          </p:nvPr>
        </p:nvSpPr>
        <p:spPr>
          <a:xfrm>
            <a:off x="685801" y="1313895"/>
            <a:ext cx="10820398" cy="5069150"/>
          </a:xfrm>
        </p:spPr>
        <p:txBody>
          <a:bodyPr>
            <a:normAutofit/>
          </a:bodyPr>
          <a:lstStyle/>
          <a:p>
            <a:pPr marL="0" indent="0">
              <a:buNone/>
            </a:pPr>
            <a:r>
              <a:rPr lang="en-US" dirty="0"/>
              <a:t>If we keep a certain data set like:										 Output will be like</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dirty="0"/>
              <a:t>If the data set changed then:											Output will be changed to:	</a:t>
            </a:r>
          </a:p>
          <a:p>
            <a:pPr marL="0" indent="0">
              <a:buNone/>
            </a:pPr>
            <a:endParaRPr lang="en-US" dirty="0"/>
          </a:p>
          <a:p>
            <a:pPr marL="0" indent="0">
              <a:buNone/>
            </a:pPr>
            <a:endParaRPr lang="en-US" dirty="0"/>
          </a:p>
          <a:p>
            <a:pPr marL="0" indent="0">
              <a:buNone/>
            </a:pPr>
            <a:r>
              <a:rPr lang="en-IN" sz="1800" b="0" i="0" u="none" strike="noStrike" spc="600" dirty="0">
                <a:effectLst/>
                <a:latin typeface="Calibri" panose="020F0502020204030204" pitchFamily="34" charset="0"/>
              </a:rPr>
              <a:t>  </a:t>
            </a:r>
            <a:r>
              <a:rPr lang="en-IN" sz="1400" b="0" i="0" u="none" strike="noStrike" spc="600" dirty="0">
                <a:effectLst/>
                <a:latin typeface="Calibri" panose="020F0502020204030204" pitchFamily="34" charset="0"/>
              </a:rPr>
              <a:t>6041  </a:t>
            </a:r>
            <a:r>
              <a:rPr lang="en-IN" sz="1400" spc="600" dirty="0"/>
              <a:t> </a:t>
            </a:r>
            <a:r>
              <a:rPr lang="en-IN" sz="1400" b="0" i="0" u="none" strike="noStrike" spc="600" dirty="0">
                <a:effectLst/>
                <a:latin typeface="Calibri" panose="020F0502020204030204" pitchFamily="34" charset="0"/>
              </a:rPr>
              <a:t>100</a:t>
            </a:r>
            <a:r>
              <a:rPr lang="en-IN" sz="1400" spc="600" dirty="0"/>
              <a:t>  </a:t>
            </a:r>
            <a:r>
              <a:rPr lang="en-IN" sz="1400" b="0" i="0" u="none" strike="noStrike" spc="600" dirty="0">
                <a:effectLst/>
                <a:latin typeface="Calibri" panose="020F0502020204030204" pitchFamily="34" charset="0"/>
              </a:rPr>
              <a:t>197     </a:t>
            </a:r>
            <a:r>
              <a:rPr lang="en-IN" sz="1400" spc="600" dirty="0"/>
              <a:t> </a:t>
            </a:r>
            <a:r>
              <a:rPr lang="en-IN" sz="1400" b="0" i="0" u="none" strike="noStrike" spc="600" dirty="0">
                <a:effectLst/>
                <a:latin typeface="Calibri" panose="020F0502020204030204" pitchFamily="34" charset="0"/>
              </a:rPr>
              <a:t>8     0    66</a:t>
            </a:r>
            <a:r>
              <a:rPr lang="en-IN" sz="1400" spc="600" dirty="0"/>
              <a:t> </a:t>
            </a:r>
            <a:endParaRPr lang="en-US" sz="1400" spc="600" dirty="0"/>
          </a:p>
          <a:p>
            <a:pPr marL="0" indent="0">
              <a:buNone/>
            </a:pPr>
            <a:r>
              <a:rPr lang="en-US" dirty="0"/>
              <a:t>					</a:t>
            </a:r>
          </a:p>
          <a:p>
            <a:pPr marL="0" indent="0">
              <a:buNone/>
            </a:pPr>
            <a:r>
              <a:rPr lang="en-IN" sz="1400" b="0" i="0" u="none" strike="noStrike" spc="600" dirty="0">
                <a:effectLst/>
                <a:latin typeface="Calibri" panose="020F0502020204030204" pitchFamily="34" charset="0"/>
              </a:rPr>
              <a:t>  </a:t>
            </a:r>
            <a:r>
              <a:rPr lang="en-US" dirty="0"/>
              <a:t> </a:t>
            </a:r>
            <a:endParaRPr lang="en-IN" dirty="0"/>
          </a:p>
        </p:txBody>
      </p:sp>
      <p:graphicFrame>
        <p:nvGraphicFramePr>
          <p:cNvPr id="4" name="Table 3">
            <a:extLst>
              <a:ext uri="{FF2B5EF4-FFF2-40B4-BE49-F238E27FC236}">
                <a16:creationId xmlns:a16="http://schemas.microsoft.com/office/drawing/2014/main" id="{680C6466-A0FA-464F-A1E1-280B102B8C32}"/>
              </a:ext>
            </a:extLst>
          </p:cNvPr>
          <p:cNvGraphicFramePr>
            <a:graphicFrameLocks noGrp="1"/>
          </p:cNvGraphicFramePr>
          <p:nvPr>
            <p:extLst>
              <p:ext uri="{D42A27DB-BD31-4B8C-83A1-F6EECF244321}">
                <p14:modId xmlns:p14="http://schemas.microsoft.com/office/powerpoint/2010/main" val="4194743455"/>
              </p:ext>
            </p:extLst>
          </p:nvPr>
        </p:nvGraphicFramePr>
        <p:xfrm>
          <a:off x="762258" y="2336582"/>
          <a:ext cx="4839552" cy="1001422"/>
        </p:xfrm>
        <a:graphic>
          <a:graphicData uri="http://schemas.openxmlformats.org/drawingml/2006/table">
            <a:tbl>
              <a:tblPr/>
              <a:tblGrid>
                <a:gridCol w="806592">
                  <a:extLst>
                    <a:ext uri="{9D8B030D-6E8A-4147-A177-3AD203B41FA5}">
                      <a16:colId xmlns:a16="http://schemas.microsoft.com/office/drawing/2014/main" val="3723129824"/>
                    </a:ext>
                  </a:extLst>
                </a:gridCol>
                <a:gridCol w="806592">
                  <a:extLst>
                    <a:ext uri="{9D8B030D-6E8A-4147-A177-3AD203B41FA5}">
                      <a16:colId xmlns:a16="http://schemas.microsoft.com/office/drawing/2014/main" val="3845681475"/>
                    </a:ext>
                  </a:extLst>
                </a:gridCol>
                <a:gridCol w="806592">
                  <a:extLst>
                    <a:ext uri="{9D8B030D-6E8A-4147-A177-3AD203B41FA5}">
                      <a16:colId xmlns:a16="http://schemas.microsoft.com/office/drawing/2014/main" val="3584941098"/>
                    </a:ext>
                  </a:extLst>
                </a:gridCol>
                <a:gridCol w="806592">
                  <a:extLst>
                    <a:ext uri="{9D8B030D-6E8A-4147-A177-3AD203B41FA5}">
                      <a16:colId xmlns:a16="http://schemas.microsoft.com/office/drawing/2014/main" val="3913832574"/>
                    </a:ext>
                  </a:extLst>
                </a:gridCol>
                <a:gridCol w="806592">
                  <a:extLst>
                    <a:ext uri="{9D8B030D-6E8A-4147-A177-3AD203B41FA5}">
                      <a16:colId xmlns:a16="http://schemas.microsoft.com/office/drawing/2014/main" val="3015465795"/>
                    </a:ext>
                  </a:extLst>
                </a:gridCol>
                <a:gridCol w="806592">
                  <a:extLst>
                    <a:ext uri="{9D8B030D-6E8A-4147-A177-3AD203B41FA5}">
                      <a16:colId xmlns:a16="http://schemas.microsoft.com/office/drawing/2014/main" val="978508816"/>
                    </a:ext>
                  </a:extLst>
                </a:gridCol>
              </a:tblGrid>
              <a:tr h="653101">
                <a:tc>
                  <a:txBody>
                    <a:bodyPr/>
                    <a:lstStyle/>
                    <a:p>
                      <a:pPr algn="l" fontAlgn="b"/>
                      <a:r>
                        <a:rPr lang="en-IN" sz="1400" b="0" i="0" u="none" strike="noStrike" dirty="0" err="1">
                          <a:solidFill>
                            <a:schemeClr val="tx1"/>
                          </a:solidFill>
                          <a:effectLst/>
                          <a:latin typeface="Calibri" panose="020F0502020204030204" pitchFamily="34" charset="0"/>
                        </a:rPr>
                        <a:t>step_count</a:t>
                      </a:r>
                      <a:endParaRPr lang="en-IN" sz="1400" b="0" i="0" u="none" strike="noStrike" dirty="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400" b="0" i="0" u="none" strike="noStrike" dirty="0">
                          <a:solidFill>
                            <a:schemeClr val="tx1"/>
                          </a:solidFill>
                          <a:effectLst/>
                          <a:latin typeface="Calibri" panose="020F0502020204030204" pitchFamily="34" charset="0"/>
                        </a:rPr>
                        <a:t>mood</a:t>
                      </a:r>
                    </a:p>
                  </a:txBody>
                  <a:tcPr marL="7620" marR="7620" marT="7620" marB="0" anchor="b">
                    <a:lnL>
                      <a:noFill/>
                    </a:lnL>
                    <a:lnR>
                      <a:noFill/>
                    </a:lnR>
                    <a:lnT>
                      <a:noFill/>
                    </a:lnT>
                    <a:lnB>
                      <a:noFill/>
                    </a:lnB>
                  </a:tcPr>
                </a:tc>
                <a:tc>
                  <a:txBody>
                    <a:bodyPr/>
                    <a:lstStyle/>
                    <a:p>
                      <a:pPr algn="l" fontAlgn="b"/>
                      <a:r>
                        <a:rPr lang="en-IN" sz="1400" b="0" i="0" u="none" strike="noStrike" dirty="0" err="1">
                          <a:solidFill>
                            <a:schemeClr val="tx1"/>
                          </a:solidFill>
                          <a:effectLst/>
                          <a:latin typeface="Calibri" panose="020F0502020204030204" pitchFamily="34" charset="0"/>
                        </a:rPr>
                        <a:t>calories_burned</a:t>
                      </a:r>
                      <a:endParaRPr lang="en-IN" sz="1400" b="0" i="0" u="none" strike="noStrike" dirty="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400" b="0" i="0" u="none" strike="noStrike">
                          <a:solidFill>
                            <a:schemeClr val="tx1"/>
                          </a:solidFill>
                          <a:effectLst/>
                          <a:latin typeface="Calibri" panose="020F0502020204030204" pitchFamily="34" charset="0"/>
                        </a:rPr>
                        <a:t>hours_of_sleep</a:t>
                      </a:r>
                    </a:p>
                  </a:txBody>
                  <a:tcPr marL="7620" marR="7620" marT="7620" marB="0" anchor="b">
                    <a:lnL>
                      <a:noFill/>
                    </a:lnL>
                    <a:lnR>
                      <a:noFill/>
                    </a:lnR>
                    <a:lnT>
                      <a:noFill/>
                    </a:lnT>
                    <a:lnB>
                      <a:noFill/>
                    </a:lnB>
                  </a:tcPr>
                </a:tc>
                <a:tc>
                  <a:txBody>
                    <a:bodyPr/>
                    <a:lstStyle/>
                    <a:p>
                      <a:pPr algn="l" fontAlgn="b"/>
                      <a:r>
                        <a:rPr lang="en-IN" sz="1400" b="0" i="0" u="none" strike="noStrike" dirty="0" err="1">
                          <a:solidFill>
                            <a:schemeClr val="tx1"/>
                          </a:solidFill>
                          <a:effectLst/>
                          <a:latin typeface="Calibri" panose="020F0502020204030204" pitchFamily="34" charset="0"/>
                        </a:rPr>
                        <a:t>bool_of_active</a:t>
                      </a:r>
                      <a:endParaRPr lang="en-IN" sz="1400" b="0" i="0" u="none" strike="noStrike" dirty="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400" b="0" i="0" u="none" strike="noStrike" dirty="0" err="1">
                          <a:solidFill>
                            <a:schemeClr val="tx1"/>
                          </a:solidFill>
                          <a:effectLst/>
                          <a:latin typeface="Calibri" panose="020F0502020204030204" pitchFamily="34" charset="0"/>
                        </a:rPr>
                        <a:t>weight_kg</a:t>
                      </a:r>
                      <a:endParaRPr lang="en-IN" sz="1400" b="0" i="0" u="none" strike="noStrike" dirty="0">
                        <a:solidFill>
                          <a:schemeClr val="tx1"/>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91338926"/>
                  </a:ext>
                </a:extLst>
              </a:tr>
              <a:tr h="348321">
                <a:tc>
                  <a:txBody>
                    <a:bodyPr/>
                    <a:lstStyle/>
                    <a:p>
                      <a:pPr algn="r" fontAlgn="b"/>
                      <a:r>
                        <a:rPr lang="en-IN" sz="1400" b="0" i="0" u="none" strike="noStrike" dirty="0">
                          <a:solidFill>
                            <a:schemeClr val="tx1"/>
                          </a:solidFill>
                          <a:effectLst/>
                          <a:latin typeface="Calibri" panose="020F0502020204030204" pitchFamily="34" charset="0"/>
                        </a:rPr>
                        <a:t>5464</a:t>
                      </a:r>
                    </a:p>
                  </a:txBody>
                  <a:tcPr marL="7620" marR="7620" marT="7620" marB="0" anchor="b">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200</a:t>
                      </a:r>
                    </a:p>
                  </a:txBody>
                  <a:tcPr marL="7620" marR="7620" marT="7620" marB="0" anchor="b">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181</a:t>
                      </a:r>
                    </a:p>
                  </a:txBody>
                  <a:tcPr marL="7620" marR="7620" marT="7620" marB="0" anchor="b">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IN" sz="1400" b="0" i="0" u="none" strike="noStrike" dirty="0">
                          <a:solidFill>
                            <a:schemeClr val="tx1"/>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400" b="0" i="0" u="none" strike="noStrike" dirty="0">
                          <a:solidFill>
                            <a:schemeClr val="tx1"/>
                          </a:solidFill>
                          <a:effectLst/>
                          <a:latin typeface="Calibri" panose="020F0502020204030204" pitchFamily="34" charset="0"/>
                        </a:rPr>
                        <a:t>66</a:t>
                      </a:r>
                    </a:p>
                  </a:txBody>
                  <a:tcPr marL="7620" marR="7620" marT="7620" marB="0" anchor="b">
                    <a:lnL>
                      <a:noFill/>
                    </a:lnL>
                    <a:lnR>
                      <a:noFill/>
                    </a:lnR>
                    <a:lnT>
                      <a:noFill/>
                    </a:lnT>
                    <a:lnB>
                      <a:noFill/>
                    </a:lnB>
                  </a:tcPr>
                </a:tc>
                <a:extLst>
                  <a:ext uri="{0D108BD9-81ED-4DB2-BD59-A6C34878D82A}">
                    <a16:rowId xmlns:a16="http://schemas.microsoft.com/office/drawing/2014/main" val="1858829350"/>
                  </a:ext>
                </a:extLst>
              </a:tr>
            </a:tbl>
          </a:graphicData>
        </a:graphic>
      </p:graphicFrame>
      <p:pic>
        <p:nvPicPr>
          <p:cNvPr id="6" name="Picture 5">
            <a:extLst>
              <a:ext uri="{FF2B5EF4-FFF2-40B4-BE49-F238E27FC236}">
                <a16:creationId xmlns:a16="http://schemas.microsoft.com/office/drawing/2014/main" id="{7257D4D6-EE88-4D99-9B0E-19756B875858}"/>
              </a:ext>
            </a:extLst>
          </p:cNvPr>
          <p:cNvPicPr>
            <a:picLocks noChangeAspect="1"/>
          </p:cNvPicPr>
          <p:nvPr/>
        </p:nvPicPr>
        <p:blipFill rotWithShape="1">
          <a:blip r:embed="rId2"/>
          <a:srcRect l="18932" t="30124" r="19029" b="20647"/>
          <a:stretch/>
        </p:blipFill>
        <p:spPr>
          <a:xfrm>
            <a:off x="6885239" y="1780213"/>
            <a:ext cx="4145051" cy="1850174"/>
          </a:xfrm>
          <a:prstGeom prst="rect">
            <a:avLst/>
          </a:prstGeom>
        </p:spPr>
      </p:pic>
      <p:pic>
        <p:nvPicPr>
          <p:cNvPr id="8" name="Picture 7">
            <a:extLst>
              <a:ext uri="{FF2B5EF4-FFF2-40B4-BE49-F238E27FC236}">
                <a16:creationId xmlns:a16="http://schemas.microsoft.com/office/drawing/2014/main" id="{55F024D3-B3F4-4673-956A-70BC4092C476}"/>
              </a:ext>
            </a:extLst>
          </p:cNvPr>
          <p:cNvPicPr>
            <a:picLocks noChangeAspect="1"/>
          </p:cNvPicPr>
          <p:nvPr/>
        </p:nvPicPr>
        <p:blipFill rotWithShape="1">
          <a:blip r:embed="rId3"/>
          <a:srcRect l="29981" t="31565" r="30651" b="23860"/>
          <a:stretch/>
        </p:blipFill>
        <p:spPr>
          <a:xfrm>
            <a:off x="7628283" y="4281472"/>
            <a:ext cx="3188943" cy="2031075"/>
          </a:xfrm>
          <a:prstGeom prst="rect">
            <a:avLst/>
          </a:prstGeom>
        </p:spPr>
      </p:pic>
    </p:spTree>
    <p:extLst>
      <p:ext uri="{BB962C8B-B14F-4D97-AF65-F5344CB8AC3E}">
        <p14:creationId xmlns:p14="http://schemas.microsoft.com/office/powerpoint/2010/main" val="235962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7B26-E8E3-40EE-AA8A-5C0E4479F332}"/>
              </a:ext>
            </a:extLst>
          </p:cNvPr>
          <p:cNvSpPr>
            <a:spLocks noGrp="1"/>
          </p:cNvSpPr>
          <p:nvPr>
            <p:ph type="title"/>
          </p:nvPr>
        </p:nvSpPr>
        <p:spPr>
          <a:xfrm>
            <a:off x="685801" y="405414"/>
            <a:ext cx="10131425" cy="704295"/>
          </a:xfrm>
        </p:spPr>
        <p:txBody>
          <a:bodyPr/>
          <a:lstStyle/>
          <a:p>
            <a:pPr algn="ctr"/>
            <a:r>
              <a:rPr lang="en-US" dirty="0"/>
              <a:t>FLOWCHART</a:t>
            </a:r>
            <a:endParaRPr lang="en-IN" dirty="0"/>
          </a:p>
        </p:txBody>
      </p:sp>
      <p:pic>
        <p:nvPicPr>
          <p:cNvPr id="5" name="Picture 4">
            <a:extLst>
              <a:ext uri="{FF2B5EF4-FFF2-40B4-BE49-F238E27FC236}">
                <a16:creationId xmlns:a16="http://schemas.microsoft.com/office/drawing/2014/main" id="{B716A624-7C72-4B47-993A-F82787497460}"/>
              </a:ext>
            </a:extLst>
          </p:cNvPr>
          <p:cNvPicPr>
            <a:picLocks noChangeAspect="1"/>
          </p:cNvPicPr>
          <p:nvPr/>
        </p:nvPicPr>
        <p:blipFill>
          <a:blip r:embed="rId2"/>
          <a:stretch>
            <a:fillRect/>
          </a:stretch>
        </p:blipFill>
        <p:spPr>
          <a:xfrm>
            <a:off x="685801" y="1279424"/>
            <a:ext cx="2591025" cy="5044877"/>
          </a:xfrm>
          <a:prstGeom prst="rect">
            <a:avLst/>
          </a:prstGeom>
        </p:spPr>
      </p:pic>
      <p:pic>
        <p:nvPicPr>
          <p:cNvPr id="7" name="Picture 6">
            <a:extLst>
              <a:ext uri="{FF2B5EF4-FFF2-40B4-BE49-F238E27FC236}">
                <a16:creationId xmlns:a16="http://schemas.microsoft.com/office/drawing/2014/main" id="{83CD8D53-BC53-469D-8E21-5C0D73B9B6D8}"/>
              </a:ext>
            </a:extLst>
          </p:cNvPr>
          <p:cNvPicPr>
            <a:picLocks noChangeAspect="1"/>
          </p:cNvPicPr>
          <p:nvPr/>
        </p:nvPicPr>
        <p:blipFill>
          <a:blip r:embed="rId3"/>
          <a:stretch>
            <a:fillRect/>
          </a:stretch>
        </p:blipFill>
        <p:spPr>
          <a:xfrm>
            <a:off x="4954156" y="1279423"/>
            <a:ext cx="2171888" cy="5082980"/>
          </a:xfrm>
          <a:prstGeom prst="rect">
            <a:avLst/>
          </a:prstGeom>
        </p:spPr>
      </p:pic>
      <p:pic>
        <p:nvPicPr>
          <p:cNvPr id="9" name="Picture 8">
            <a:extLst>
              <a:ext uri="{FF2B5EF4-FFF2-40B4-BE49-F238E27FC236}">
                <a16:creationId xmlns:a16="http://schemas.microsoft.com/office/drawing/2014/main" id="{6481CC12-5001-47C2-B9AE-A15B35F3AA36}"/>
              </a:ext>
            </a:extLst>
          </p:cNvPr>
          <p:cNvPicPr>
            <a:picLocks noChangeAspect="1"/>
          </p:cNvPicPr>
          <p:nvPr/>
        </p:nvPicPr>
        <p:blipFill>
          <a:blip r:embed="rId4"/>
          <a:stretch>
            <a:fillRect/>
          </a:stretch>
        </p:blipFill>
        <p:spPr>
          <a:xfrm>
            <a:off x="8803374" y="1279423"/>
            <a:ext cx="2149026" cy="5044877"/>
          </a:xfrm>
          <a:prstGeom prst="rect">
            <a:avLst/>
          </a:prstGeom>
        </p:spPr>
      </p:pic>
      <p:sp>
        <p:nvSpPr>
          <p:cNvPr id="10" name="Arrow: Right 9">
            <a:extLst>
              <a:ext uri="{FF2B5EF4-FFF2-40B4-BE49-F238E27FC236}">
                <a16:creationId xmlns:a16="http://schemas.microsoft.com/office/drawing/2014/main" id="{FF91544C-B297-460F-BB41-7DFF7A7F9200}"/>
              </a:ext>
            </a:extLst>
          </p:cNvPr>
          <p:cNvSpPr/>
          <p:nvPr/>
        </p:nvSpPr>
        <p:spPr>
          <a:xfrm>
            <a:off x="3657600" y="3009530"/>
            <a:ext cx="985421" cy="932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15A69EE1-B9EB-48D5-A049-2BBF8536EB6D}"/>
              </a:ext>
            </a:extLst>
          </p:cNvPr>
          <p:cNvPicPr>
            <a:picLocks noChangeAspect="1"/>
          </p:cNvPicPr>
          <p:nvPr/>
        </p:nvPicPr>
        <p:blipFill>
          <a:blip r:embed="rId5"/>
          <a:stretch>
            <a:fillRect/>
          </a:stretch>
        </p:blipFill>
        <p:spPr>
          <a:xfrm>
            <a:off x="7551953" y="3009530"/>
            <a:ext cx="1012024" cy="987638"/>
          </a:xfrm>
          <a:prstGeom prst="rect">
            <a:avLst/>
          </a:prstGeom>
        </p:spPr>
      </p:pic>
    </p:spTree>
    <p:extLst>
      <p:ext uri="{BB962C8B-B14F-4D97-AF65-F5344CB8AC3E}">
        <p14:creationId xmlns:p14="http://schemas.microsoft.com/office/powerpoint/2010/main" val="1004540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96</TotalTime>
  <Words>1749</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Lato</vt:lpstr>
      <vt:lpstr>Montserrat</vt:lpstr>
      <vt:lpstr>Roboto</vt:lpstr>
      <vt:lpstr>Celestial</vt:lpstr>
      <vt:lpstr>Physical activity fitness prediction </vt:lpstr>
      <vt:lpstr>introduction</vt:lpstr>
      <vt:lpstr>INTRODUCTION</vt:lpstr>
      <vt:lpstr>LITERATURE SURVEY</vt:lpstr>
      <vt:lpstr>LITERATURE SURVEY</vt:lpstr>
      <vt:lpstr>THEORETICAL ANALYSIS</vt:lpstr>
      <vt:lpstr>THEORETICAL ANALYSIS</vt:lpstr>
      <vt:lpstr>EXPERIMENTAL INVESTIGATIONS</vt:lpstr>
      <vt:lpstr>FLOWCHART</vt:lpstr>
      <vt:lpstr>RESULT</vt:lpstr>
      <vt:lpstr>APPLICATIONS</vt:lpstr>
      <vt:lpstr>CONCLUSION</vt:lpstr>
      <vt:lpstr>FUTURE SCOPE</vt:lpstr>
      <vt:lpstr>BIBLIOGRAPHY</vt:lpstr>
      <vt:lpstr>APPENDIX</vt:lpstr>
      <vt:lpstr>PowerPoint Presentation</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activity fitness prediction </dc:title>
  <dc:creator>sandeep tammina</dc:creator>
  <cp:lastModifiedBy>sandeep tammina</cp:lastModifiedBy>
  <cp:revision>9</cp:revision>
  <dcterms:created xsi:type="dcterms:W3CDTF">2021-08-08T05:57:56Z</dcterms:created>
  <dcterms:modified xsi:type="dcterms:W3CDTF">2021-08-09T03:04:50Z</dcterms:modified>
</cp:coreProperties>
</file>