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5f54b66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5f54b66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75f54b66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75f54b66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75f54b66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75f54b66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75f54b66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75f54b66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763ecf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763ecf0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692f41c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692f41c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692f41c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692f41c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75f54b66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75f54b66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5f54b66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5f54b66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75f54b66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75f54b66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75f54b66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75f54b66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692f41c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692f41c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692f41c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692f41c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692f41c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692f41c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692f41c5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692f41c5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SmartBridge Internship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729">
                <a:solidFill>
                  <a:schemeClr val="dk2"/>
                </a:solidFill>
                <a:highlight>
                  <a:schemeClr val="lt2"/>
                </a:highlight>
              </a:rPr>
              <a:t>Project Title:</a:t>
            </a:r>
            <a:r>
              <a:rPr lang="en" sz="1729">
                <a:highlight>
                  <a:schemeClr val="lt2"/>
                </a:highlight>
              </a:rPr>
              <a:t> </a:t>
            </a:r>
            <a:r>
              <a:rPr b="1" lang="en" sz="2029">
                <a:solidFill>
                  <a:srgbClr val="2D2828"/>
                </a:solidFill>
                <a:highlight>
                  <a:schemeClr val="lt2"/>
                </a:highlight>
                <a:latin typeface="Arial"/>
                <a:ea typeface="Arial"/>
                <a:cs typeface="Arial"/>
                <a:sym typeface="Arial"/>
              </a:rPr>
              <a:t>Car Performance Prediction Using IBM Watson Machine Learning</a:t>
            </a:r>
            <a:endParaRPr b="1" sz="2029">
              <a:solidFill>
                <a:srgbClr val="2D2828"/>
              </a:solidFill>
              <a:highlight>
                <a:schemeClr val="lt2"/>
              </a:highlight>
              <a:latin typeface="Arial"/>
              <a:ea typeface="Arial"/>
              <a:cs typeface="Arial"/>
              <a:sym typeface="Arial"/>
            </a:endParaRPr>
          </a:p>
          <a:p>
            <a:pPr indent="0" lvl="0" marL="0" rtl="0" algn="l">
              <a:spcBef>
                <a:spcPts val="0"/>
              </a:spcBef>
              <a:spcAft>
                <a:spcPts val="0"/>
              </a:spcAft>
              <a:buNone/>
            </a:pPr>
            <a:r>
              <a:t/>
            </a:r>
            <a:endParaRPr sz="1729">
              <a:highlight>
                <a:schemeClr val="lt2"/>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Designing</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1625" lvl="0" marL="457200" rtl="0" algn="l">
              <a:lnSpc>
                <a:spcPct val="95000"/>
              </a:lnSpc>
              <a:spcBef>
                <a:spcPts val="0"/>
              </a:spcBef>
              <a:spcAft>
                <a:spcPts val="0"/>
              </a:spcAft>
              <a:buClr>
                <a:srgbClr val="000000"/>
              </a:buClr>
              <a:buSzPts val="1150"/>
              <a:buFont typeface="Montserrat"/>
              <a:buAutoNum type="arabicPeriod"/>
            </a:pPr>
            <a:r>
              <a:rPr b="1" lang="en" sz="1150">
                <a:solidFill>
                  <a:srgbClr val="000000"/>
                </a:solidFill>
                <a:highlight>
                  <a:srgbClr val="FFFFFF"/>
                </a:highlight>
                <a:latin typeface="Montserrat"/>
                <a:ea typeface="Montserrat"/>
                <a:cs typeface="Montserrat"/>
                <a:sym typeface="Montserrat"/>
              </a:rPr>
              <a:t>Data Collection :- </a:t>
            </a:r>
            <a:endParaRPr b="1" sz="1150">
              <a:solidFill>
                <a:srgbClr val="000000"/>
              </a:solidFill>
              <a:highlight>
                <a:srgbClr val="FFFFFF"/>
              </a:highlight>
              <a:latin typeface="Montserrat"/>
              <a:ea typeface="Montserrat"/>
              <a:cs typeface="Montserrat"/>
              <a:sym typeface="Montserrat"/>
            </a:endParaRPr>
          </a:p>
          <a:p>
            <a:pPr indent="0" lvl="0" marL="457200" rtl="0" algn="l">
              <a:lnSpc>
                <a:spcPct val="95000"/>
              </a:lnSpc>
              <a:spcBef>
                <a:spcPts val="1200"/>
              </a:spcBef>
              <a:spcAft>
                <a:spcPts val="0"/>
              </a:spcAft>
              <a:buNone/>
            </a:pPr>
            <a:r>
              <a:rPr lang="en" sz="1150">
                <a:solidFill>
                  <a:srgbClr val="000000"/>
                </a:solidFill>
                <a:highlight>
                  <a:srgbClr val="FFFFFF"/>
                </a:highlight>
                <a:latin typeface="Montserrat"/>
                <a:ea typeface="Montserrat"/>
                <a:cs typeface="Montserrat"/>
                <a:sym typeface="Montserrat"/>
              </a:rPr>
              <a:t>a. Collect the dataset or Create the dataset</a:t>
            </a:r>
            <a:endParaRPr sz="1150">
              <a:solidFill>
                <a:srgbClr val="000000"/>
              </a:solidFill>
              <a:highlight>
                <a:srgbClr val="FFFFFF"/>
              </a:highlight>
              <a:latin typeface="Montserrat"/>
              <a:ea typeface="Montserrat"/>
              <a:cs typeface="Montserrat"/>
              <a:sym typeface="Montserrat"/>
            </a:endParaRPr>
          </a:p>
          <a:p>
            <a:pPr indent="-301625" lvl="0" marL="457200" rtl="0" algn="l">
              <a:lnSpc>
                <a:spcPct val="95000"/>
              </a:lnSpc>
              <a:spcBef>
                <a:spcPts val="1200"/>
              </a:spcBef>
              <a:spcAft>
                <a:spcPts val="0"/>
              </a:spcAft>
              <a:buClr>
                <a:srgbClr val="000000"/>
              </a:buClr>
              <a:buSzPts val="1150"/>
              <a:buFont typeface="Montserrat"/>
              <a:buAutoNum type="arabicPeriod"/>
            </a:pPr>
            <a:r>
              <a:rPr b="1" lang="en" sz="1150">
                <a:solidFill>
                  <a:srgbClr val="000000"/>
                </a:solidFill>
                <a:highlight>
                  <a:srgbClr val="FFFFFF"/>
                </a:highlight>
                <a:latin typeface="Montserrat"/>
                <a:ea typeface="Montserrat"/>
                <a:cs typeface="Montserrat"/>
                <a:sym typeface="Montserrat"/>
              </a:rPr>
              <a:t>Data Preprocessing :-</a:t>
            </a:r>
            <a:endParaRPr b="1" sz="1150">
              <a:solidFill>
                <a:srgbClr val="000000"/>
              </a:solidFill>
              <a:highlight>
                <a:srgbClr val="FFFFFF"/>
              </a:highlight>
              <a:latin typeface="Montserrat"/>
              <a:ea typeface="Montserrat"/>
              <a:cs typeface="Montserrat"/>
              <a:sym typeface="Montserrat"/>
            </a:endParaRPr>
          </a:p>
          <a:p>
            <a:pPr indent="0" lvl="0" marL="914400" rtl="0" algn="l">
              <a:lnSpc>
                <a:spcPct val="150000"/>
              </a:lnSpc>
              <a:spcBef>
                <a:spcPts val="1200"/>
              </a:spcBef>
              <a:spcAft>
                <a:spcPts val="0"/>
              </a:spcAft>
              <a:buNone/>
            </a:pPr>
            <a:r>
              <a:rPr lang="en" sz="1150">
                <a:solidFill>
                  <a:srgbClr val="000000"/>
                </a:solidFill>
                <a:highlight>
                  <a:srgbClr val="FFFFFF"/>
                </a:highlight>
                <a:latin typeface="Montserrat"/>
                <a:ea typeface="Montserrat"/>
                <a:cs typeface="Montserrat"/>
                <a:sym typeface="Montserrat"/>
              </a:rPr>
              <a:t>a.   Import the Libraries  b.   Importing the dataset.            c.    Checking for Null Values.</a:t>
            </a:r>
            <a:endParaRPr sz="1150">
              <a:solidFill>
                <a:srgbClr val="000000"/>
              </a:solidFill>
              <a:highlight>
                <a:srgbClr val="FFFFFF"/>
              </a:highlight>
              <a:latin typeface="Montserrat"/>
              <a:ea typeface="Montserrat"/>
              <a:cs typeface="Montserrat"/>
              <a:sym typeface="Montserrat"/>
            </a:endParaRPr>
          </a:p>
          <a:p>
            <a:pPr indent="0" lvl="0" marL="914400" rtl="0" algn="l">
              <a:lnSpc>
                <a:spcPct val="150000"/>
              </a:lnSpc>
              <a:spcBef>
                <a:spcPts val="800"/>
              </a:spcBef>
              <a:spcAft>
                <a:spcPts val="0"/>
              </a:spcAft>
              <a:buNone/>
            </a:pPr>
            <a:r>
              <a:rPr lang="en" sz="1150">
                <a:solidFill>
                  <a:srgbClr val="000000"/>
                </a:solidFill>
                <a:highlight>
                  <a:srgbClr val="FFFFFF"/>
                </a:highlight>
                <a:latin typeface="Montserrat"/>
                <a:ea typeface="Montserrat"/>
                <a:cs typeface="Montserrat"/>
                <a:sym typeface="Montserrat"/>
              </a:rPr>
              <a:t>d.   Data Visualization.     e.    Taking care of Missing Data   f.     Label encoding.</a:t>
            </a:r>
            <a:endParaRPr sz="1150">
              <a:solidFill>
                <a:srgbClr val="000000"/>
              </a:solidFill>
              <a:highlight>
                <a:srgbClr val="FFFFFF"/>
              </a:highlight>
              <a:latin typeface="Montserrat"/>
              <a:ea typeface="Montserrat"/>
              <a:cs typeface="Montserrat"/>
              <a:sym typeface="Montserrat"/>
            </a:endParaRPr>
          </a:p>
          <a:p>
            <a:pPr indent="0" lvl="0" marL="914400" rtl="0" algn="l">
              <a:lnSpc>
                <a:spcPct val="150000"/>
              </a:lnSpc>
              <a:spcBef>
                <a:spcPts val="800"/>
              </a:spcBef>
              <a:spcAft>
                <a:spcPts val="0"/>
              </a:spcAft>
              <a:buNone/>
            </a:pPr>
            <a:r>
              <a:rPr lang="en" sz="1150">
                <a:solidFill>
                  <a:srgbClr val="000000"/>
                </a:solidFill>
                <a:highlight>
                  <a:srgbClr val="FFFFFF"/>
                </a:highlight>
                <a:latin typeface="Montserrat"/>
                <a:ea typeface="Montserrat"/>
                <a:cs typeface="Montserrat"/>
                <a:sym typeface="Montserrat"/>
              </a:rPr>
              <a:t>g.    One Hot Encoding.   h.   Feature Scaling.                         i.     Splitting Data into Train and Test.</a:t>
            </a:r>
            <a:endParaRPr sz="1150">
              <a:solidFill>
                <a:srgbClr val="000000"/>
              </a:solidFill>
              <a:highlight>
                <a:srgbClr val="FFFFFF"/>
              </a:highlight>
              <a:latin typeface="Montserrat"/>
              <a:ea typeface="Montserrat"/>
              <a:cs typeface="Montserrat"/>
              <a:sym typeface="Montserrat"/>
            </a:endParaRPr>
          </a:p>
          <a:p>
            <a:pPr indent="0" lvl="0" marL="457200" rtl="0" algn="l">
              <a:lnSpc>
                <a:spcPct val="95000"/>
              </a:lnSpc>
              <a:spcBef>
                <a:spcPts val="800"/>
              </a:spcBef>
              <a:spcAft>
                <a:spcPts val="1200"/>
              </a:spcAft>
              <a:buNone/>
            </a:pPr>
            <a:r>
              <a:t/>
            </a:r>
            <a:endParaRPr sz="1150">
              <a:solidFill>
                <a:srgbClr val="000000"/>
              </a:solidFill>
              <a:highlight>
                <a:srgbClr val="FFFFFF"/>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a:t>
            </a:r>
            <a:r>
              <a:rPr lang="en"/>
              <a:t>designing</a:t>
            </a:r>
            <a:r>
              <a:rPr lang="en"/>
              <a:t> Contd…...</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250">
                <a:solidFill>
                  <a:srgbClr val="000000"/>
                </a:solidFill>
                <a:highlight>
                  <a:srgbClr val="FFFFFF"/>
                </a:highlight>
                <a:latin typeface="Montserrat"/>
                <a:ea typeface="Montserrat"/>
                <a:cs typeface="Montserrat"/>
                <a:sym typeface="Montserrat"/>
              </a:rPr>
              <a:t> 3. Model Building</a:t>
            </a:r>
            <a:endParaRPr b="1" sz="1250">
              <a:solidFill>
                <a:srgbClr val="000000"/>
              </a:solidFill>
              <a:highlight>
                <a:srgbClr val="FFFFFF"/>
              </a:highlight>
              <a:latin typeface="Montserrat"/>
              <a:ea typeface="Montserrat"/>
              <a:cs typeface="Montserrat"/>
              <a:sym typeface="Montserrat"/>
            </a:endParaRPr>
          </a:p>
          <a:p>
            <a:pPr indent="0" lvl="0" marL="914400" rtl="0" algn="l">
              <a:lnSpc>
                <a:spcPct val="130000"/>
              </a:lnSpc>
              <a:spcBef>
                <a:spcPts val="800"/>
              </a:spcBef>
              <a:spcAft>
                <a:spcPts val="0"/>
              </a:spcAft>
              <a:buNone/>
            </a:pPr>
            <a:r>
              <a:rPr lang="en" sz="1250">
                <a:solidFill>
                  <a:srgbClr val="000000"/>
                </a:solidFill>
                <a:highlight>
                  <a:srgbClr val="FFFFFF"/>
                </a:highlight>
                <a:latin typeface="Montserrat"/>
                <a:ea typeface="Montserrat"/>
                <a:cs typeface="Montserrat"/>
                <a:sym typeface="Montserrat"/>
              </a:rPr>
              <a:t>a.   Training and testing the model</a:t>
            </a:r>
            <a:endParaRPr sz="1250">
              <a:solidFill>
                <a:srgbClr val="000000"/>
              </a:solidFill>
              <a:highlight>
                <a:srgbClr val="FFFFFF"/>
              </a:highlight>
              <a:latin typeface="Montserrat"/>
              <a:ea typeface="Montserrat"/>
              <a:cs typeface="Montserrat"/>
              <a:sym typeface="Montserrat"/>
            </a:endParaRPr>
          </a:p>
          <a:p>
            <a:pPr indent="0" lvl="0" marL="914400" rtl="0" algn="l">
              <a:lnSpc>
                <a:spcPct val="130000"/>
              </a:lnSpc>
              <a:spcBef>
                <a:spcPts val="800"/>
              </a:spcBef>
              <a:spcAft>
                <a:spcPts val="0"/>
              </a:spcAft>
              <a:buNone/>
            </a:pPr>
            <a:r>
              <a:rPr lang="en" sz="1250">
                <a:solidFill>
                  <a:srgbClr val="000000"/>
                </a:solidFill>
                <a:highlight>
                  <a:srgbClr val="FFFFFF"/>
                </a:highlight>
                <a:latin typeface="Montserrat"/>
                <a:ea typeface="Montserrat"/>
                <a:cs typeface="Montserrat"/>
                <a:sym typeface="Montserrat"/>
              </a:rPr>
              <a:t>b.   Evaluation of Model</a:t>
            </a:r>
            <a:endParaRPr sz="1250">
              <a:solidFill>
                <a:srgbClr val="000000"/>
              </a:solidFill>
              <a:highlight>
                <a:srgbClr val="FFFFFF"/>
              </a:highlight>
              <a:latin typeface="Montserrat"/>
              <a:ea typeface="Montserrat"/>
              <a:cs typeface="Montserrat"/>
              <a:sym typeface="Montserrat"/>
            </a:endParaRPr>
          </a:p>
          <a:p>
            <a:pPr indent="0" lvl="0" marL="0" rtl="0" algn="l">
              <a:lnSpc>
                <a:spcPct val="130000"/>
              </a:lnSpc>
              <a:spcBef>
                <a:spcPts val="800"/>
              </a:spcBef>
              <a:spcAft>
                <a:spcPts val="0"/>
              </a:spcAft>
              <a:buNone/>
            </a:pPr>
            <a:r>
              <a:rPr b="1" lang="en" sz="1250">
                <a:solidFill>
                  <a:srgbClr val="000000"/>
                </a:solidFill>
                <a:highlight>
                  <a:srgbClr val="FFFFFF"/>
                </a:highlight>
                <a:latin typeface="Montserrat"/>
                <a:ea typeface="Montserrat"/>
                <a:cs typeface="Montserrat"/>
                <a:sym typeface="Montserrat"/>
              </a:rPr>
              <a:t> 4. Application Building</a:t>
            </a:r>
            <a:endParaRPr b="1" sz="1250">
              <a:solidFill>
                <a:srgbClr val="000000"/>
              </a:solidFill>
              <a:highlight>
                <a:srgbClr val="FFFFFF"/>
              </a:highlight>
              <a:latin typeface="Montserrat"/>
              <a:ea typeface="Montserrat"/>
              <a:cs typeface="Montserrat"/>
              <a:sym typeface="Montserrat"/>
            </a:endParaRPr>
          </a:p>
          <a:p>
            <a:pPr indent="0" lvl="0" marL="914400" rtl="0" algn="l">
              <a:lnSpc>
                <a:spcPct val="130000"/>
              </a:lnSpc>
              <a:spcBef>
                <a:spcPts val="800"/>
              </a:spcBef>
              <a:spcAft>
                <a:spcPts val="0"/>
              </a:spcAft>
              <a:buNone/>
            </a:pPr>
            <a:r>
              <a:rPr lang="en" sz="1250">
                <a:solidFill>
                  <a:srgbClr val="000000"/>
                </a:solidFill>
                <a:highlight>
                  <a:srgbClr val="FFFFFF"/>
                </a:highlight>
                <a:latin typeface="Montserrat"/>
                <a:ea typeface="Montserrat"/>
                <a:cs typeface="Montserrat"/>
                <a:sym typeface="Montserrat"/>
              </a:rPr>
              <a:t>a.   Create an HTML file</a:t>
            </a:r>
            <a:endParaRPr sz="1250">
              <a:solidFill>
                <a:srgbClr val="000000"/>
              </a:solidFill>
              <a:highlight>
                <a:srgbClr val="FFFFFF"/>
              </a:highlight>
              <a:latin typeface="Montserrat"/>
              <a:ea typeface="Montserrat"/>
              <a:cs typeface="Montserrat"/>
              <a:sym typeface="Montserrat"/>
            </a:endParaRPr>
          </a:p>
          <a:p>
            <a:pPr indent="0" lvl="0" marL="914400" rtl="0" algn="l">
              <a:lnSpc>
                <a:spcPct val="130000"/>
              </a:lnSpc>
              <a:spcBef>
                <a:spcPts val="800"/>
              </a:spcBef>
              <a:spcAft>
                <a:spcPts val="0"/>
              </a:spcAft>
              <a:buNone/>
            </a:pPr>
            <a:r>
              <a:rPr lang="en" sz="1250">
                <a:solidFill>
                  <a:srgbClr val="000000"/>
                </a:solidFill>
                <a:highlight>
                  <a:srgbClr val="FFFFFF"/>
                </a:highlight>
                <a:latin typeface="Montserrat"/>
                <a:ea typeface="Montserrat"/>
                <a:cs typeface="Montserrat"/>
                <a:sym typeface="Montserrat"/>
              </a:rPr>
              <a:t>b. Build a Python Code</a:t>
            </a:r>
            <a:endParaRPr sz="1250">
              <a:solidFill>
                <a:srgbClr val="000000"/>
              </a:solidFill>
              <a:highlight>
                <a:srgbClr val="FFFFFF"/>
              </a:highlight>
              <a:latin typeface="Montserrat"/>
              <a:ea typeface="Montserrat"/>
              <a:cs typeface="Montserrat"/>
              <a:sym typeface="Montserrat"/>
            </a:endParaRPr>
          </a:p>
          <a:p>
            <a:pPr indent="0" lvl="0" marL="0" rtl="0" algn="l">
              <a:lnSpc>
                <a:spcPct val="95000"/>
              </a:lnSpc>
              <a:spcBef>
                <a:spcPts val="80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4"/>
          <p:cNvPicPr preferRelativeResize="0"/>
          <p:nvPr/>
        </p:nvPicPr>
        <p:blipFill>
          <a:blip r:embed="rId3">
            <a:alphaModFix/>
          </a:blip>
          <a:stretch>
            <a:fillRect/>
          </a:stretch>
        </p:blipFill>
        <p:spPr>
          <a:xfrm>
            <a:off x="1327938" y="1853850"/>
            <a:ext cx="6488125" cy="312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98181"/>
              </a:lnSpc>
              <a:spcBef>
                <a:spcPts val="3200"/>
              </a:spcBef>
              <a:spcAft>
                <a:spcPts val="0"/>
              </a:spcAft>
              <a:buSzPts val="688"/>
              <a:buNone/>
            </a:pPr>
            <a:r>
              <a:rPr lang="en">
                <a:solidFill>
                  <a:srgbClr val="292929"/>
                </a:solidFill>
                <a:highlight>
                  <a:srgbClr val="FFFFFF"/>
                </a:highlight>
                <a:latin typeface="Georgia"/>
                <a:ea typeface="Georgia"/>
                <a:cs typeface="Georgia"/>
                <a:sym typeface="Georgia"/>
              </a:rPr>
              <a:t>We have a model that predicts fuel mileage for a variety of cars; We can use this to plan for cars that achieve desired levels of fuel efficiency. Additionally we can also observe that — per Figure 7 below — weight is the most influential variable in predicting mileage, with acceleration being second most. Horsepower, displacement, and acceleration are relatively close to each other in impact.With this detail, we can plan future car production or purchase plans.</a:t>
            </a:r>
            <a:endParaRPr>
              <a:solidFill>
                <a:srgbClr val="292929"/>
              </a:solidFill>
              <a:highlight>
                <a:srgbClr val="FFFFFF"/>
              </a:highlight>
              <a:latin typeface="Georgia"/>
              <a:ea typeface="Georgia"/>
              <a:cs typeface="Georgia"/>
              <a:sym typeface="Georgia"/>
            </a:endParaRPr>
          </a:p>
          <a:p>
            <a:pPr indent="0" lvl="0" marL="0" rtl="0" algn="l">
              <a:lnSpc>
                <a:spcPct val="198181"/>
              </a:lnSpc>
              <a:spcBef>
                <a:spcPts val="3200"/>
              </a:spcBef>
              <a:spcAft>
                <a:spcPts val="0"/>
              </a:spcAft>
              <a:buSzPts val="688"/>
              <a:buNone/>
            </a:pPr>
            <a:r>
              <a:t/>
            </a:r>
            <a:endParaRPr>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1200"/>
              </a:spcAft>
              <a:buSzPts val="688"/>
              <a:buNone/>
            </a:pPr>
            <a:r>
              <a:t/>
            </a:r>
            <a:endParaRPr sz="111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Helps in knowing the </a:t>
            </a:r>
            <a:r>
              <a:rPr lang="en" sz="1500"/>
              <a:t>maintenance</a:t>
            </a:r>
            <a:r>
              <a:rPr lang="en" sz="1500"/>
              <a:t> cost of the car</a:t>
            </a:r>
            <a:endParaRPr sz="1500"/>
          </a:p>
          <a:p>
            <a:pPr indent="-323850" lvl="0" marL="457200" rtl="0" algn="l">
              <a:spcBef>
                <a:spcPts val="0"/>
              </a:spcBef>
              <a:spcAft>
                <a:spcPts val="0"/>
              </a:spcAft>
              <a:buSzPts val="1500"/>
              <a:buAutoNum type="arabicPeriod"/>
            </a:pPr>
            <a:r>
              <a:rPr lang="en" sz="1500"/>
              <a:t>Helps in knowing </a:t>
            </a:r>
            <a:r>
              <a:rPr lang="en" sz="1500"/>
              <a:t>the</a:t>
            </a:r>
            <a:r>
              <a:rPr lang="en" sz="1500"/>
              <a:t> approximate price of the car</a:t>
            </a:r>
            <a:endParaRPr sz="1500"/>
          </a:p>
          <a:p>
            <a:pPr indent="-323850" lvl="0" marL="457200" rtl="0" algn="l">
              <a:spcBef>
                <a:spcPts val="0"/>
              </a:spcBef>
              <a:spcAft>
                <a:spcPts val="0"/>
              </a:spcAft>
              <a:buSzPts val="1500"/>
              <a:buAutoNum type="arabicPeriod"/>
            </a:pPr>
            <a:r>
              <a:rPr lang="en" sz="1500"/>
              <a:t>Helps in knowing the approximate fuel efficiency of the car</a:t>
            </a:r>
            <a:endParaRPr sz="1500"/>
          </a:p>
          <a:p>
            <a:pPr indent="-323850" lvl="0" marL="457200" rtl="0" algn="l">
              <a:spcBef>
                <a:spcPts val="0"/>
              </a:spcBef>
              <a:spcAft>
                <a:spcPts val="0"/>
              </a:spcAft>
              <a:buSzPts val="1500"/>
              <a:buAutoNum type="arabicPeriod"/>
            </a:pPr>
            <a:r>
              <a:rPr lang="en" sz="1500"/>
              <a:t>Helps in predicting the price of the car</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Members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Achal(18BEC0605)</a:t>
            </a:r>
            <a:endParaRPr b="1" sz="1500"/>
          </a:p>
          <a:p>
            <a:pPr indent="0" lvl="0" marL="0" rtl="0" algn="l">
              <a:spcBef>
                <a:spcPts val="1200"/>
              </a:spcBef>
              <a:spcAft>
                <a:spcPts val="0"/>
              </a:spcAft>
              <a:buNone/>
            </a:pPr>
            <a:r>
              <a:rPr b="1" lang="en" sz="1500"/>
              <a:t>Aman(18BEC0648)</a:t>
            </a:r>
            <a:endParaRPr b="1" sz="1500"/>
          </a:p>
          <a:p>
            <a:pPr indent="0" lvl="0" marL="0" rtl="0" algn="l">
              <a:spcBef>
                <a:spcPts val="1200"/>
              </a:spcBef>
              <a:spcAft>
                <a:spcPts val="0"/>
              </a:spcAft>
              <a:buNone/>
            </a:pPr>
            <a:r>
              <a:rPr b="1" lang="en" sz="1500"/>
              <a:t>Azeem Ullah Khan(19BIT0131)</a:t>
            </a:r>
            <a:endParaRPr b="1" sz="1500"/>
          </a:p>
          <a:p>
            <a:pPr indent="0" lvl="0" marL="0" rtl="0" algn="l">
              <a:spcBef>
                <a:spcPts val="1200"/>
              </a:spcBef>
              <a:spcAft>
                <a:spcPts val="1200"/>
              </a:spcAft>
              <a:buNone/>
            </a:pPr>
            <a:r>
              <a:rPr b="1" lang="en" sz="1500"/>
              <a:t>Pranchal Sihare(19BIT0144)</a:t>
            </a:r>
            <a:endParaRPr b="1" sz="1500"/>
          </a:p>
        </p:txBody>
      </p:sp>
      <p:pic>
        <p:nvPicPr>
          <p:cNvPr id="94" name="Google Shape;94;p14"/>
          <p:cNvPicPr preferRelativeResize="0"/>
          <p:nvPr/>
        </p:nvPicPr>
        <p:blipFill>
          <a:blip r:embed="rId3">
            <a:alphaModFix/>
          </a:blip>
          <a:stretch>
            <a:fillRect/>
          </a:stretch>
        </p:blipFill>
        <p:spPr>
          <a:xfrm>
            <a:off x="6620525" y="811275"/>
            <a:ext cx="2048651" cy="16890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and Purpose</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1018"/>
              <a:buNone/>
            </a:pPr>
            <a:r>
              <a:rPr lang="en" sz="1150">
                <a:solidFill>
                  <a:srgbClr val="000000"/>
                </a:solidFill>
                <a:highlight>
                  <a:srgbClr val="FFFFFF"/>
                </a:highlight>
                <a:latin typeface="Montserrat"/>
                <a:ea typeface="Montserrat"/>
                <a:cs typeface="Montserrat"/>
                <a:sym typeface="Montserrat"/>
              </a:rPr>
              <a:t>Predicting the performance level of cars is an important and interesting problem. The main goal is to predict the performance of the car to improve the certain behavior of the vehicle. This can significantly help to improve the system's fuel consumption and increase efficiency.</a:t>
            </a:r>
            <a:endParaRPr sz="1150">
              <a:solidFill>
                <a:srgbClr val="000000"/>
              </a:solidFill>
              <a:highlight>
                <a:srgbClr val="FFFFFF"/>
              </a:highlight>
              <a:latin typeface="Montserrat"/>
              <a:ea typeface="Montserrat"/>
              <a:cs typeface="Montserrat"/>
              <a:sym typeface="Montserrat"/>
            </a:endParaRPr>
          </a:p>
          <a:p>
            <a:pPr indent="0" lvl="0" marL="0" rtl="0" algn="l">
              <a:lnSpc>
                <a:spcPct val="140000"/>
              </a:lnSpc>
              <a:spcBef>
                <a:spcPts val="800"/>
              </a:spcBef>
              <a:spcAft>
                <a:spcPts val="0"/>
              </a:spcAft>
              <a:buSzPts val="1018"/>
              <a:buNone/>
            </a:pPr>
            <a:r>
              <a:rPr lang="en" sz="1150">
                <a:solidFill>
                  <a:srgbClr val="000000"/>
                </a:solidFill>
                <a:highlight>
                  <a:srgbClr val="FFFFFF"/>
                </a:highlight>
                <a:latin typeface="Montserrat"/>
                <a:ea typeface="Montserrat"/>
                <a:cs typeface="Montserrat"/>
                <a:sym typeface="Montserrat"/>
              </a:rPr>
              <a:t>The performance analysis of the car is based on the engine type, no of engine cylinders, fuel type, and horsepower, etc. These are the factors on which the health of the car can be predicted. It is an on-going process of obtaining, researching, analyzing, and recording the health based on the above three factors. The performance objectives like mileage, dependability, flexibility, and cost can be grouped together to play a vital role in the prediction engine and engine management system. This approach is a very important step towards understanding the vehicle's performance.</a:t>
            </a:r>
            <a:endParaRPr sz="1150">
              <a:solidFill>
                <a:srgbClr val="000000"/>
              </a:solidFill>
              <a:highlight>
                <a:srgbClr val="FFFFFF"/>
              </a:highlight>
              <a:latin typeface="Montserrat"/>
              <a:ea typeface="Montserrat"/>
              <a:cs typeface="Montserrat"/>
              <a:sym typeface="Montserrat"/>
            </a:endParaRPr>
          </a:p>
          <a:p>
            <a:pPr indent="0" lvl="0" marL="0" rtl="0" algn="l">
              <a:lnSpc>
                <a:spcPct val="105000"/>
              </a:lnSpc>
              <a:spcBef>
                <a:spcPts val="800"/>
              </a:spcBef>
              <a:spcAft>
                <a:spcPts val="1200"/>
              </a:spcAft>
              <a:buSzPts val="1018"/>
              <a:buNone/>
            </a:pPr>
            <a:r>
              <a:t/>
            </a:r>
            <a:endParaRPr sz="11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pic>
        <p:nvPicPr>
          <p:cNvPr id="106" name="Google Shape;106;p16"/>
          <p:cNvPicPr preferRelativeResize="0"/>
          <p:nvPr/>
        </p:nvPicPr>
        <p:blipFill>
          <a:blip r:embed="rId3">
            <a:alphaModFix/>
          </a:blip>
          <a:stretch>
            <a:fillRect/>
          </a:stretch>
        </p:blipFill>
        <p:spPr>
          <a:xfrm>
            <a:off x="1593050" y="2129725"/>
            <a:ext cx="5715950" cy="264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pic>
        <p:nvPicPr>
          <p:cNvPr id="112" name="Google Shape;112;p17"/>
          <p:cNvPicPr preferRelativeResize="0"/>
          <p:nvPr/>
        </p:nvPicPr>
        <p:blipFill>
          <a:blip r:embed="rId3">
            <a:alphaModFix/>
          </a:blip>
          <a:stretch>
            <a:fillRect/>
          </a:stretch>
        </p:blipFill>
        <p:spPr>
          <a:xfrm>
            <a:off x="304800" y="2250675"/>
            <a:ext cx="8839199" cy="109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200">
                <a:solidFill>
                  <a:srgbClr val="202124"/>
                </a:solidFill>
                <a:highlight>
                  <a:srgbClr val="FFFFFF"/>
                </a:highlight>
                <a:latin typeface="Arial"/>
                <a:ea typeface="Arial"/>
                <a:cs typeface="Arial"/>
                <a:sym typeface="Arial"/>
              </a:rPr>
              <a:t>Random Forest Regression</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Random Forest Regression</a:t>
            </a:r>
            <a:r>
              <a:rPr lang="en" sz="1600">
                <a:solidFill>
                  <a:srgbClr val="292929"/>
                </a:solidFill>
                <a:highlight>
                  <a:srgbClr val="FFFFFF"/>
                </a:highlight>
                <a:latin typeface="Georgia"/>
                <a:ea typeface="Georgia"/>
                <a:cs typeface="Georgia"/>
                <a:sym typeface="Georgia"/>
              </a:rPr>
              <a:t> is a supervised learning algorithm that uses </a:t>
            </a:r>
            <a:r>
              <a:rPr b="1" lang="en" sz="1600">
                <a:solidFill>
                  <a:srgbClr val="292929"/>
                </a:solidFill>
                <a:highlight>
                  <a:srgbClr val="FFFFFF"/>
                </a:highlight>
                <a:latin typeface="Georgia"/>
                <a:ea typeface="Georgia"/>
                <a:cs typeface="Georgia"/>
                <a:sym typeface="Georgia"/>
              </a:rPr>
              <a:t>ensemble learning</a:t>
            </a:r>
            <a:r>
              <a:rPr lang="en" sz="1600">
                <a:solidFill>
                  <a:srgbClr val="292929"/>
                </a:solidFill>
                <a:highlight>
                  <a:srgbClr val="FFFFFF"/>
                </a:highlight>
                <a:latin typeface="Georgia"/>
                <a:ea typeface="Georgia"/>
                <a:cs typeface="Georgia"/>
                <a:sym typeface="Georgia"/>
              </a:rPr>
              <a:t> method for regression. Ensemble learning method is a technique that combines predictions from multiple machine learning algorithms to make a more accurate prediction than a single model.</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754500" y="719350"/>
            <a:ext cx="7109525" cy="425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Regression contd...</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3690" lvl="0" marL="749300" rtl="0" algn="l">
              <a:lnSpc>
                <a:spcPct val="218181"/>
              </a:lnSpc>
              <a:spcBef>
                <a:spcPts val="3200"/>
              </a:spcBef>
              <a:spcAft>
                <a:spcPts val="0"/>
              </a:spcAft>
              <a:buClr>
                <a:srgbClr val="292929"/>
              </a:buClr>
              <a:buSzPts val="1340"/>
              <a:buFont typeface="Georgia"/>
              <a:buAutoNum type="arabicPeriod"/>
            </a:pPr>
            <a:r>
              <a:rPr lang="en" sz="1340">
                <a:solidFill>
                  <a:srgbClr val="292929"/>
                </a:solidFill>
                <a:highlight>
                  <a:srgbClr val="FFFFFF"/>
                </a:highlight>
                <a:latin typeface="Georgia"/>
                <a:ea typeface="Georgia"/>
                <a:cs typeface="Georgia"/>
                <a:sym typeface="Georgia"/>
              </a:rPr>
              <a:t>Pick at random </a:t>
            </a:r>
            <a:r>
              <a:rPr i="1" lang="en" sz="1340">
                <a:solidFill>
                  <a:srgbClr val="292929"/>
                </a:solidFill>
                <a:highlight>
                  <a:srgbClr val="FFFFFF"/>
                </a:highlight>
                <a:latin typeface="Georgia"/>
                <a:ea typeface="Georgia"/>
                <a:cs typeface="Georgia"/>
                <a:sym typeface="Georgia"/>
              </a:rPr>
              <a:t>k</a:t>
            </a:r>
            <a:r>
              <a:rPr lang="en" sz="1340">
                <a:solidFill>
                  <a:srgbClr val="292929"/>
                </a:solidFill>
                <a:highlight>
                  <a:srgbClr val="FFFFFF"/>
                </a:highlight>
                <a:latin typeface="Georgia"/>
                <a:ea typeface="Georgia"/>
                <a:cs typeface="Georgia"/>
                <a:sym typeface="Georgia"/>
              </a:rPr>
              <a:t> data points from the training set.</a:t>
            </a:r>
            <a:endParaRPr sz="1340">
              <a:solidFill>
                <a:srgbClr val="292929"/>
              </a:solidFill>
              <a:highlight>
                <a:srgbClr val="FFFFFF"/>
              </a:highlight>
              <a:latin typeface="Georgia"/>
              <a:ea typeface="Georgia"/>
              <a:cs typeface="Georgia"/>
              <a:sym typeface="Georgia"/>
            </a:endParaRPr>
          </a:p>
          <a:p>
            <a:pPr indent="-313690" lvl="0" marL="749300" rtl="0" algn="l">
              <a:lnSpc>
                <a:spcPct val="218181"/>
              </a:lnSpc>
              <a:spcBef>
                <a:spcPts val="0"/>
              </a:spcBef>
              <a:spcAft>
                <a:spcPts val="0"/>
              </a:spcAft>
              <a:buClr>
                <a:srgbClr val="292929"/>
              </a:buClr>
              <a:buSzPts val="1340"/>
              <a:buFont typeface="Georgia"/>
              <a:buAutoNum type="arabicPeriod"/>
            </a:pPr>
            <a:r>
              <a:rPr lang="en" sz="1340">
                <a:solidFill>
                  <a:srgbClr val="292929"/>
                </a:solidFill>
                <a:highlight>
                  <a:srgbClr val="FFFFFF"/>
                </a:highlight>
                <a:latin typeface="Georgia"/>
                <a:ea typeface="Georgia"/>
                <a:cs typeface="Georgia"/>
                <a:sym typeface="Georgia"/>
              </a:rPr>
              <a:t>Build a decision tree associated to these </a:t>
            </a:r>
            <a:r>
              <a:rPr i="1" lang="en" sz="1340">
                <a:solidFill>
                  <a:srgbClr val="292929"/>
                </a:solidFill>
                <a:highlight>
                  <a:srgbClr val="FFFFFF"/>
                </a:highlight>
                <a:latin typeface="Georgia"/>
                <a:ea typeface="Georgia"/>
                <a:cs typeface="Georgia"/>
                <a:sym typeface="Georgia"/>
              </a:rPr>
              <a:t>k </a:t>
            </a:r>
            <a:r>
              <a:rPr lang="en" sz="1340">
                <a:solidFill>
                  <a:srgbClr val="292929"/>
                </a:solidFill>
                <a:highlight>
                  <a:srgbClr val="FFFFFF"/>
                </a:highlight>
                <a:latin typeface="Georgia"/>
                <a:ea typeface="Georgia"/>
                <a:cs typeface="Georgia"/>
                <a:sym typeface="Georgia"/>
              </a:rPr>
              <a:t>data points.</a:t>
            </a:r>
            <a:endParaRPr sz="1340">
              <a:solidFill>
                <a:srgbClr val="292929"/>
              </a:solidFill>
              <a:highlight>
                <a:srgbClr val="FFFFFF"/>
              </a:highlight>
              <a:latin typeface="Georgia"/>
              <a:ea typeface="Georgia"/>
              <a:cs typeface="Georgia"/>
              <a:sym typeface="Georgia"/>
            </a:endParaRPr>
          </a:p>
          <a:p>
            <a:pPr indent="-313690" lvl="0" marL="749300" rtl="0" algn="l">
              <a:lnSpc>
                <a:spcPct val="218181"/>
              </a:lnSpc>
              <a:spcBef>
                <a:spcPts val="0"/>
              </a:spcBef>
              <a:spcAft>
                <a:spcPts val="0"/>
              </a:spcAft>
              <a:buClr>
                <a:srgbClr val="292929"/>
              </a:buClr>
              <a:buSzPts val="1340"/>
              <a:buFont typeface="Georgia"/>
              <a:buAutoNum type="arabicPeriod"/>
            </a:pPr>
            <a:r>
              <a:rPr lang="en" sz="1340">
                <a:solidFill>
                  <a:srgbClr val="292929"/>
                </a:solidFill>
                <a:highlight>
                  <a:srgbClr val="FFFFFF"/>
                </a:highlight>
                <a:latin typeface="Georgia"/>
                <a:ea typeface="Georgia"/>
                <a:cs typeface="Georgia"/>
                <a:sym typeface="Georgia"/>
              </a:rPr>
              <a:t>Choose the number </a:t>
            </a:r>
            <a:r>
              <a:rPr i="1" lang="en" sz="1340">
                <a:solidFill>
                  <a:srgbClr val="292929"/>
                </a:solidFill>
                <a:highlight>
                  <a:srgbClr val="FFFFFF"/>
                </a:highlight>
                <a:latin typeface="Georgia"/>
                <a:ea typeface="Georgia"/>
                <a:cs typeface="Georgia"/>
                <a:sym typeface="Georgia"/>
              </a:rPr>
              <a:t>N </a:t>
            </a:r>
            <a:r>
              <a:rPr lang="en" sz="1340">
                <a:solidFill>
                  <a:srgbClr val="292929"/>
                </a:solidFill>
                <a:highlight>
                  <a:srgbClr val="FFFFFF"/>
                </a:highlight>
                <a:latin typeface="Georgia"/>
                <a:ea typeface="Georgia"/>
                <a:cs typeface="Georgia"/>
                <a:sym typeface="Georgia"/>
              </a:rPr>
              <a:t>of trees you want to build and repeat steps 1 and 2.</a:t>
            </a:r>
            <a:endParaRPr sz="1340">
              <a:solidFill>
                <a:srgbClr val="292929"/>
              </a:solidFill>
              <a:highlight>
                <a:srgbClr val="FFFFFF"/>
              </a:highlight>
              <a:latin typeface="Georgia"/>
              <a:ea typeface="Georgia"/>
              <a:cs typeface="Georgia"/>
              <a:sym typeface="Georgia"/>
            </a:endParaRPr>
          </a:p>
          <a:p>
            <a:pPr indent="-313690" lvl="0" marL="749300" rtl="0" algn="l">
              <a:lnSpc>
                <a:spcPct val="218181"/>
              </a:lnSpc>
              <a:spcBef>
                <a:spcPts val="0"/>
              </a:spcBef>
              <a:spcAft>
                <a:spcPts val="0"/>
              </a:spcAft>
              <a:buClr>
                <a:srgbClr val="292929"/>
              </a:buClr>
              <a:buSzPts val="1340"/>
              <a:buFont typeface="Georgia"/>
              <a:buAutoNum type="arabicPeriod"/>
            </a:pPr>
            <a:r>
              <a:rPr lang="en" sz="1340">
                <a:solidFill>
                  <a:srgbClr val="292929"/>
                </a:solidFill>
                <a:highlight>
                  <a:srgbClr val="FFFFFF"/>
                </a:highlight>
                <a:latin typeface="Georgia"/>
                <a:ea typeface="Georgia"/>
                <a:cs typeface="Georgia"/>
                <a:sym typeface="Georgia"/>
              </a:rPr>
              <a:t>For a new data point, make each one of your </a:t>
            </a:r>
            <a:r>
              <a:rPr i="1" lang="en" sz="1340">
                <a:solidFill>
                  <a:srgbClr val="292929"/>
                </a:solidFill>
                <a:highlight>
                  <a:srgbClr val="FFFFFF"/>
                </a:highlight>
                <a:latin typeface="Georgia"/>
                <a:ea typeface="Georgia"/>
                <a:cs typeface="Georgia"/>
                <a:sym typeface="Georgia"/>
              </a:rPr>
              <a:t>N</a:t>
            </a:r>
            <a:r>
              <a:rPr lang="en" sz="1340">
                <a:solidFill>
                  <a:srgbClr val="292929"/>
                </a:solidFill>
                <a:highlight>
                  <a:srgbClr val="FFFFFF"/>
                </a:highlight>
                <a:latin typeface="Georgia"/>
                <a:ea typeface="Georgia"/>
                <a:cs typeface="Georgia"/>
                <a:sym typeface="Georgia"/>
              </a:rPr>
              <a:t>-tree trees predict the value of </a:t>
            </a:r>
            <a:r>
              <a:rPr i="1" lang="en" sz="1340">
                <a:solidFill>
                  <a:srgbClr val="292929"/>
                </a:solidFill>
                <a:highlight>
                  <a:srgbClr val="FFFFFF"/>
                </a:highlight>
                <a:latin typeface="Georgia"/>
                <a:ea typeface="Georgia"/>
                <a:cs typeface="Georgia"/>
                <a:sym typeface="Georgia"/>
              </a:rPr>
              <a:t>y</a:t>
            </a:r>
            <a:r>
              <a:rPr lang="en" sz="1340">
                <a:solidFill>
                  <a:srgbClr val="292929"/>
                </a:solidFill>
                <a:highlight>
                  <a:srgbClr val="FFFFFF"/>
                </a:highlight>
                <a:latin typeface="Georgia"/>
                <a:ea typeface="Georgia"/>
                <a:cs typeface="Georgia"/>
                <a:sym typeface="Georgia"/>
              </a:rPr>
              <a:t> for the data point in question and assign the new data point to the average across all of the predicted </a:t>
            </a:r>
            <a:r>
              <a:rPr i="1" lang="en" sz="1340">
                <a:solidFill>
                  <a:srgbClr val="292929"/>
                </a:solidFill>
                <a:highlight>
                  <a:srgbClr val="FFFFFF"/>
                </a:highlight>
                <a:latin typeface="Georgia"/>
                <a:ea typeface="Georgia"/>
                <a:cs typeface="Georgia"/>
                <a:sym typeface="Georgia"/>
              </a:rPr>
              <a:t>y </a:t>
            </a:r>
            <a:r>
              <a:rPr lang="en" sz="1340">
                <a:solidFill>
                  <a:srgbClr val="292929"/>
                </a:solidFill>
                <a:highlight>
                  <a:srgbClr val="FFFFFF"/>
                </a:highlight>
                <a:latin typeface="Georgia"/>
                <a:ea typeface="Georgia"/>
                <a:cs typeface="Georgia"/>
                <a:sym typeface="Georgia"/>
              </a:rPr>
              <a:t>values.</a:t>
            </a:r>
            <a:endParaRPr sz="134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SzPts val="440"/>
              <a:buNone/>
            </a:pPr>
            <a:r>
              <a:t/>
            </a:r>
            <a:endParaRPr sz="12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random Forest Algorithm</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A Random Forest Regression model is powerful and accurate. It usually performs great on many problems, including features with non-linear relationships. Disadvantages, however, include the following: there is no interpretability, overfitting may easily occur, we must choose the number of trees to include in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