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48826c20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48826c20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48826c20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48826c20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484601f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484601f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484601f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484601f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760fdb3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760fdb3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48826c20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48826c20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48826c20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48826c20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48826c20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48826c20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48826c20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48826c20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760fdb3e5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760fdb3e5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484601f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484601f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7a415e4e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7a415e4e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32350" y="225950"/>
            <a:ext cx="8084100" cy="1020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2950">
                <a:solidFill>
                  <a:srgbClr val="35475C"/>
                </a:solidFill>
                <a:latin typeface="Roboto"/>
                <a:ea typeface="Roboto"/>
                <a:cs typeface="Roboto"/>
                <a:sym typeface="Roboto"/>
              </a:rPr>
              <a:t>Web Phishing Detection using </a:t>
            </a:r>
            <a:endParaRPr b="1" sz="2950">
              <a:solidFill>
                <a:srgbClr val="35475C"/>
              </a:solidFill>
              <a:latin typeface="Roboto"/>
              <a:ea typeface="Roboto"/>
              <a:cs typeface="Roboto"/>
              <a:sym typeface="Roboto"/>
            </a:endParaRPr>
          </a:p>
          <a:p>
            <a:pPr indent="0" lvl="0" marL="0" rtl="0" algn="ctr">
              <a:spcBef>
                <a:spcPts val="0"/>
              </a:spcBef>
              <a:spcAft>
                <a:spcPts val="0"/>
              </a:spcAft>
              <a:buNone/>
            </a:pPr>
            <a:r>
              <a:rPr b="1" lang="en" sz="2950">
                <a:solidFill>
                  <a:srgbClr val="35475C"/>
                </a:solidFill>
                <a:latin typeface="Roboto"/>
                <a:ea typeface="Roboto"/>
                <a:cs typeface="Roboto"/>
                <a:sym typeface="Roboto"/>
              </a:rPr>
              <a:t>IBM Watson</a:t>
            </a:r>
            <a:endParaRPr b="1" sz="7100">
              <a:latin typeface="Roboto"/>
              <a:ea typeface="Roboto"/>
              <a:cs typeface="Roboto"/>
              <a:sym typeface="Roboto"/>
            </a:endParaRPr>
          </a:p>
        </p:txBody>
      </p:sp>
      <p:sp>
        <p:nvSpPr>
          <p:cNvPr id="55" name="Google Shape;55;p13"/>
          <p:cNvSpPr txBox="1"/>
          <p:nvPr>
            <p:ph idx="1" type="subTitle"/>
          </p:nvPr>
        </p:nvSpPr>
        <p:spPr>
          <a:xfrm>
            <a:off x="5214550" y="3025000"/>
            <a:ext cx="3444900" cy="18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Roboto"/>
                <a:ea typeface="Roboto"/>
                <a:cs typeface="Roboto"/>
                <a:sym typeface="Roboto"/>
              </a:rPr>
              <a:t>Team Members - </a:t>
            </a:r>
            <a:endParaRPr sz="1400">
              <a:latin typeface="Roboto"/>
              <a:ea typeface="Roboto"/>
              <a:cs typeface="Roboto"/>
              <a:sym typeface="Roboto"/>
            </a:endParaRPr>
          </a:p>
          <a:p>
            <a:pPr indent="0" lvl="0" marL="457200" rtl="0" algn="l">
              <a:spcBef>
                <a:spcPts val="0"/>
              </a:spcBef>
              <a:spcAft>
                <a:spcPts val="0"/>
              </a:spcAft>
              <a:buNone/>
            </a:pPr>
            <a:r>
              <a:rPr lang="en" sz="1400"/>
              <a:t>Anamika Lochab - 18BCE10035</a:t>
            </a:r>
            <a:endParaRPr sz="1400"/>
          </a:p>
          <a:p>
            <a:pPr indent="0" lvl="0" marL="457200" rtl="0" algn="l">
              <a:spcBef>
                <a:spcPts val="0"/>
              </a:spcBef>
              <a:spcAft>
                <a:spcPts val="0"/>
              </a:spcAft>
              <a:buClr>
                <a:schemeClr val="dk1"/>
              </a:buClr>
              <a:buSzPts val="1100"/>
              <a:buFont typeface="Arial"/>
              <a:buNone/>
            </a:pPr>
            <a:r>
              <a:rPr lang="en" sz="1400"/>
              <a:t>Arpita Pandey - 18BCE10060</a:t>
            </a:r>
            <a:endParaRPr sz="1400"/>
          </a:p>
          <a:p>
            <a:pPr indent="0" lvl="0" marL="457200" rtl="0" algn="l">
              <a:spcBef>
                <a:spcPts val="0"/>
              </a:spcBef>
              <a:spcAft>
                <a:spcPts val="0"/>
              </a:spcAft>
              <a:buClr>
                <a:schemeClr val="dk1"/>
              </a:buClr>
              <a:buSzPts val="1100"/>
              <a:buFont typeface="Arial"/>
              <a:buNone/>
            </a:pPr>
            <a:r>
              <a:rPr lang="en" sz="1400"/>
              <a:t>Vitti Gupta - 18BCE10299</a:t>
            </a:r>
            <a:endParaRPr sz="1400"/>
          </a:p>
          <a:p>
            <a:pPr indent="0" lvl="0" marL="457200" rtl="0" algn="l">
              <a:spcBef>
                <a:spcPts val="0"/>
              </a:spcBef>
              <a:spcAft>
                <a:spcPts val="0"/>
              </a:spcAft>
              <a:buNone/>
            </a:pPr>
            <a:r>
              <a:rPr lang="en" sz="1400"/>
              <a:t>Vishwas - 18BCG10104</a:t>
            </a:r>
            <a:endParaRPr sz="1400"/>
          </a:p>
          <a:p>
            <a:pPr indent="0" lvl="0" marL="457200" rtl="0" algn="l">
              <a:spcBef>
                <a:spcPts val="0"/>
              </a:spcBef>
              <a:spcAft>
                <a:spcPts val="0"/>
              </a:spcAft>
              <a:buNone/>
            </a:pPr>
            <a:r>
              <a:rPr lang="en" sz="1400"/>
              <a:t>Sneha Rani - 18BOE10060</a:t>
            </a:r>
            <a:endParaRPr sz="1400"/>
          </a:p>
        </p:txBody>
      </p:sp>
      <p:pic>
        <p:nvPicPr>
          <p:cNvPr id="56" name="Google Shape;56;p13"/>
          <p:cNvPicPr preferRelativeResize="0"/>
          <p:nvPr/>
        </p:nvPicPr>
        <p:blipFill rotWithShape="1">
          <a:blip r:embed="rId3">
            <a:alphaModFix/>
          </a:blip>
          <a:srcRect b="17034" l="6593" r="46009" t="20907"/>
          <a:stretch/>
        </p:blipFill>
        <p:spPr>
          <a:xfrm>
            <a:off x="454250" y="1744300"/>
            <a:ext cx="4063300" cy="2789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2"/>
          <p:cNvPicPr preferRelativeResize="0"/>
          <p:nvPr/>
        </p:nvPicPr>
        <p:blipFill>
          <a:blip r:embed="rId3">
            <a:alphaModFix/>
          </a:blip>
          <a:stretch>
            <a:fillRect/>
          </a:stretch>
        </p:blipFill>
        <p:spPr>
          <a:xfrm>
            <a:off x="105850" y="98850"/>
            <a:ext cx="8932299" cy="485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3"/>
          <p:cNvPicPr preferRelativeResize="0"/>
          <p:nvPr/>
        </p:nvPicPr>
        <p:blipFill>
          <a:blip r:embed="rId3">
            <a:alphaModFix/>
          </a:blip>
          <a:stretch>
            <a:fillRect/>
          </a:stretch>
        </p:blipFill>
        <p:spPr>
          <a:xfrm>
            <a:off x="152400" y="152400"/>
            <a:ext cx="8817850" cy="474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a:t>
            </a:r>
            <a:endParaRPr b="1"/>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300">
                <a:solidFill>
                  <a:schemeClr val="dk1"/>
                </a:solidFill>
                <a:highlight>
                  <a:srgbClr val="FFFFFF"/>
                </a:highlight>
              </a:rPr>
              <a:t>It is found that phishing attacks is very crucial and it is important for us to get a mechanism to detect it. As very important and personal information of the user can be leaked through phishing websites, it becomes more critical to take care of this issue. This problem can be easily solved by using any of the machine learning algorithm with the classifier.</a:t>
            </a:r>
            <a:endParaRPr sz="1300">
              <a:solidFill>
                <a:schemeClr val="dk1"/>
              </a:solidFill>
              <a:highlight>
                <a:srgbClr val="FFFFFF"/>
              </a:highlight>
            </a:endParaRPr>
          </a:p>
          <a:p>
            <a:pPr indent="0" lvl="0" marL="0" rtl="0" algn="just">
              <a:spcBef>
                <a:spcPts val="1000"/>
              </a:spcBef>
              <a:spcAft>
                <a:spcPts val="0"/>
              </a:spcAft>
              <a:buClr>
                <a:schemeClr val="dk1"/>
              </a:buClr>
              <a:buSzPts val="1100"/>
              <a:buFont typeface="Arial"/>
              <a:buNone/>
            </a:pPr>
            <a:r>
              <a:rPr lang="en" sz="1300">
                <a:solidFill>
                  <a:schemeClr val="dk1"/>
                </a:solidFill>
              </a:rPr>
              <a:t>In this project, we built a mechanism to detect phishing websites. Our methodology uses not just traditional URL based or content based rules but rather employs the machine learning technique to identify not so obvious patterns and relations in the data. We have used features from various domains spanning from URL to HTML tags of the webpage, from embedded URLs to favicon. To check the traffic and status of the website. We were able to obtain an accuracy of more than 91% thus classifying most websites correctly and proving the effectiveness of the machine learning we are using  Logistic Regression technique to attack the problem of phishing websites. We provided the output as a user-friendly web platform which can further be extended to a browser extension to provide safe and healthy online space to the users.</a:t>
            </a:r>
            <a:endParaRPr sz="1300">
              <a:solidFill>
                <a:schemeClr val="dk1"/>
              </a:solidFill>
            </a:endParaRPr>
          </a:p>
          <a:p>
            <a:pPr indent="0" lvl="0" marL="0" rtl="0" algn="just">
              <a:spcBef>
                <a:spcPts val="0"/>
              </a:spcBef>
              <a:spcAft>
                <a:spcPts val="1200"/>
              </a:spcAft>
              <a:buNone/>
            </a:pPr>
            <a:r>
              <a:t/>
            </a:r>
            <a:endParaRPr sz="130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5"/>
          <p:cNvPicPr preferRelativeResize="0"/>
          <p:nvPr/>
        </p:nvPicPr>
        <p:blipFill>
          <a:blip r:embed="rId3">
            <a:alphaModFix/>
          </a:blip>
          <a:stretch>
            <a:fillRect/>
          </a:stretch>
        </p:blipFill>
        <p:spPr>
          <a:xfrm>
            <a:off x="1137213" y="340200"/>
            <a:ext cx="6869573" cy="4309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642900" y="180825"/>
            <a:ext cx="6740700" cy="693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100">
                <a:latin typeface="Roboto"/>
                <a:ea typeface="Roboto"/>
                <a:cs typeface="Roboto"/>
                <a:sym typeface="Roboto"/>
              </a:rPr>
              <a:t>Introduction</a:t>
            </a:r>
            <a:endParaRPr b="1" sz="2100">
              <a:latin typeface="Roboto"/>
              <a:ea typeface="Roboto"/>
              <a:cs typeface="Roboto"/>
              <a:sym typeface="Roboto"/>
            </a:endParaRPr>
          </a:p>
        </p:txBody>
      </p:sp>
      <p:sp>
        <p:nvSpPr>
          <p:cNvPr id="62" name="Google Shape;62;p14"/>
          <p:cNvSpPr txBox="1"/>
          <p:nvPr>
            <p:ph idx="1" type="body"/>
          </p:nvPr>
        </p:nvSpPr>
        <p:spPr>
          <a:xfrm>
            <a:off x="3268750" y="874125"/>
            <a:ext cx="5732400" cy="4152600"/>
          </a:xfrm>
          <a:prstGeom prst="rect">
            <a:avLst/>
          </a:prstGeom>
        </p:spPr>
        <p:txBody>
          <a:bodyPr anchorCtr="0" anchor="t" bIns="91425" lIns="91425" spcFirstLastPara="1" rIns="91425" wrap="square" tIns="91425">
            <a:normAutofit/>
          </a:bodyPr>
          <a:lstStyle/>
          <a:p>
            <a:pPr indent="-292100" lvl="0" marL="457200" rtl="0" algn="just">
              <a:spcBef>
                <a:spcPts val="0"/>
              </a:spcBef>
              <a:spcAft>
                <a:spcPts val="0"/>
              </a:spcAft>
              <a:buClr>
                <a:srgbClr val="292929"/>
              </a:buClr>
              <a:buSzPts val="1000"/>
              <a:buChar char="●"/>
            </a:pPr>
            <a:r>
              <a:rPr lang="en" sz="1300">
                <a:solidFill>
                  <a:schemeClr val="dk1"/>
                </a:solidFill>
              </a:rPr>
              <a:t>One of the biggest threats to web security is Phishing. Phishing is the technique of extracting user credentials by masquerading as a genuine website or service over the web.</a:t>
            </a:r>
            <a:endParaRPr sz="1300">
              <a:solidFill>
                <a:schemeClr val="dk1"/>
              </a:solidFill>
            </a:endParaRPr>
          </a:p>
          <a:p>
            <a:pPr indent="-292100" lvl="0" marL="457200" rtl="0" algn="just">
              <a:spcBef>
                <a:spcPts val="0"/>
              </a:spcBef>
              <a:spcAft>
                <a:spcPts val="0"/>
              </a:spcAft>
              <a:buClr>
                <a:srgbClr val="292929"/>
              </a:buClr>
              <a:buSzPts val="1000"/>
              <a:buChar char="●"/>
            </a:pPr>
            <a:r>
              <a:rPr lang="en" sz="1300">
                <a:solidFill>
                  <a:schemeClr val="dk1"/>
                </a:solidFill>
              </a:rPr>
              <a:t>Phishing is popular among attackers since it is easier to trick someone into clicking a malicious link that seems legitimate than trying to break through a computer’s defence systems.</a:t>
            </a:r>
            <a:endParaRPr sz="1300">
              <a:solidFill>
                <a:schemeClr val="dk1"/>
              </a:solidFill>
            </a:endParaRPr>
          </a:p>
          <a:p>
            <a:pPr indent="-292100" lvl="0" marL="457200" rtl="0" algn="just">
              <a:spcBef>
                <a:spcPts val="0"/>
              </a:spcBef>
              <a:spcAft>
                <a:spcPts val="0"/>
              </a:spcAft>
              <a:buClr>
                <a:schemeClr val="dk1"/>
              </a:buClr>
              <a:buSzPts val="1000"/>
              <a:buChar char="●"/>
            </a:pPr>
            <a:r>
              <a:rPr lang="en" sz="1300">
                <a:solidFill>
                  <a:schemeClr val="dk1"/>
                </a:solidFill>
              </a:rPr>
              <a:t>Typically a victim receives a message that appears to have been sent by a known contact or organization. The malicious links within the body of the message are designed to make it appear that they go to the spoofed organization using that organization’s logos and other legitimate content.</a:t>
            </a:r>
            <a:endParaRPr sz="1300">
              <a:solidFill>
                <a:schemeClr val="dk1"/>
              </a:solidFill>
            </a:endParaRPr>
          </a:p>
          <a:p>
            <a:pPr indent="-292100" lvl="0" marL="457200" rtl="0" algn="just">
              <a:spcBef>
                <a:spcPts val="0"/>
              </a:spcBef>
              <a:spcAft>
                <a:spcPts val="0"/>
              </a:spcAft>
              <a:buClr>
                <a:schemeClr val="dk1"/>
              </a:buClr>
              <a:buSzPts val="1000"/>
              <a:buChar char="●"/>
            </a:pPr>
            <a:r>
              <a:rPr lang="en" sz="1300">
                <a:solidFill>
                  <a:schemeClr val="dk1"/>
                </a:solidFill>
              </a:rPr>
              <a:t>The message contains malicious software targeting the user’s computer or has links to direct victims to malicious websites to trick them into divulging personal and financial information, such as passwords, account IDs or credit card details.</a:t>
            </a:r>
            <a:endParaRPr sz="1300">
              <a:solidFill>
                <a:schemeClr val="dk1"/>
              </a:solidFill>
            </a:endParaRPr>
          </a:p>
          <a:p>
            <a:pPr indent="-292100" lvl="0" marL="457200" rtl="0" algn="just">
              <a:spcBef>
                <a:spcPts val="0"/>
              </a:spcBef>
              <a:spcAft>
                <a:spcPts val="0"/>
              </a:spcAft>
              <a:buClr>
                <a:schemeClr val="dk1"/>
              </a:buClr>
              <a:buSzPts val="1000"/>
              <a:buChar char="●"/>
            </a:pPr>
            <a:r>
              <a:rPr lang="en" sz="1300">
                <a:solidFill>
                  <a:schemeClr val="dk1"/>
                </a:solidFill>
              </a:rPr>
              <a:t>Phishing attacks </a:t>
            </a:r>
            <a:r>
              <a:rPr lang="en" sz="1300">
                <a:solidFill>
                  <a:srgbClr val="292929"/>
                </a:solidFill>
                <a:highlight>
                  <a:srgbClr val="FFFFFF"/>
                </a:highlight>
              </a:rPr>
              <a:t>costs internet users billions of dollars per year. </a:t>
            </a:r>
            <a:endParaRPr sz="1300">
              <a:solidFill>
                <a:srgbClr val="292929"/>
              </a:solidFill>
            </a:endParaRPr>
          </a:p>
        </p:txBody>
      </p:sp>
      <p:pic>
        <p:nvPicPr>
          <p:cNvPr id="63" name="Google Shape;63;p14"/>
          <p:cNvPicPr preferRelativeResize="0"/>
          <p:nvPr/>
        </p:nvPicPr>
        <p:blipFill rotWithShape="1">
          <a:blip r:embed="rId3">
            <a:alphaModFix/>
          </a:blip>
          <a:srcRect b="0" l="10120" r="0" t="24138"/>
          <a:stretch/>
        </p:blipFill>
        <p:spPr>
          <a:xfrm>
            <a:off x="113975" y="1328200"/>
            <a:ext cx="3260599" cy="305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Non-Content based approaches:</a:t>
            </a:r>
            <a:endParaRPr b="1"/>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200">
              <a:solidFill>
                <a:srgbClr val="444444"/>
              </a:solidFill>
              <a:highlight>
                <a:srgbClr val="FFFFFF"/>
              </a:highlight>
            </a:endParaRPr>
          </a:p>
          <a:p>
            <a:pPr indent="-304800" lvl="0" marL="457200" rtl="0" algn="l">
              <a:spcBef>
                <a:spcPts val="1200"/>
              </a:spcBef>
              <a:spcAft>
                <a:spcPts val="0"/>
              </a:spcAft>
              <a:buClr>
                <a:srgbClr val="444444"/>
              </a:buClr>
              <a:buSzPts val="1200"/>
              <a:buChar char="●"/>
            </a:pPr>
            <a:r>
              <a:rPr b="1" lang="en" sz="1200">
                <a:solidFill>
                  <a:srgbClr val="444444"/>
                </a:solidFill>
                <a:highlight>
                  <a:srgbClr val="FFFFFF"/>
                </a:highlight>
              </a:rPr>
              <a:t>URL based phishing detection</a:t>
            </a:r>
            <a:r>
              <a:rPr lang="en" sz="1200">
                <a:solidFill>
                  <a:srgbClr val="444444"/>
                </a:solidFill>
                <a:highlight>
                  <a:srgbClr val="FFFFFF"/>
                </a:highlight>
              </a:rPr>
              <a:t> - Overall, URL-based methods perform faster than any other, including content and visual-similarity based approaches. More importantly,  they work well on zero-hour phishing attacks, which are becoming a major concern in modern anti-phishing society. </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Char char="●"/>
            </a:pPr>
            <a:r>
              <a:rPr b="1" lang="en" sz="1200">
                <a:solidFill>
                  <a:srgbClr val="444444"/>
                </a:solidFill>
                <a:highlight>
                  <a:srgbClr val="FFFFFF"/>
                </a:highlight>
              </a:rPr>
              <a:t>Blacklisting</a:t>
            </a:r>
            <a:r>
              <a:rPr lang="en" sz="1200">
                <a:solidFill>
                  <a:srgbClr val="444444"/>
                </a:solidFill>
                <a:highlight>
                  <a:srgbClr val="FFFFFF"/>
                </a:highlight>
              </a:rPr>
              <a:t>  -Web browsers–such as Google Safe Browsing – that defend against phishing attacks by updating a list of black-listed sites. However, since their proposed system relies on third-party services (like Google) for searching domain name to compare top results, it results in poor performance. Furthermore, blacklist approaches encounter the major issue of zero-hour phishing attacks because newly created phishing sites are not in the list</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Char char="●"/>
            </a:pPr>
            <a:r>
              <a:rPr b="1" lang="en" sz="1200">
                <a:solidFill>
                  <a:srgbClr val="444444"/>
                </a:solidFill>
                <a:highlight>
                  <a:srgbClr val="FFFFFF"/>
                </a:highlight>
              </a:rPr>
              <a:t>Whitelisting</a:t>
            </a:r>
            <a:r>
              <a:rPr lang="en" sz="1200">
                <a:solidFill>
                  <a:srgbClr val="444444"/>
                </a:solidFill>
                <a:highlight>
                  <a:srgbClr val="FFFFFF"/>
                </a:highlight>
              </a:rPr>
              <a:t> - Although whitelist-based methods seem effective for phishing detection, there is a limitation on getting legitimate sites all on the web. An abundant list of reliable websites is necessary for a robust system with high accuracy; otherwise, false positive rates increase due to a lack of white-listed websites information, which is practically impossible to collect all legitimate sites in the world.</a:t>
            </a:r>
            <a:endParaRPr sz="1200">
              <a:solidFill>
                <a:srgbClr val="444444"/>
              </a:solidFill>
              <a:highlight>
                <a:srgbClr val="FFFFFF"/>
              </a:highlight>
            </a:endParaRPr>
          </a:p>
          <a:p>
            <a:pPr indent="0" lvl="0" marL="457200" rtl="0" algn="l">
              <a:spcBef>
                <a:spcPts val="1200"/>
              </a:spcBef>
              <a:spcAft>
                <a:spcPts val="1200"/>
              </a:spcAft>
              <a:buNone/>
            </a:pPr>
            <a:r>
              <a:t/>
            </a:r>
            <a:endParaRPr sz="1200">
              <a:solidFill>
                <a:srgbClr val="444444"/>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Architecture of URL-Based Phishing</a:t>
            </a:r>
            <a:endParaRPr b="1"/>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URL-based phishing attacks are mainly performed by embedding sensitive words or characters in a link that:</a:t>
            </a:r>
            <a:endParaRPr/>
          </a:p>
          <a:p>
            <a:pPr indent="0" lvl="0" marL="0" rtl="0" algn="l">
              <a:spcBef>
                <a:spcPts val="1200"/>
              </a:spcBef>
              <a:spcAft>
                <a:spcPts val="0"/>
              </a:spcAft>
              <a:buClr>
                <a:schemeClr val="dk1"/>
              </a:buClr>
              <a:buSzPts val="1100"/>
              <a:buFont typeface="Arial"/>
              <a:buNone/>
            </a:pPr>
            <a:r>
              <a:rPr lang="en"/>
              <a:t>1. Mimic similar but misspelling words.</a:t>
            </a:r>
            <a:endParaRPr/>
          </a:p>
          <a:p>
            <a:pPr indent="0" lvl="0" marL="0" rtl="0" algn="l">
              <a:spcBef>
                <a:spcPts val="1200"/>
              </a:spcBef>
              <a:spcAft>
                <a:spcPts val="0"/>
              </a:spcAft>
              <a:buClr>
                <a:schemeClr val="dk1"/>
              </a:buClr>
              <a:buSzPts val="1100"/>
              <a:buFont typeface="Arial"/>
              <a:buNone/>
            </a:pPr>
            <a:r>
              <a:rPr lang="en"/>
              <a:t>2. Contain special characters for redirecting.</a:t>
            </a:r>
            <a:endParaRPr/>
          </a:p>
          <a:p>
            <a:pPr indent="0" lvl="0" marL="0" rtl="0" algn="l">
              <a:spcBef>
                <a:spcPts val="1200"/>
              </a:spcBef>
              <a:spcAft>
                <a:spcPts val="0"/>
              </a:spcAft>
              <a:buClr>
                <a:schemeClr val="dk1"/>
              </a:buClr>
              <a:buSzPts val="1100"/>
              <a:buFont typeface="Arial"/>
              <a:buNone/>
            </a:pPr>
            <a:r>
              <a:rPr lang="en"/>
              <a:t>3. Use shortened URLs.</a:t>
            </a:r>
            <a:endParaRPr/>
          </a:p>
          <a:p>
            <a:pPr indent="0" lvl="0" marL="0" rtl="0" algn="l">
              <a:spcBef>
                <a:spcPts val="1200"/>
              </a:spcBef>
              <a:spcAft>
                <a:spcPts val="0"/>
              </a:spcAft>
              <a:buClr>
                <a:schemeClr val="dk1"/>
              </a:buClr>
              <a:buSzPts val="1100"/>
              <a:buFont typeface="Arial"/>
              <a:buNone/>
            </a:pPr>
            <a:r>
              <a:rPr lang="en"/>
              <a:t>4. Use sensitive keywords which seem reliable.</a:t>
            </a:r>
            <a:endParaRPr/>
          </a:p>
          <a:p>
            <a:pPr indent="0" lvl="0" marL="0" rtl="0" algn="l">
              <a:spcBef>
                <a:spcPts val="1200"/>
              </a:spcBef>
              <a:spcAft>
                <a:spcPts val="0"/>
              </a:spcAft>
              <a:buClr>
                <a:schemeClr val="dk1"/>
              </a:buClr>
              <a:buSzPts val="1100"/>
              <a:buFont typeface="Arial"/>
              <a:buNone/>
            </a:pPr>
            <a:r>
              <a:rPr lang="en"/>
              <a:t>5. Add a malicious file in the link and so on</a:t>
            </a:r>
            <a:endParaRPr/>
          </a:p>
          <a:p>
            <a:pPr indent="0" lvl="0" marL="0" rtl="0" algn="l">
              <a:spcBef>
                <a:spcPts val="120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5407700" y="1677825"/>
            <a:ext cx="3500025" cy="178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Machine learning classifiers and methods to detect a phishing website</a:t>
            </a:r>
            <a:endParaRPr b="1"/>
          </a:p>
        </p:txBody>
      </p:sp>
      <p:sp>
        <p:nvSpPr>
          <p:cNvPr id="82" name="Google Shape;82;p17"/>
          <p:cNvSpPr txBox="1"/>
          <p:nvPr>
            <p:ph idx="1" type="body"/>
          </p:nvPr>
        </p:nvSpPr>
        <p:spPr>
          <a:xfrm>
            <a:off x="311700" y="1328200"/>
            <a:ext cx="8520600" cy="3240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Detecting and identifying Phishing Website is a really complex and dynamic problem. Machine learning has been widely used in many areas to create automated solutions. Depending on the application and nature of the dataset used we can use any classification algorithms mentioned below. As there are different applications, we can not differentiate which of the algorithms are superior or not. Each of classifiers have its own way of working and classification.</a:t>
            </a:r>
            <a:endParaRPr/>
          </a:p>
          <a:p>
            <a:pPr indent="-325755" lvl="0" marL="457200" rtl="0" algn="l">
              <a:spcBef>
                <a:spcPts val="1200"/>
              </a:spcBef>
              <a:spcAft>
                <a:spcPts val="0"/>
              </a:spcAft>
              <a:buSzPct val="100000"/>
              <a:buChar char="●"/>
            </a:pPr>
            <a:r>
              <a:rPr lang="en"/>
              <a:t>Naive Bayes</a:t>
            </a:r>
            <a:endParaRPr/>
          </a:p>
          <a:p>
            <a:pPr indent="-325755" lvl="0" marL="457200" rtl="0" algn="l">
              <a:spcBef>
                <a:spcPts val="0"/>
              </a:spcBef>
              <a:spcAft>
                <a:spcPts val="0"/>
              </a:spcAft>
              <a:buSzPct val="100000"/>
              <a:buChar char="●"/>
            </a:pPr>
            <a:r>
              <a:rPr lang="en"/>
              <a:t>Logistic regression</a:t>
            </a:r>
            <a:endParaRPr/>
          </a:p>
          <a:p>
            <a:pPr indent="-325755" lvl="0" marL="457200" rtl="0" algn="l">
              <a:spcBef>
                <a:spcPts val="0"/>
              </a:spcBef>
              <a:spcAft>
                <a:spcPts val="0"/>
              </a:spcAft>
              <a:buSzPct val="100000"/>
              <a:buChar char="●"/>
            </a:pPr>
            <a:r>
              <a:rPr lang="en"/>
              <a:t>K-nearest neighbors</a:t>
            </a:r>
            <a:endParaRPr/>
          </a:p>
          <a:p>
            <a:pPr indent="-325755" lvl="0" marL="457200" rtl="0" algn="l">
              <a:spcBef>
                <a:spcPts val="0"/>
              </a:spcBef>
              <a:spcAft>
                <a:spcPts val="0"/>
              </a:spcAft>
              <a:buSzPct val="100000"/>
              <a:buChar char="●"/>
            </a:pPr>
            <a:r>
              <a:rPr lang="en"/>
              <a:t>SVM</a:t>
            </a:r>
            <a:endParaRPr/>
          </a:p>
          <a:p>
            <a:pPr indent="-325755" lvl="0" marL="457200" rtl="0" algn="l">
              <a:spcBef>
                <a:spcPts val="0"/>
              </a:spcBef>
              <a:spcAft>
                <a:spcPts val="0"/>
              </a:spcAft>
              <a:buSzPct val="100000"/>
              <a:buChar char="●"/>
            </a:pPr>
            <a:r>
              <a:rPr lang="en"/>
              <a:t>Decision tree</a:t>
            </a:r>
            <a:endParaRPr/>
          </a:p>
          <a:p>
            <a:pPr indent="-325755" lvl="0" marL="457200" rtl="0" algn="l">
              <a:spcBef>
                <a:spcPts val="0"/>
              </a:spcBef>
              <a:spcAft>
                <a:spcPts val="0"/>
              </a:spcAft>
              <a:buSzPct val="100000"/>
              <a:buChar char="●"/>
            </a:pPr>
            <a:r>
              <a:rPr lang="en"/>
              <a:t>Random Forest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Approach</a:t>
            </a:r>
            <a:endParaRPr b="1"/>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1597425" y="1155700"/>
            <a:ext cx="5010150" cy="3409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863200"/>
            <a:ext cx="2806800" cy="3705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300">
                <a:solidFill>
                  <a:schemeClr val="dk1"/>
                </a:solidFill>
              </a:rPr>
              <a:t>The dataset of phishing and legitimate URL's is given to the system which is then pre-processed so that the data is in the useable format for analysis. The features have around 30 characteristics of phishing websites which is used to differentiate it from legitimate ones. Each category has its own characteristics of phishing attributes and values are defined. The specified characteristics are extracted for each URL and valid ranges of inputs are identified. </a:t>
            </a:r>
            <a:endParaRPr sz="1300"/>
          </a:p>
          <a:p>
            <a:pPr indent="0" lvl="0" marL="0" rtl="0" algn="just">
              <a:spcBef>
                <a:spcPts val="1200"/>
              </a:spcBef>
              <a:spcAft>
                <a:spcPts val="1200"/>
              </a:spcAft>
              <a:buNone/>
            </a:pPr>
            <a:r>
              <a:t/>
            </a:r>
            <a:endParaRPr sz="1200">
              <a:solidFill>
                <a:schemeClr val="dk1"/>
              </a:solidFill>
            </a:endParaRPr>
          </a:p>
        </p:txBody>
      </p:sp>
      <p:pic>
        <p:nvPicPr>
          <p:cNvPr id="95" name="Google Shape;95;p19"/>
          <p:cNvPicPr preferRelativeResize="0"/>
          <p:nvPr/>
        </p:nvPicPr>
        <p:blipFill>
          <a:blip r:embed="rId3">
            <a:alphaModFix/>
          </a:blip>
          <a:stretch>
            <a:fillRect/>
          </a:stretch>
        </p:blipFill>
        <p:spPr>
          <a:xfrm>
            <a:off x="3411883" y="581350"/>
            <a:ext cx="5662943" cy="4125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Algorithms</a:t>
            </a:r>
            <a:endParaRPr b="1"/>
          </a:p>
        </p:txBody>
      </p:sp>
      <p:sp>
        <p:nvSpPr>
          <p:cNvPr id="101" name="Google Shape;101;p20"/>
          <p:cNvSpPr txBox="1"/>
          <p:nvPr>
            <p:ph idx="1" type="body"/>
          </p:nvPr>
        </p:nvSpPr>
        <p:spPr>
          <a:xfrm>
            <a:off x="311700" y="1152475"/>
            <a:ext cx="4194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this the data is trained we shall apply a relevant machine learning algorithm to the dataset. The machine learning algorithms.</a:t>
            </a:r>
            <a:endParaRPr/>
          </a:p>
          <a:p>
            <a:pPr indent="0" lvl="0" marL="0" rtl="0" algn="l">
              <a:spcBef>
                <a:spcPts val="1200"/>
              </a:spcBef>
              <a:spcAft>
                <a:spcPts val="1200"/>
              </a:spcAft>
              <a:buNone/>
            </a:pPr>
            <a:r>
              <a:rPr lang="en"/>
              <a:t>Finally, we go with logistic regression with 91.67% accuracy to avoid overfitting. </a:t>
            </a:r>
            <a:endParaRPr/>
          </a:p>
        </p:txBody>
      </p:sp>
      <p:pic>
        <p:nvPicPr>
          <p:cNvPr id="102" name="Google Shape;102;p20"/>
          <p:cNvPicPr preferRelativeResize="0"/>
          <p:nvPr/>
        </p:nvPicPr>
        <p:blipFill>
          <a:blip r:embed="rId3">
            <a:alphaModFix/>
          </a:blip>
          <a:stretch>
            <a:fillRect/>
          </a:stretch>
        </p:blipFill>
        <p:spPr>
          <a:xfrm>
            <a:off x="5295375" y="1152475"/>
            <a:ext cx="2771775" cy="259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669650" y="445025"/>
            <a:ext cx="816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t>ADVANTAGES</a:t>
            </a:r>
            <a:endParaRPr b="1" sz="2620"/>
          </a:p>
        </p:txBody>
      </p:sp>
      <p:sp>
        <p:nvSpPr>
          <p:cNvPr id="108" name="Google Shape;108;p21"/>
          <p:cNvSpPr txBox="1"/>
          <p:nvPr>
            <p:ph idx="1" type="body"/>
          </p:nvPr>
        </p:nvSpPr>
        <p:spPr>
          <a:xfrm>
            <a:off x="181375" y="1202950"/>
            <a:ext cx="4716000" cy="34164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chemeClr val="dk1"/>
              </a:buClr>
              <a:buSzPts val="1400"/>
              <a:buChar char="●"/>
            </a:pPr>
            <a:r>
              <a:rPr lang="en" sz="1400">
                <a:solidFill>
                  <a:srgbClr val="231F20"/>
                </a:solidFill>
                <a:highlight>
                  <a:srgbClr val="FFFFFF"/>
                </a:highlight>
              </a:rPr>
              <a:t>Use of new classiﬁcation features and algorithms with improved</a:t>
            </a:r>
            <a:r>
              <a:rPr lang="en" sz="1400">
                <a:solidFill>
                  <a:schemeClr val="dk1"/>
                </a:solidFill>
                <a:highlight>
                  <a:srgbClr val="FFFFFF"/>
                </a:highlight>
              </a:rPr>
              <a:t> </a:t>
            </a:r>
            <a:r>
              <a:rPr lang="en" sz="1400">
                <a:solidFill>
                  <a:srgbClr val="231F20"/>
                </a:solidFill>
                <a:highlight>
                  <a:srgbClr val="FFFFFF"/>
                </a:highlight>
              </a:rPr>
              <a:t>accuracy</a:t>
            </a:r>
            <a:endParaRPr sz="1400">
              <a:solidFill>
                <a:srgbClr val="231F20"/>
              </a:solidFill>
              <a:highlight>
                <a:srgbClr val="FFFFFF"/>
              </a:highlight>
            </a:endParaRPr>
          </a:p>
          <a:p>
            <a:pPr indent="-317500" lvl="0" marL="457200" rtl="0" algn="just">
              <a:spcBef>
                <a:spcPts val="0"/>
              </a:spcBef>
              <a:spcAft>
                <a:spcPts val="0"/>
              </a:spcAft>
              <a:buClr>
                <a:srgbClr val="231F20"/>
              </a:buClr>
              <a:buSzPts val="1400"/>
              <a:buChar char="●"/>
            </a:pPr>
            <a:r>
              <a:rPr lang="en" sz="1400">
                <a:solidFill>
                  <a:srgbClr val="231F20"/>
                </a:solidFill>
                <a:highlight>
                  <a:srgbClr val="FFFFFF"/>
                </a:highlight>
              </a:rPr>
              <a:t>More adaptable</a:t>
            </a:r>
            <a:endParaRPr sz="1400">
              <a:solidFill>
                <a:srgbClr val="231F20"/>
              </a:solidFill>
              <a:highlight>
                <a:srgbClr val="FFFFFF"/>
              </a:highlight>
            </a:endParaRPr>
          </a:p>
          <a:p>
            <a:pPr indent="-317500" lvl="0" marL="457200" rtl="0" algn="just">
              <a:spcBef>
                <a:spcPts val="0"/>
              </a:spcBef>
              <a:spcAft>
                <a:spcPts val="0"/>
              </a:spcAft>
              <a:buClr>
                <a:srgbClr val="292929"/>
              </a:buClr>
              <a:buSzPts val="1400"/>
              <a:buChar char="●"/>
            </a:pPr>
            <a:r>
              <a:rPr lang="en" sz="1400">
                <a:solidFill>
                  <a:srgbClr val="292929"/>
                </a:solidFill>
                <a:highlight>
                  <a:srgbClr val="FFFFFF"/>
                </a:highlight>
              </a:rPr>
              <a:t>Increased accuracy and decreased false positive rate</a:t>
            </a:r>
            <a:endParaRPr sz="1400">
              <a:solidFill>
                <a:srgbClr val="292929"/>
              </a:solidFill>
              <a:highlight>
                <a:srgbClr val="FFFFFF"/>
              </a:highlight>
            </a:endParaRPr>
          </a:p>
          <a:p>
            <a:pPr indent="-317500" lvl="0" marL="457200" rtl="0" algn="just">
              <a:spcBef>
                <a:spcPts val="0"/>
              </a:spcBef>
              <a:spcAft>
                <a:spcPts val="0"/>
              </a:spcAft>
              <a:buClr>
                <a:srgbClr val="292929"/>
              </a:buClr>
              <a:buSzPts val="1400"/>
              <a:buChar char="●"/>
            </a:pPr>
            <a:r>
              <a:rPr lang="en" sz="1400">
                <a:solidFill>
                  <a:schemeClr val="dk1"/>
                </a:solidFill>
              </a:rPr>
              <a:t>Provide secure and healthy online shopping and e-banking environment to the users</a:t>
            </a:r>
            <a:endParaRPr sz="1400">
              <a:solidFill>
                <a:schemeClr val="dk1"/>
              </a:solidFill>
            </a:endParaRPr>
          </a:p>
          <a:p>
            <a:pPr indent="-317500" lvl="0" marL="457200" rtl="0" algn="just">
              <a:spcBef>
                <a:spcPts val="0"/>
              </a:spcBef>
              <a:spcAft>
                <a:spcPts val="0"/>
              </a:spcAft>
              <a:buClr>
                <a:srgbClr val="292929"/>
              </a:buClr>
              <a:buSzPts val="1400"/>
              <a:buChar char="●"/>
            </a:pPr>
            <a:r>
              <a:rPr lang="en" sz="1400">
                <a:solidFill>
                  <a:srgbClr val="231F20"/>
                </a:solidFill>
                <a:highlight>
                  <a:srgbClr val="FFFFFF"/>
                </a:highlight>
              </a:rPr>
              <a:t>Do not require changes in authentication platforms</a:t>
            </a:r>
            <a:endParaRPr sz="1400">
              <a:solidFill>
                <a:srgbClr val="231F20"/>
              </a:solidFill>
              <a:highlight>
                <a:srgbClr val="FFFFFF"/>
              </a:highlight>
            </a:endParaRPr>
          </a:p>
          <a:p>
            <a:pPr indent="-317500" lvl="0" marL="457200" rtl="0" algn="just">
              <a:spcBef>
                <a:spcPts val="0"/>
              </a:spcBef>
              <a:spcAft>
                <a:spcPts val="0"/>
              </a:spcAft>
              <a:buClr>
                <a:srgbClr val="292929"/>
              </a:buClr>
              <a:buSzPts val="1400"/>
              <a:buChar char="●"/>
            </a:pPr>
            <a:r>
              <a:rPr lang="en" sz="1400">
                <a:solidFill>
                  <a:srgbClr val="231F20"/>
                </a:solidFill>
                <a:highlight>
                  <a:srgbClr val="FFFFFF"/>
                </a:highlight>
              </a:rPr>
              <a:t>Do not rely on the user’s ability to detect phishing</a:t>
            </a:r>
            <a:endParaRPr sz="1400">
              <a:solidFill>
                <a:srgbClr val="231F20"/>
              </a:solidFill>
              <a:highlight>
                <a:srgbClr val="FFFFFF"/>
              </a:highlight>
            </a:endParaRPr>
          </a:p>
          <a:p>
            <a:pPr indent="-317500" lvl="0" marL="457200" rtl="0" algn="just">
              <a:spcBef>
                <a:spcPts val="0"/>
              </a:spcBef>
              <a:spcAft>
                <a:spcPts val="0"/>
              </a:spcAft>
              <a:buClr>
                <a:srgbClr val="231F20"/>
              </a:buClr>
              <a:buSzPts val="1400"/>
              <a:buChar char="●"/>
            </a:pPr>
            <a:r>
              <a:rPr lang="en" sz="1400">
                <a:solidFill>
                  <a:schemeClr val="dk1"/>
                </a:solidFill>
              </a:rPr>
              <a:t>Easy deployment of our phishing detection model to end users</a:t>
            </a:r>
            <a:endParaRPr sz="1400">
              <a:solidFill>
                <a:schemeClr val="dk1"/>
              </a:solidFill>
            </a:endParaRPr>
          </a:p>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5108200" y="1202950"/>
            <a:ext cx="3941700" cy="2094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