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3" r:id="rId5"/>
    <p:sldId id="264" r:id="rId6"/>
    <p:sldId id="265" r:id="rId7"/>
    <p:sldId id="266"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80775"/>
            <a:ext cx="7766936" cy="1383486"/>
          </a:xfrm>
        </p:spPr>
        <p:txBody>
          <a:bodyPr/>
          <a:lstStyle/>
          <a:p>
            <a:pPr algn="ctr"/>
            <a:r>
              <a:rPr lang="en-IN" sz="3600" dirty="0"/>
              <a:t>Applied Data Science Externship</a:t>
            </a:r>
            <a:br>
              <a:rPr lang="en-IN" sz="3600" dirty="0"/>
            </a:br>
            <a:br>
              <a:rPr lang="en-IN" sz="3600" dirty="0"/>
            </a:br>
            <a:endParaRPr lang="en-IN" sz="3600" dirty="0"/>
          </a:p>
        </p:txBody>
      </p:sp>
      <p:sp>
        <p:nvSpPr>
          <p:cNvPr id="3" name="Subtitle 2"/>
          <p:cNvSpPr>
            <a:spLocks noGrp="1"/>
          </p:cNvSpPr>
          <p:nvPr>
            <p:ph type="subTitle" idx="1"/>
          </p:nvPr>
        </p:nvSpPr>
        <p:spPr>
          <a:xfrm>
            <a:off x="1507067" y="1854927"/>
            <a:ext cx="7766936" cy="3540034"/>
          </a:xfrm>
        </p:spPr>
        <p:txBody>
          <a:bodyPr>
            <a:normAutofit fontScale="25000" lnSpcReduction="20000"/>
          </a:bodyPr>
          <a:lstStyle/>
          <a:p>
            <a:pPr algn="l"/>
            <a:r>
              <a:rPr lang="en-IN" sz="6400" dirty="0">
                <a:solidFill>
                  <a:schemeClr val="accent1">
                    <a:lumMod val="75000"/>
                  </a:schemeClr>
                </a:solidFill>
              </a:rPr>
              <a:t>Project Title</a:t>
            </a:r>
          </a:p>
          <a:p>
            <a:pPr algn="ctr"/>
            <a:r>
              <a:rPr lang="en-GB" sz="6400" dirty="0">
                <a:solidFill>
                  <a:schemeClr val="accent1">
                    <a:lumMod val="75000"/>
                  </a:schemeClr>
                </a:solidFill>
              </a:rPr>
              <a:t>Estimating the Presence of Impurities in Iron Ore using IBM Watson Machine Learning</a:t>
            </a:r>
          </a:p>
          <a:p>
            <a:pPr algn="ctr"/>
            <a:endParaRPr lang="en-GB" sz="6400" dirty="0">
              <a:solidFill>
                <a:schemeClr val="accent1">
                  <a:lumMod val="75000"/>
                </a:schemeClr>
              </a:solidFill>
            </a:endParaRPr>
          </a:p>
          <a:p>
            <a:pPr algn="l"/>
            <a:r>
              <a:rPr lang="en-GB" sz="6400" dirty="0">
                <a:solidFill>
                  <a:schemeClr val="accent1">
                    <a:lumMod val="75000"/>
                  </a:schemeClr>
                </a:solidFill>
              </a:rPr>
              <a:t>Team Members</a:t>
            </a:r>
          </a:p>
          <a:p>
            <a:pPr algn="l"/>
            <a:r>
              <a:rPr lang="en-GB" sz="6400" dirty="0">
                <a:solidFill>
                  <a:schemeClr val="accent1">
                    <a:lumMod val="75000"/>
                  </a:schemeClr>
                </a:solidFill>
              </a:rPr>
              <a:t>          Shantanu Dandekar</a:t>
            </a:r>
          </a:p>
          <a:p>
            <a:pPr algn="l"/>
            <a:r>
              <a:rPr lang="en-GB" sz="6400" dirty="0">
                <a:solidFill>
                  <a:schemeClr val="accent1">
                    <a:lumMod val="75000"/>
                  </a:schemeClr>
                </a:solidFill>
              </a:rPr>
              <a:t>          Konish </a:t>
            </a:r>
            <a:r>
              <a:rPr lang="en-GB" sz="6400" dirty="0" err="1">
                <a:solidFill>
                  <a:schemeClr val="accent1">
                    <a:lumMod val="75000"/>
                  </a:schemeClr>
                </a:solidFill>
              </a:rPr>
              <a:t>Bagachi</a:t>
            </a:r>
            <a:endParaRPr lang="en-GB" sz="6400" dirty="0">
              <a:solidFill>
                <a:schemeClr val="accent1">
                  <a:lumMod val="75000"/>
                </a:schemeClr>
              </a:solidFill>
            </a:endParaRPr>
          </a:p>
          <a:p>
            <a:pPr algn="l"/>
            <a:r>
              <a:rPr lang="en-GB" sz="6400" dirty="0">
                <a:solidFill>
                  <a:schemeClr val="accent1">
                    <a:lumMod val="75000"/>
                  </a:schemeClr>
                </a:solidFill>
              </a:rPr>
              <a:t>          Satish </a:t>
            </a:r>
            <a:r>
              <a:rPr lang="en-GB" sz="6400" dirty="0" err="1">
                <a:solidFill>
                  <a:schemeClr val="accent1">
                    <a:lumMod val="75000"/>
                  </a:schemeClr>
                </a:solidFill>
              </a:rPr>
              <a:t>Sarma</a:t>
            </a:r>
            <a:endParaRPr lang="en-GB" sz="6400" dirty="0">
              <a:solidFill>
                <a:schemeClr val="accent1">
                  <a:lumMod val="75000"/>
                </a:schemeClr>
              </a:solidFill>
            </a:endParaRPr>
          </a:p>
          <a:p>
            <a:pPr algn="l"/>
            <a:r>
              <a:rPr lang="en-GB" sz="6400" dirty="0">
                <a:solidFill>
                  <a:schemeClr val="accent1">
                    <a:lumMod val="75000"/>
                  </a:schemeClr>
                </a:solidFill>
              </a:rPr>
              <a:t>          Rahul P</a:t>
            </a:r>
          </a:p>
          <a:p>
            <a:pPr algn="l"/>
            <a:r>
              <a:rPr lang="en-GB" sz="6400" dirty="0">
                <a:solidFill>
                  <a:schemeClr val="accent1">
                    <a:lumMod val="75000"/>
                  </a:schemeClr>
                </a:solidFill>
              </a:rPr>
              <a:t>          </a:t>
            </a:r>
            <a:r>
              <a:rPr lang="en-GB" sz="6400" dirty="0" err="1">
                <a:solidFill>
                  <a:schemeClr val="accent1">
                    <a:lumMod val="75000"/>
                  </a:schemeClr>
                </a:solidFill>
              </a:rPr>
              <a:t>Adhyan</a:t>
            </a:r>
            <a:r>
              <a:rPr lang="en-GB" sz="6400" dirty="0">
                <a:solidFill>
                  <a:schemeClr val="accent1">
                    <a:lumMod val="75000"/>
                  </a:schemeClr>
                </a:solidFill>
              </a:rPr>
              <a:t> </a:t>
            </a:r>
            <a:r>
              <a:rPr lang="en-GB" sz="6400" dirty="0" err="1">
                <a:solidFill>
                  <a:schemeClr val="accent1">
                    <a:lumMod val="75000"/>
                  </a:schemeClr>
                </a:solidFill>
              </a:rPr>
              <a:t>Vijeta</a:t>
            </a:r>
            <a:r>
              <a:rPr lang="en-GB" sz="6400" dirty="0">
                <a:solidFill>
                  <a:schemeClr val="accent1">
                    <a:lumMod val="75000"/>
                  </a:schemeClr>
                </a:solidFill>
              </a:rPr>
              <a:t> Mittal</a:t>
            </a:r>
          </a:p>
          <a:p>
            <a:pPr algn="ctr"/>
            <a:endParaRPr lang="en-IN" dirty="0">
              <a:solidFill>
                <a:schemeClr val="accent1">
                  <a:lumMod val="75000"/>
                </a:schemeClr>
              </a:solidFill>
            </a:endParaRPr>
          </a:p>
          <a:p>
            <a:br>
              <a:rPr lang="en-GB" dirty="0"/>
            </a:br>
            <a:endParaRPr lang="en-IN" dirty="0"/>
          </a:p>
        </p:txBody>
      </p:sp>
    </p:spTree>
    <p:extLst>
      <p:ext uri="{BB962C8B-B14F-4D97-AF65-F5344CB8AC3E}">
        <p14:creationId xmlns:p14="http://schemas.microsoft.com/office/powerpoint/2010/main" val="185862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48491"/>
          </a:xfrm>
        </p:spPr>
        <p:txBody>
          <a:bodyPr>
            <a:normAutofit fontScale="90000"/>
          </a:bodyPr>
          <a:lstStyle/>
          <a:p>
            <a:r>
              <a:rPr lang="en-GB"/>
              <a:t>Introduction</a:t>
            </a:r>
            <a:endParaRPr lang="en-IN"/>
          </a:p>
        </p:txBody>
      </p:sp>
      <p:sp>
        <p:nvSpPr>
          <p:cNvPr id="3" name="Content Placeholder 2"/>
          <p:cNvSpPr>
            <a:spLocks noGrp="1"/>
          </p:cNvSpPr>
          <p:nvPr>
            <p:ph idx="1"/>
          </p:nvPr>
        </p:nvSpPr>
        <p:spPr>
          <a:xfrm>
            <a:off x="677334" y="1227909"/>
            <a:ext cx="8596668" cy="4813453"/>
          </a:xfrm>
        </p:spPr>
        <p:txBody>
          <a:bodyPr>
            <a:normAutofit fontScale="40000" lnSpcReduction="20000"/>
          </a:bodyPr>
          <a:lstStyle/>
          <a:p>
            <a:pPr marL="0" indent="0" fontAlgn="base">
              <a:buNone/>
            </a:pPr>
            <a:r>
              <a:rPr lang="en-GB" sz="4900" dirty="0">
                <a:solidFill>
                  <a:schemeClr val="accent2">
                    <a:lumMod val="60000"/>
                    <a:lumOff val="40000"/>
                  </a:schemeClr>
                </a:solidFill>
              </a:rPr>
              <a:t>Overview</a:t>
            </a:r>
          </a:p>
          <a:p>
            <a:br>
              <a:rPr lang="en-GB" sz="4300" dirty="0">
                <a:solidFill>
                  <a:schemeClr val="accent2">
                    <a:lumMod val="60000"/>
                    <a:lumOff val="40000"/>
                  </a:schemeClr>
                </a:solidFill>
              </a:rPr>
            </a:br>
            <a:r>
              <a:rPr lang="en-GB" sz="4300" dirty="0">
                <a:solidFill>
                  <a:schemeClr val="accent2">
                    <a:lumMod val="60000"/>
                    <a:lumOff val="40000"/>
                  </a:schemeClr>
                </a:solidFill>
              </a:rPr>
              <a:t>Ores are natural rocks or sediments that contain one or more valuable minerals, </a:t>
            </a:r>
            <a:r>
              <a:rPr lang="en-GB" sz="4300">
                <a:solidFill>
                  <a:schemeClr val="accent2">
                    <a:lumMod val="60000"/>
                    <a:lumOff val="40000"/>
                  </a:schemeClr>
                </a:solidFill>
              </a:rPr>
              <a:t>typically containing </a:t>
            </a:r>
            <a:r>
              <a:rPr lang="en-GB" sz="4300" dirty="0">
                <a:solidFill>
                  <a:schemeClr val="accent2">
                    <a:lumMod val="60000"/>
                    <a:lumOff val="40000"/>
                  </a:schemeClr>
                </a:solidFill>
              </a:rPr>
              <a:t>metals that can be mined, treated and used for various purposes. Iron ores are rocks and minerals from which metallic iron can be extracted economically. They are usually rich in iron oxides. Each form of ore contains some quantity of impurities that need to be filtered out, to obtain pure or high concentration metals. Usually, one of the most commonly used iron ores, </a:t>
            </a:r>
            <a:r>
              <a:rPr lang="en-GB" sz="4300" i="1" dirty="0">
                <a:solidFill>
                  <a:schemeClr val="accent2">
                    <a:lumMod val="60000"/>
                    <a:lumOff val="40000"/>
                  </a:schemeClr>
                </a:solidFill>
              </a:rPr>
              <a:t>magnetite</a:t>
            </a:r>
            <a:r>
              <a:rPr lang="en-GB" sz="4300" dirty="0">
                <a:solidFill>
                  <a:schemeClr val="accent2">
                    <a:lumMod val="60000"/>
                    <a:lumOff val="40000"/>
                  </a:schemeClr>
                </a:solidFill>
              </a:rPr>
              <a:t>, has the common impurity </a:t>
            </a:r>
            <a:r>
              <a:rPr lang="en-GB" sz="4300" i="1" dirty="0">
                <a:solidFill>
                  <a:schemeClr val="accent2">
                    <a:lumMod val="60000"/>
                    <a:lumOff val="40000"/>
                  </a:schemeClr>
                </a:solidFill>
              </a:rPr>
              <a:t>silica</a:t>
            </a:r>
            <a:r>
              <a:rPr lang="en-GB" sz="4300" dirty="0">
                <a:solidFill>
                  <a:schemeClr val="accent2">
                    <a:lumMod val="60000"/>
                    <a:lumOff val="40000"/>
                  </a:schemeClr>
                </a:solidFill>
              </a:rPr>
              <a:t>, which ranges from 3% to 7% of the total iron ore.</a:t>
            </a:r>
          </a:p>
          <a:p>
            <a:pPr marL="0" indent="0">
              <a:buNone/>
            </a:pPr>
            <a:endParaRPr lang="en-GB" sz="4300" dirty="0">
              <a:solidFill>
                <a:schemeClr val="accent2">
                  <a:lumMod val="60000"/>
                  <a:lumOff val="40000"/>
                </a:schemeClr>
              </a:solidFill>
            </a:endParaRPr>
          </a:p>
          <a:p>
            <a:pPr marL="0" indent="0" fontAlgn="base">
              <a:buNone/>
            </a:pPr>
            <a:r>
              <a:rPr lang="en-GB" sz="4900" dirty="0">
                <a:solidFill>
                  <a:schemeClr val="accent1">
                    <a:lumMod val="75000"/>
                  </a:schemeClr>
                </a:solidFill>
              </a:rPr>
              <a:t>Purpose of this Project</a:t>
            </a:r>
          </a:p>
          <a:p>
            <a:br>
              <a:rPr lang="en-GB" sz="4300" dirty="0">
                <a:solidFill>
                  <a:schemeClr val="accent1">
                    <a:lumMod val="75000"/>
                  </a:schemeClr>
                </a:solidFill>
              </a:rPr>
            </a:br>
            <a:r>
              <a:rPr lang="en-GB" sz="4300" dirty="0">
                <a:solidFill>
                  <a:schemeClr val="accent1">
                    <a:lumMod val="75000"/>
                  </a:schemeClr>
                </a:solidFill>
              </a:rPr>
              <a:t>This project aims to construct a Machine Learning model which can accurately predict the amount of silica impurity in a given iron ore. The dataset used helps in the training and testing of the model being created, and helps to increase the accuracy of the model due to the large number of samples considered in the data.</a:t>
            </a:r>
          </a:p>
          <a:p>
            <a:pPr marL="0" indent="0">
              <a:buNone/>
            </a:pPr>
            <a:br>
              <a:rPr lang="en-GB" dirty="0"/>
            </a:br>
            <a:br>
              <a:rPr lang="en-GB" dirty="0"/>
            </a:br>
            <a:endParaRPr lang="en-IN" dirty="0"/>
          </a:p>
        </p:txBody>
      </p:sp>
    </p:spTree>
    <p:extLst>
      <p:ext uri="{BB962C8B-B14F-4D97-AF65-F5344CB8AC3E}">
        <p14:creationId xmlns:p14="http://schemas.microsoft.com/office/powerpoint/2010/main" val="345802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2514"/>
            <a:ext cx="8596668" cy="496389"/>
          </a:xfrm>
        </p:spPr>
        <p:txBody>
          <a:bodyPr>
            <a:normAutofit fontScale="90000"/>
          </a:bodyPr>
          <a:lstStyle/>
          <a:p>
            <a:r>
              <a:rPr lang="en-IN" b="1"/>
              <a:t>Literature Survey</a:t>
            </a:r>
            <a:br>
              <a:rPr lang="en-IN" b="1"/>
            </a:br>
            <a:endParaRPr lang="en-IN"/>
          </a:p>
        </p:txBody>
      </p:sp>
      <p:sp>
        <p:nvSpPr>
          <p:cNvPr id="3" name="Content Placeholder 2"/>
          <p:cNvSpPr>
            <a:spLocks noGrp="1"/>
          </p:cNvSpPr>
          <p:nvPr>
            <p:ph idx="1"/>
          </p:nvPr>
        </p:nvSpPr>
        <p:spPr>
          <a:xfrm>
            <a:off x="677334" y="1345475"/>
            <a:ext cx="8596668" cy="4695888"/>
          </a:xfrm>
        </p:spPr>
        <p:txBody>
          <a:bodyPr>
            <a:normAutofit fontScale="85000" lnSpcReduction="10000"/>
          </a:bodyPr>
          <a:lstStyle/>
          <a:p>
            <a:pPr marL="0" indent="0" fontAlgn="base">
              <a:buNone/>
            </a:pPr>
            <a:r>
              <a:rPr lang="en-GB" sz="1900" dirty="0">
                <a:solidFill>
                  <a:schemeClr val="accent1">
                    <a:lumMod val="75000"/>
                  </a:schemeClr>
                </a:solidFill>
              </a:rPr>
              <a:t>Existing Problem</a:t>
            </a:r>
          </a:p>
          <a:p>
            <a:br>
              <a:rPr lang="en-GB" dirty="0">
                <a:solidFill>
                  <a:schemeClr val="accent1">
                    <a:lumMod val="75000"/>
                  </a:schemeClr>
                </a:solidFill>
              </a:rPr>
            </a:br>
            <a:r>
              <a:rPr lang="en-GB" dirty="0">
                <a:solidFill>
                  <a:schemeClr val="accent1">
                    <a:lumMod val="75000"/>
                  </a:schemeClr>
                </a:solidFill>
              </a:rPr>
              <a:t>Current methods of determination of impurities in iron ores prove to be inefficient. To precisely determine the concentration of compounds such as silica, significant amounts of chemical compounds, as well as energy and time, are being extinguished. A  proper solution is required to enhance the process of good quality metal extraction and thus, a better way of impurity determination is needed for faster impurity extraction.</a:t>
            </a:r>
          </a:p>
          <a:p>
            <a:pPr marL="0" indent="0" fontAlgn="base">
              <a:buNone/>
            </a:pPr>
            <a:r>
              <a:rPr lang="en-GB" sz="1900" dirty="0">
                <a:solidFill>
                  <a:schemeClr val="accent1">
                    <a:lumMod val="75000"/>
                  </a:schemeClr>
                </a:solidFill>
              </a:rPr>
              <a:t>Proposed Solution</a:t>
            </a:r>
          </a:p>
          <a:p>
            <a:br>
              <a:rPr lang="en-GB" dirty="0">
                <a:solidFill>
                  <a:schemeClr val="accent1">
                    <a:lumMod val="75000"/>
                  </a:schemeClr>
                </a:solidFill>
              </a:rPr>
            </a:br>
            <a:r>
              <a:rPr lang="en-GB" dirty="0">
                <a:solidFill>
                  <a:schemeClr val="accent1">
                    <a:lumMod val="75000"/>
                  </a:schemeClr>
                </a:solidFill>
              </a:rPr>
              <a:t>A better method of determining the percentage of impurity accurately, via the use of machine learning, is proposed. Using a massive dataset of concentrations of silica (%) in various iron ores, a model is built, trained and tested, which can analyse a given iron ore and accurately predict the amount of silica in the given ore. Various Regression/Classification algorithms are available to train the model. A basic application is created using </a:t>
            </a:r>
            <a:r>
              <a:rPr lang="en-GB" i="1" dirty="0">
                <a:solidFill>
                  <a:schemeClr val="accent1">
                    <a:lumMod val="75000"/>
                  </a:schemeClr>
                </a:solidFill>
              </a:rPr>
              <a:t>HTML</a:t>
            </a:r>
            <a:r>
              <a:rPr lang="en-GB" dirty="0">
                <a:solidFill>
                  <a:schemeClr val="accent1">
                    <a:lumMod val="75000"/>
                  </a:schemeClr>
                </a:solidFill>
              </a:rPr>
              <a:t> and </a:t>
            </a:r>
            <a:r>
              <a:rPr lang="en-GB" i="1" dirty="0">
                <a:solidFill>
                  <a:schemeClr val="accent1">
                    <a:lumMod val="75000"/>
                  </a:schemeClr>
                </a:solidFill>
              </a:rPr>
              <a:t>Python</a:t>
            </a:r>
            <a:r>
              <a:rPr lang="en-GB" dirty="0">
                <a:solidFill>
                  <a:schemeClr val="accent1">
                    <a:lumMod val="75000"/>
                  </a:schemeClr>
                </a:solidFill>
              </a:rPr>
              <a:t> coding, which is used to take in the inputs of the iron ore that are to be analysed, such as the density of the ore and air flow through the ore. The model is then successfully able to predict the amount of silica present in the iron ore with high accuracy, using the given input data. Basic python coding is done for exploratory analysis of the dataset used, and IBM Cloud is used to deploy and train the created Machine Learning model.</a:t>
            </a:r>
            <a:br>
              <a:rPr lang="en-GB" dirty="0">
                <a:solidFill>
                  <a:schemeClr val="accent1">
                    <a:lumMod val="75000"/>
                  </a:schemeClr>
                </a:solidFill>
              </a:rPr>
            </a:br>
            <a:endParaRPr lang="en-IN" dirty="0">
              <a:solidFill>
                <a:schemeClr val="accent1">
                  <a:lumMod val="75000"/>
                </a:schemeClr>
              </a:solidFill>
            </a:endParaRPr>
          </a:p>
        </p:txBody>
      </p:sp>
    </p:spTree>
    <p:extLst>
      <p:ext uri="{BB962C8B-B14F-4D97-AF65-F5344CB8AC3E}">
        <p14:creationId xmlns:p14="http://schemas.microsoft.com/office/powerpoint/2010/main" val="3594198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D35B-BF1A-44C5-8F7B-A81DFE5DE280}"/>
              </a:ext>
            </a:extLst>
          </p:cNvPr>
          <p:cNvSpPr>
            <a:spLocks noGrp="1"/>
          </p:cNvSpPr>
          <p:nvPr>
            <p:ph type="title"/>
          </p:nvPr>
        </p:nvSpPr>
        <p:spPr>
          <a:xfrm>
            <a:off x="3757369" y="2768600"/>
            <a:ext cx="4677261" cy="732481"/>
          </a:xfrm>
        </p:spPr>
        <p:txBody>
          <a:bodyPr/>
          <a:lstStyle/>
          <a:p>
            <a:r>
              <a:rPr lang="en-US" dirty="0"/>
              <a:t>DATA PREPROCESSING</a:t>
            </a:r>
            <a:endParaRPr lang="en-IN" dirty="0"/>
          </a:p>
        </p:txBody>
      </p:sp>
    </p:spTree>
    <p:extLst>
      <p:ext uri="{BB962C8B-B14F-4D97-AF65-F5344CB8AC3E}">
        <p14:creationId xmlns:p14="http://schemas.microsoft.com/office/powerpoint/2010/main" val="268614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DEE-A1DF-4DEF-AC7B-7C52738BF1B6}"/>
              </a:ext>
            </a:extLst>
          </p:cNvPr>
          <p:cNvSpPr>
            <a:spLocks noGrp="1"/>
          </p:cNvSpPr>
          <p:nvPr>
            <p:ph type="title"/>
          </p:nvPr>
        </p:nvSpPr>
        <p:spPr>
          <a:xfrm>
            <a:off x="4115716" y="3041822"/>
            <a:ext cx="3960568" cy="774356"/>
          </a:xfrm>
        </p:spPr>
        <p:txBody>
          <a:bodyPr/>
          <a:lstStyle/>
          <a:p>
            <a:r>
              <a:rPr lang="en-US" dirty="0"/>
              <a:t>MODEL BUILDING</a:t>
            </a:r>
            <a:endParaRPr lang="en-IN" dirty="0"/>
          </a:p>
        </p:txBody>
      </p:sp>
    </p:spTree>
    <p:extLst>
      <p:ext uri="{BB962C8B-B14F-4D97-AF65-F5344CB8AC3E}">
        <p14:creationId xmlns:p14="http://schemas.microsoft.com/office/powerpoint/2010/main" val="2422107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FB31-2B64-45C6-846C-282B2D27A8FE}"/>
              </a:ext>
            </a:extLst>
          </p:cNvPr>
          <p:cNvSpPr>
            <a:spLocks noGrp="1"/>
          </p:cNvSpPr>
          <p:nvPr>
            <p:ph type="title"/>
          </p:nvPr>
        </p:nvSpPr>
        <p:spPr>
          <a:xfrm>
            <a:off x="3497420" y="3098800"/>
            <a:ext cx="5197160" cy="660400"/>
          </a:xfrm>
        </p:spPr>
        <p:txBody>
          <a:bodyPr/>
          <a:lstStyle/>
          <a:p>
            <a:r>
              <a:rPr lang="en-US" dirty="0"/>
              <a:t>APPLICATION BUILDING</a:t>
            </a:r>
            <a:endParaRPr lang="en-IN" dirty="0"/>
          </a:p>
        </p:txBody>
      </p:sp>
    </p:spTree>
    <p:extLst>
      <p:ext uri="{BB962C8B-B14F-4D97-AF65-F5344CB8AC3E}">
        <p14:creationId xmlns:p14="http://schemas.microsoft.com/office/powerpoint/2010/main" val="132030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0546-2416-4FF9-934D-963FAAFF9E5E}"/>
              </a:ext>
            </a:extLst>
          </p:cNvPr>
          <p:cNvSpPr>
            <a:spLocks noGrp="1"/>
          </p:cNvSpPr>
          <p:nvPr>
            <p:ph type="title"/>
          </p:nvPr>
        </p:nvSpPr>
        <p:spPr>
          <a:xfrm>
            <a:off x="3572018" y="3087129"/>
            <a:ext cx="5047963" cy="683741"/>
          </a:xfrm>
        </p:spPr>
        <p:txBody>
          <a:bodyPr/>
          <a:lstStyle/>
          <a:p>
            <a:r>
              <a:rPr lang="en-US" dirty="0"/>
              <a:t>INTEGRATION WITH IBM</a:t>
            </a:r>
            <a:endParaRPr lang="en-IN" dirty="0"/>
          </a:p>
        </p:txBody>
      </p:sp>
    </p:spTree>
    <p:extLst>
      <p:ext uri="{BB962C8B-B14F-4D97-AF65-F5344CB8AC3E}">
        <p14:creationId xmlns:p14="http://schemas.microsoft.com/office/powerpoint/2010/main" val="310839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8824"/>
            <a:ext cx="8596668" cy="522513"/>
          </a:xfrm>
        </p:spPr>
        <p:txBody>
          <a:bodyPr>
            <a:normAutofit fontScale="90000"/>
          </a:bodyPr>
          <a:lstStyle/>
          <a:p>
            <a:r>
              <a:rPr lang="en-GB"/>
              <a:t>End Results</a:t>
            </a: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136470"/>
            <a:ext cx="8596312" cy="250806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37" y="3879670"/>
            <a:ext cx="10175966" cy="2329271"/>
          </a:xfrm>
          <a:prstGeom prst="rect">
            <a:avLst/>
          </a:prstGeom>
        </p:spPr>
      </p:pic>
    </p:spTree>
    <p:extLst>
      <p:ext uri="{BB962C8B-B14F-4D97-AF65-F5344CB8AC3E}">
        <p14:creationId xmlns:p14="http://schemas.microsoft.com/office/powerpoint/2010/main" val="8580848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127</TotalTime>
  <Words>485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Applied Data Science Externship  </vt:lpstr>
      <vt:lpstr>Introduction</vt:lpstr>
      <vt:lpstr>Literature Survey </vt:lpstr>
      <vt:lpstr>DATA PREPROCESSING</vt:lpstr>
      <vt:lpstr>MODEL BUILDING</vt:lpstr>
      <vt:lpstr>APPLICATION BUILDING</vt:lpstr>
      <vt:lpstr>INTEGRATION WITH IBM</vt:lpstr>
      <vt:lpstr>End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Externship</dc:title>
  <dc:creator>USER</dc:creator>
  <cp:lastModifiedBy>Shantanu Dandekar</cp:lastModifiedBy>
  <cp:revision>9</cp:revision>
  <dcterms:created xsi:type="dcterms:W3CDTF">2021-08-04T13:03:40Z</dcterms:created>
  <dcterms:modified xsi:type="dcterms:W3CDTF">2021-08-05T11:01:35Z</dcterms:modified>
</cp:coreProperties>
</file>