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3BAD2-D526-4E58-880E-E9EA46C1C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1EE01-5B5F-4339-AC37-A0D59102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8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1EE01-5B5F-4339-AC37-A0D59102CB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-381000" y="762000"/>
            <a:ext cx="12801599" cy="3906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5400" b="1" spc="-13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</a:t>
            </a:r>
            <a:r>
              <a:rPr sz="5400" b="1" spc="-13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PHISHING</a:t>
            </a:r>
            <a:r>
              <a:rPr lang="en-US" sz="5400" b="1" spc="-13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sz="5400" b="1" spc="-26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DETECTION </a:t>
            </a:r>
            <a:r>
              <a:rPr lang="en-US" sz="5400" b="1" spc="-26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USING 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5400" b="1" spc="-26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IBM WATSON STUDIO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26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26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 VISHNU SAI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26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SAI PAVAN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26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SAI MANIKANTA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26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 VINEETH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3814762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947420" indent="-457200">
              <a:lnSpc>
                <a:spcPct val="100000"/>
              </a:lnSpc>
              <a:spcBef>
                <a:spcPts val="875"/>
              </a:spcBef>
              <a:buSzPct val="125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knowledgeable and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worth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effort.</a:t>
            </a:r>
          </a:p>
          <a:p>
            <a:pPr marL="947420" indent="-457200">
              <a:lnSpc>
                <a:spcPct val="100000"/>
              </a:lnSpc>
              <a:spcBef>
                <a:spcPts val="1570"/>
              </a:spcBef>
              <a:buSzPct val="125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project,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know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differentiated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ones.</a:t>
            </a:r>
          </a:p>
          <a:p>
            <a:pPr marL="947420" marR="1061720" indent="-457200">
              <a:lnSpc>
                <a:spcPct val="120000"/>
              </a:lnSpc>
              <a:spcBef>
                <a:spcPts val="1005"/>
              </a:spcBef>
              <a:buSzPct val="125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</a:p>
          <a:p>
            <a:pPr marL="947420" marR="5080" indent="-4572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inputted </a:t>
            </a:r>
            <a:r>
              <a:rPr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legitimate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563" y="759542"/>
            <a:ext cx="243586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pc="-90" dirty="0"/>
              <a:t> </a:t>
            </a:r>
            <a:r>
              <a:rPr spc="-725" dirty="0"/>
              <a:t>STE</a:t>
            </a:r>
            <a:r>
              <a:rPr lang="en-IN" spc="-725" dirty="0"/>
              <a:t> </a:t>
            </a:r>
            <a:r>
              <a:rPr spc="-725" dirty="0"/>
              <a:t>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F7A9AB-0164-46A0-ACBE-59BC381F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1CB754-8C1D-4C87-8EC3-9233C7F92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85962"/>
            <a:ext cx="91630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6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FD3BA1-87D7-4358-B7D4-A2C9774882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447800"/>
            <a:ext cx="7620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9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48027" y="2292095"/>
            <a:ext cx="8720328" cy="2650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9109" y="2608616"/>
            <a:ext cx="71913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35" dirty="0">
                <a:solidFill>
                  <a:schemeClr val="accent1"/>
                </a:solidFill>
                <a:latin typeface="Trebuchet MS"/>
                <a:cs typeface="Trebuchet MS"/>
              </a:rPr>
              <a:t>Thank</a:t>
            </a:r>
            <a:r>
              <a:rPr sz="9600" b="1" spc="-409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9600" b="1" spc="-285" dirty="0">
                <a:solidFill>
                  <a:schemeClr val="accent1"/>
                </a:solidFill>
                <a:latin typeface="Trebuchet MS"/>
                <a:cs typeface="Trebuchet MS"/>
              </a:rPr>
              <a:t>You…..</a:t>
            </a:r>
            <a:endParaRPr sz="9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5181601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the most commonly used social engineering and cyber attack.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such attacks, the phisher targets naïve online users by tricking them into revealing confidential information, with the purpose of using it fraudulently.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avoid getting phished,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have awareness of phishing websites.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blacklist of phishing websites which requires the knowledge of website being detected  as phishing.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them in their early appearance, using machine learning and deep neural network  algorithms.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above three, the machine learning based method is proven to be most effective than the other methods.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then, online users are still being trapped into revealing sensitive information in  phishing websites</a:t>
            </a:r>
            <a:r>
              <a:rPr lang="en-US" sz="2100" dirty="0">
                <a:latin typeface="Tw Cen MT Condensed" panose="020B0606020104020203" pitchFamily="34" charset="0"/>
              </a:rPr>
              <a:t>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24576"/>
            <a:ext cx="1097280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pc="-3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2" y="990602"/>
            <a:ext cx="4417695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1" y="2234312"/>
            <a:ext cx="10972800" cy="308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20000"/>
              </a:lnSpc>
              <a:spcBef>
                <a:spcPts val="100"/>
              </a:spcBef>
            </a:pP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</a:t>
            </a:r>
            <a:r>
              <a:rPr sz="28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mimics</a:t>
            </a: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trustful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locators 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(URLs)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webpages. </a:t>
            </a:r>
            <a:r>
              <a:rPr sz="28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websites.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 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content-based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extracted. </a:t>
            </a:r>
            <a:r>
              <a:rPr sz="28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sz="2800" spc="-130" dirty="0">
                <a:solidFill>
                  <a:srgbClr val="FFFFFF"/>
                </a:solidFill>
                <a:latin typeface="Tw Cen MT Condensed" panose="020B0606020104020203" pitchFamily="34" charset="0"/>
                <a:cs typeface="Arial"/>
              </a:rPr>
              <a:t>.</a:t>
            </a:r>
            <a:endParaRPr sz="2800" dirty="0">
              <a:latin typeface="Tw Cen MT Condensed" panose="020B06060201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</a:t>
            </a:r>
            <a:r>
              <a:rPr lang="en-US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1260"/>
              </a:spcBef>
              <a:buSzPct val="125000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1250"/>
              </a:spcBef>
              <a:buSzPct val="125000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from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1235"/>
              </a:spcBef>
              <a:buSzPct val="125000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and 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 </a:t>
            </a:r>
            <a:r>
              <a:rPr lang="en-US"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1235"/>
              </a:spcBef>
              <a:buSzPct val="125000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4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10000"/>
              </a:lnSpc>
              <a:spcBef>
                <a:spcPts val="1010"/>
              </a:spcBef>
              <a:buSzPct val="125000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SVM, </a:t>
            </a:r>
            <a:r>
              <a:rPr lang="en-US" sz="2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Forest, KNN, Logistic regression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1235"/>
              </a:spcBef>
              <a:buSzPct val="125000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accuracy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1240"/>
              </a:spcBef>
              <a:buSzPct val="125000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</a:t>
            </a: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specify </a:t>
            </a: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01493"/>
            <a:ext cx="10972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400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11783"/>
            <a:ext cx="9641840" cy="4058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51A3A-531C-4440-96A2-2B26D3E0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dataset there are total</a:t>
            </a:r>
          </a:p>
          <a:p>
            <a:pPr marL="109728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11055 rows and 31 columns</a:t>
            </a:r>
          </a:p>
          <a:p>
            <a:pPr marL="109728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we dropped index column which don’t have significance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outliners using Zscore In we have left with</a:t>
            </a:r>
          </a:p>
          <a:p>
            <a:pPr marL="109728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10035 rows and 31 columns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is taken as Y value a</a:t>
            </a:r>
            <a:r>
              <a:rPr lang="en-US"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8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</a:t>
            </a:r>
            <a:r>
              <a:rPr lang="en-US"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lang="en-US"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 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null values in the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 DESCRIPTION</a:t>
            </a:r>
            <a:endParaRPr spc="-4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4981" y="925659"/>
            <a:ext cx="4976619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r>
              <a:rPr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1752600"/>
            <a:ext cx="10363200" cy="4007507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SzPct val="125000"/>
              <a:buChar char="•"/>
              <a:tabLst>
                <a:tab pos="241935" algn="l"/>
              </a:tabLst>
            </a:pPr>
            <a:r>
              <a:rPr sz="28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category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1055"/>
              </a:spcBef>
              <a:buSzPct val="125000"/>
              <a:buChar char="•"/>
              <a:tabLst>
                <a:tab pos="699135" algn="l"/>
              </a:tabLst>
            </a:pP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969"/>
              </a:spcBef>
              <a:buSzPct val="125000"/>
              <a:buChar char="•"/>
              <a:tabLst>
                <a:tab pos="699135" algn="l"/>
              </a:tabLst>
            </a:pP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SzPct val="125000"/>
              <a:buChar char="•"/>
              <a:tabLst>
                <a:tab pos="699135" algn="l"/>
              </a:tabLst>
            </a:pP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IN" sz="2800" spc="-11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spcBef>
                <a:spcPts val="985"/>
              </a:spcBef>
              <a:buSzPct val="125000"/>
              <a:buFontTx/>
              <a:buChar char="•"/>
              <a:tabLst>
                <a:tab pos="699135" algn="l"/>
              </a:tabLst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Abnormal Based Features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505"/>
              </a:spcBef>
              <a:buSzPct val="125000"/>
              <a:tabLst>
                <a:tab pos="241935" algn="l"/>
              </a:tabLst>
            </a:pPr>
            <a:r>
              <a:rPr lang="en-IN"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together 31 features are extracted from the dataset</a:t>
            </a:r>
            <a:endParaRPr lang="en-IN" sz="28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505"/>
              </a:spcBef>
              <a:buSzPct val="125000"/>
              <a:tabLst>
                <a:tab pos="241935" algn="l"/>
              </a:tabLst>
            </a:pPr>
            <a:r>
              <a:rPr lang="en-IN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54810"/>
              </p:ext>
            </p:extLst>
          </p:nvPr>
        </p:nvGraphicFramePr>
        <p:xfrm>
          <a:off x="13563600" y="3810000"/>
          <a:ext cx="480059" cy="1872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03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ts val="1989"/>
                        </a:lnSpc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68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25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07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785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24577"/>
            <a:ext cx="1097280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7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2484F-A1D1-437A-BB7B-B8D71754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481137"/>
            <a:ext cx="8610600" cy="485228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SzPct val="125000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task. </a:t>
            </a:r>
            <a:r>
              <a:rPr lang="en-US"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major types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machine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problems,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problem, </a:t>
            </a:r>
            <a:r>
              <a:rPr lang="en-US"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</a:t>
            </a:r>
            <a:r>
              <a:rPr lang="en-US"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(0). </a:t>
            </a:r>
            <a:r>
              <a:rPr lang="en-US"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 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lang="en-US"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>
              <a:lnSpc>
                <a:spcPct val="100000"/>
              </a:lnSpc>
              <a:spcBef>
                <a:spcPts val="515"/>
              </a:spcBef>
              <a:buSzPct val="123684"/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>
              <a:lnSpc>
                <a:spcPct val="100000"/>
              </a:lnSpc>
              <a:spcBef>
                <a:spcPts val="505"/>
              </a:spcBef>
              <a:buSzPct val="123684"/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812165" lvl="1" indent="-342900">
              <a:lnSpc>
                <a:spcPct val="100000"/>
              </a:lnSpc>
              <a:spcBef>
                <a:spcPts val="505"/>
              </a:spcBef>
              <a:buSzPct val="123684"/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marL="812165" lvl="1" indent="-342900">
              <a:lnSpc>
                <a:spcPct val="100000"/>
              </a:lnSpc>
              <a:spcBef>
                <a:spcPts val="505"/>
              </a:spcBef>
              <a:buSzPct val="123684"/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812165" lvl="1" indent="-342900">
              <a:lnSpc>
                <a:spcPct val="100000"/>
              </a:lnSpc>
              <a:spcBef>
                <a:spcPts val="505"/>
              </a:spcBef>
              <a:buSzPct val="123684"/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regression</a:t>
            </a:r>
          </a:p>
          <a:p>
            <a:pPr marL="812165" lvl="1" indent="-342900">
              <a:lnSpc>
                <a:spcPct val="100000"/>
              </a:lnSpc>
              <a:spcBef>
                <a:spcPts val="505"/>
              </a:spcBef>
              <a:buSzPct val="123684"/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24577"/>
            <a:ext cx="1097280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781" y="759542"/>
            <a:ext cx="4900419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-45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1968" y="1559118"/>
            <a:ext cx="8696325" cy="17511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sz="2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evaluated,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considered metric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accuracy.</a:t>
            </a:r>
          </a:p>
          <a:p>
            <a:pPr marL="12700">
              <a:lnSpc>
                <a:spcPct val="100000"/>
              </a:lnSpc>
              <a:spcBef>
                <a:spcPts val="1235"/>
              </a:spcBef>
              <a:buSzPct val="125000"/>
              <a:tabLst>
                <a:tab pos="241300" algn="l"/>
              </a:tabLst>
            </a:pP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endParaRPr lang="en-US" sz="2400" spc="-1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30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970" y="4840581"/>
            <a:ext cx="9089391" cy="1159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endParaRPr lang="en-US" sz="2000" spc="-165" dirty="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that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regression</a:t>
            </a: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 </a:t>
            </a:r>
            <a:r>
              <a:rPr sz="24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sz="2000" spc="-145" dirty="0">
                <a:cs typeface="Arial"/>
              </a:rPr>
              <a:t>.</a:t>
            </a:r>
            <a:endParaRPr sz="2000" dirty="0">
              <a:cs typeface="Arial"/>
            </a:endParaRPr>
          </a:p>
        </p:txBody>
      </p:sp>
      <p:sp>
        <p:nvSpPr>
          <p:cNvPr id="5" name="AutoShape 2" descr="blob:https://web.whatsapp.com/0d5405f2-6e99-407c-b409-54ee48315fc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981BE-2AF2-4337-85F0-7914EF34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43200"/>
            <a:ext cx="4219575" cy="22764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</TotalTime>
  <Words>640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Unicode MS</vt:lpstr>
      <vt:lpstr>Calibri</vt:lpstr>
      <vt:lpstr>Lucida Sans Unicode</vt:lpstr>
      <vt:lpstr>Times New Roman</vt:lpstr>
      <vt:lpstr>Trebuchet MS</vt:lpstr>
      <vt:lpstr>Tw Cen MT Condensed</vt:lpstr>
      <vt:lpstr>Verdana</vt:lpstr>
      <vt:lpstr>Wingdings 2</vt:lpstr>
      <vt:lpstr>Wingdings 3</vt:lpstr>
      <vt:lpstr>Concourse</vt:lpstr>
      <vt:lpstr>PowerPoint Presentation</vt:lpstr>
      <vt:lpstr>INTRODUCTION</vt:lpstr>
      <vt:lpstr>OBJECTIVES</vt:lpstr>
      <vt:lpstr>APPROACH</vt:lpstr>
      <vt:lpstr>DATA  SET  DESCRIPTION</vt:lpstr>
      <vt:lpstr>F EATURE  SELECTION</vt:lpstr>
      <vt:lpstr>FEATURES  DISTRIBUTION</vt:lpstr>
      <vt:lpstr>MACHINE  LEARNING  MODELS</vt:lpstr>
      <vt:lpstr>MODEL EVALUATION </vt:lpstr>
      <vt:lpstr>NEXT STE PS</vt:lpstr>
      <vt:lpstr>UI INTERFACE</vt:lpstr>
      <vt:lpstr>PowerPoint Presentation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WebPage Detection</dc:title>
  <dc:creator>Shreya Gopal Sundari</dc:creator>
  <cp:lastModifiedBy>Garneni Vishnu sai</cp:lastModifiedBy>
  <cp:revision>10</cp:revision>
  <dcterms:created xsi:type="dcterms:W3CDTF">2021-08-04T10:37:39Z</dcterms:created>
  <dcterms:modified xsi:type="dcterms:W3CDTF">2021-08-04T13:58:03Z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2021-08-04T00:00:00Z</vt:filetime>
  </property>
</Properties>
</file>