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81" r:id="rId14"/>
    <p:sldId id="280" r:id="rId15"/>
    <p:sldId id="270" r:id="rId16"/>
    <p:sldId id="271" r:id="rId17"/>
    <p:sldId id="272" r:id="rId18"/>
    <p:sldId id="273" r:id="rId19"/>
    <p:sldId id="282" r:id="rId20"/>
    <p:sldId id="279" r:id="rId21"/>
    <p:sldId id="274" r:id="rId22"/>
    <p:sldId id="275" r:id="rId23"/>
    <p:sldId id="284" r:id="rId24"/>
    <p:sldId id="285"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936a48984116403d" providerId="LiveId" clId="{28251FEB-EC06-4CF2-AB19-983685CBCEE3}"/>
    <pc:docChg chg="modSld">
      <pc:chgData name="" userId="936a48984116403d" providerId="LiveId" clId="{28251FEB-EC06-4CF2-AB19-983685CBCEE3}" dt="2022-06-17T10:31:42.391" v="11" actId="14100"/>
      <pc:docMkLst>
        <pc:docMk/>
      </pc:docMkLst>
      <pc:sldChg chg="modSp">
        <pc:chgData name="" userId="936a48984116403d" providerId="LiveId" clId="{28251FEB-EC06-4CF2-AB19-983685CBCEE3}" dt="2022-06-17T10:31:21.023" v="6" actId="1076"/>
        <pc:sldMkLst>
          <pc:docMk/>
          <pc:sldMk cId="1370922274" sldId="284"/>
        </pc:sldMkLst>
        <pc:picChg chg="mod">
          <ac:chgData name="" userId="936a48984116403d" providerId="LiveId" clId="{28251FEB-EC06-4CF2-AB19-983685CBCEE3}" dt="2022-06-17T10:31:21.023" v="6" actId="1076"/>
          <ac:picMkLst>
            <pc:docMk/>
            <pc:sldMk cId="1370922274" sldId="284"/>
            <ac:picMk id="5" creationId="{0A995E4F-9F43-4303-BD2B-1189C7036B4F}"/>
          </ac:picMkLst>
        </pc:picChg>
      </pc:sldChg>
      <pc:sldChg chg="modSp">
        <pc:chgData name="" userId="936a48984116403d" providerId="LiveId" clId="{28251FEB-EC06-4CF2-AB19-983685CBCEE3}" dt="2022-06-17T10:31:42.391" v="11" actId="14100"/>
        <pc:sldMkLst>
          <pc:docMk/>
          <pc:sldMk cId="2799818466" sldId="285"/>
        </pc:sldMkLst>
        <pc:picChg chg="mod">
          <ac:chgData name="" userId="936a48984116403d" providerId="LiveId" clId="{28251FEB-EC06-4CF2-AB19-983685CBCEE3}" dt="2022-06-17T10:31:42.391" v="11" actId="14100"/>
          <ac:picMkLst>
            <pc:docMk/>
            <pc:sldMk cId="2799818466" sldId="285"/>
            <ac:picMk id="4" creationId="{17AF1298-06D4-4761-900F-7DD3F2C6579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17935C-40C6-4C58-A719-6B172BD035A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70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935C-40C6-4C58-A719-6B172BD035A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134494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935C-40C6-4C58-A719-6B172BD035A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96707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935C-40C6-4C58-A719-6B172BD035A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62467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17935C-40C6-4C58-A719-6B172BD035A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411385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17935C-40C6-4C58-A719-6B172BD035A3}"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555551-151F-400F-9712-AB9DDC4857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38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17935C-40C6-4C58-A719-6B172BD035A3}"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18977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17935C-40C6-4C58-A719-6B172BD035A3}" type="datetimeFigureOut">
              <a:rPr lang="en-IN" smtClean="0"/>
              <a:t>17-06-2022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171408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17935C-40C6-4C58-A719-6B172BD035A3}" type="datetimeFigureOut">
              <a:rPr lang="en-IN" smtClean="0"/>
              <a:t>17-06-2022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59826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17935C-40C6-4C58-A719-6B172BD035A3}" type="datetimeFigureOut">
              <a:rPr lang="en-IN" smtClean="0"/>
              <a:t>17-06-2022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18856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17935C-40C6-4C58-A719-6B172BD035A3}" type="datetimeFigureOut">
              <a:rPr lang="en-IN" smtClean="0"/>
              <a:t>17-06-2022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555551-151F-400F-9712-AB9DDC485770}" type="slidenum">
              <a:rPr lang="en-IN" smtClean="0"/>
              <a:t>‹#›</a:t>
            </a:fld>
            <a:endParaRPr lang="en-IN"/>
          </a:p>
        </p:txBody>
      </p:sp>
    </p:spTree>
    <p:extLst>
      <p:ext uri="{BB962C8B-B14F-4D97-AF65-F5344CB8AC3E}">
        <p14:creationId xmlns:p14="http://schemas.microsoft.com/office/powerpoint/2010/main" val="324983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7935C-40C6-4C58-A719-6B172BD035A3}"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555551-151F-400F-9712-AB9DDC485770}" type="slidenum">
              <a:rPr lang="en-IN" smtClean="0"/>
              <a:t>‹#›</a:t>
            </a:fld>
            <a:endParaRPr lang="en-IN"/>
          </a:p>
        </p:txBody>
      </p:sp>
    </p:spTree>
    <p:extLst>
      <p:ext uri="{BB962C8B-B14F-4D97-AF65-F5344CB8AC3E}">
        <p14:creationId xmlns:p14="http://schemas.microsoft.com/office/powerpoint/2010/main" val="233860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17935C-40C6-4C58-A719-6B172BD035A3}" type="datetimeFigureOut">
              <a:rPr lang="en-IN" smtClean="0"/>
              <a:t>17-06-2022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555551-151F-400F-9712-AB9DDC48577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27960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BED7-0C17-E654-4290-D4465B382870}"/>
              </a:ext>
            </a:extLst>
          </p:cNvPr>
          <p:cNvSpPr>
            <a:spLocks noGrp="1"/>
          </p:cNvSpPr>
          <p:nvPr>
            <p:ph type="title"/>
          </p:nvPr>
        </p:nvSpPr>
        <p:spPr>
          <a:xfrm>
            <a:off x="869577" y="1219200"/>
            <a:ext cx="10470776" cy="4527176"/>
          </a:xfrm>
        </p:spPr>
        <p:txBody>
          <a:bodyPr>
            <a:normAutofit fontScale="90000"/>
          </a:bodyPr>
          <a:lstStyle/>
          <a:p>
            <a:pPr algn="ctr"/>
            <a:br>
              <a:rPr lang="en-GB" b="1" i="0" dirty="0">
                <a:solidFill>
                  <a:srgbClr val="2D2828"/>
                </a:solidFill>
                <a:effectLst/>
                <a:latin typeface="Times New Roman" panose="02020603050405020304" pitchFamily="18" charset="0"/>
                <a:cs typeface="Times New Roman" panose="02020603050405020304" pitchFamily="18" charset="0"/>
              </a:rPr>
            </a:br>
            <a:br>
              <a:rPr lang="en-GB" b="1" i="0" dirty="0">
                <a:solidFill>
                  <a:srgbClr val="2D2828"/>
                </a:solidFill>
                <a:effectLst/>
                <a:latin typeface="Times New Roman" panose="02020603050405020304" pitchFamily="18" charset="0"/>
                <a:cs typeface="Times New Roman" panose="02020603050405020304" pitchFamily="18" charset="0"/>
              </a:rPr>
            </a:br>
            <a:r>
              <a:rPr lang="en-GB" b="1" i="0" dirty="0">
                <a:solidFill>
                  <a:srgbClr val="2D2828"/>
                </a:solidFill>
                <a:effectLst/>
                <a:latin typeface="Century" panose="02040604050505020304" pitchFamily="18" charset="0"/>
                <a:cs typeface="Times New Roman" panose="02020603050405020304" pitchFamily="18" charset="0"/>
              </a:rPr>
              <a:t>Analysing Region Wise</a:t>
            </a:r>
            <a:br>
              <a:rPr lang="en-GB" b="1" i="0" dirty="0">
                <a:solidFill>
                  <a:srgbClr val="2D2828"/>
                </a:solidFill>
                <a:effectLst/>
                <a:latin typeface="Century" panose="02040604050505020304" pitchFamily="18" charset="0"/>
                <a:cs typeface="Times New Roman" panose="02020603050405020304" pitchFamily="18" charset="0"/>
              </a:rPr>
            </a:br>
            <a:r>
              <a:rPr lang="en-GB" sz="800" b="1" i="0" dirty="0">
                <a:solidFill>
                  <a:srgbClr val="2D2828"/>
                </a:solidFill>
                <a:effectLst/>
                <a:latin typeface="Century" panose="02040604050505020304" pitchFamily="18" charset="0"/>
                <a:cs typeface="Times New Roman" panose="02020603050405020304" pitchFamily="18" charset="0"/>
              </a:rPr>
              <a:t>  </a:t>
            </a:r>
            <a:br>
              <a:rPr lang="en-GB" b="1" i="0" dirty="0">
                <a:solidFill>
                  <a:srgbClr val="2D2828"/>
                </a:solidFill>
                <a:effectLst/>
                <a:latin typeface="Century" panose="02040604050505020304" pitchFamily="18" charset="0"/>
                <a:cs typeface="Times New Roman" panose="02020603050405020304" pitchFamily="18" charset="0"/>
              </a:rPr>
            </a:br>
            <a:r>
              <a:rPr lang="en-GB" sz="900" b="1" i="0" dirty="0">
                <a:solidFill>
                  <a:srgbClr val="2D2828"/>
                </a:solidFill>
                <a:effectLst/>
                <a:latin typeface="Century" panose="02040604050505020304" pitchFamily="18" charset="0"/>
                <a:cs typeface="Times New Roman" panose="02020603050405020304" pitchFamily="18" charset="0"/>
              </a:rPr>
              <a:t> </a:t>
            </a:r>
            <a:br>
              <a:rPr lang="en-GB" b="1" i="0" dirty="0">
                <a:solidFill>
                  <a:srgbClr val="2D2828"/>
                </a:solidFill>
                <a:effectLst/>
                <a:latin typeface="Century" panose="02040604050505020304" pitchFamily="18" charset="0"/>
                <a:cs typeface="Times New Roman" panose="02020603050405020304" pitchFamily="18" charset="0"/>
              </a:rPr>
            </a:br>
            <a:r>
              <a:rPr lang="en-GB" b="1" i="0" dirty="0">
                <a:solidFill>
                  <a:srgbClr val="2D2828"/>
                </a:solidFill>
                <a:effectLst/>
                <a:latin typeface="Century" panose="02040604050505020304" pitchFamily="18" charset="0"/>
                <a:cs typeface="Times New Roman" panose="02020603050405020304" pitchFamily="18" charset="0"/>
              </a:rPr>
              <a:t>E-Commerce Data</a:t>
            </a:r>
            <a:br>
              <a:rPr lang="en-GB" b="1" i="0" dirty="0">
                <a:solidFill>
                  <a:srgbClr val="2D2828"/>
                </a:solidFill>
                <a:effectLst/>
                <a:latin typeface="Century" panose="02040604050505020304" pitchFamily="18" charset="0"/>
                <a:cs typeface="Times New Roman" panose="02020603050405020304" pitchFamily="18" charset="0"/>
              </a:rPr>
            </a:br>
            <a:r>
              <a:rPr lang="en-GB" sz="1000" b="1" i="0" dirty="0">
                <a:solidFill>
                  <a:srgbClr val="2D2828"/>
                </a:solidFill>
                <a:effectLst/>
                <a:latin typeface="Century" panose="02040604050505020304" pitchFamily="18" charset="0"/>
                <a:cs typeface="Times New Roman" panose="02020603050405020304" pitchFamily="18" charset="0"/>
              </a:rPr>
              <a:t> </a:t>
            </a:r>
            <a:br>
              <a:rPr lang="en-GB" b="1" i="0" dirty="0">
                <a:solidFill>
                  <a:srgbClr val="2D2828"/>
                </a:solidFill>
                <a:effectLst/>
                <a:latin typeface="Century" panose="02040604050505020304" pitchFamily="18" charset="0"/>
                <a:cs typeface="Times New Roman" panose="02020603050405020304" pitchFamily="18" charset="0"/>
              </a:rPr>
            </a:br>
            <a:r>
              <a:rPr lang="en-GB" b="1" i="0" dirty="0">
                <a:solidFill>
                  <a:srgbClr val="2D2828"/>
                </a:solidFill>
                <a:effectLst/>
                <a:latin typeface="Century" panose="02040604050505020304" pitchFamily="18" charset="0"/>
                <a:cs typeface="Times New Roman" panose="02020603050405020304" pitchFamily="18" charset="0"/>
              </a:rPr>
              <a:t> Using </a:t>
            </a:r>
            <a:br>
              <a:rPr lang="en-GB" b="1" i="0" dirty="0">
                <a:solidFill>
                  <a:srgbClr val="2D2828"/>
                </a:solidFill>
                <a:effectLst/>
                <a:latin typeface="Century" panose="02040604050505020304" pitchFamily="18" charset="0"/>
                <a:cs typeface="Times New Roman" panose="02020603050405020304" pitchFamily="18" charset="0"/>
              </a:rPr>
            </a:br>
            <a:r>
              <a:rPr lang="en-GB" sz="900" b="1" i="0" dirty="0">
                <a:solidFill>
                  <a:srgbClr val="2D2828"/>
                </a:solidFill>
                <a:effectLst/>
                <a:latin typeface="Century" panose="02040604050505020304" pitchFamily="18" charset="0"/>
                <a:cs typeface="Times New Roman" panose="02020603050405020304" pitchFamily="18" charset="0"/>
              </a:rPr>
              <a:t> </a:t>
            </a:r>
            <a:br>
              <a:rPr lang="en-GB" b="1" i="0" dirty="0">
                <a:solidFill>
                  <a:srgbClr val="2D2828"/>
                </a:solidFill>
                <a:effectLst/>
                <a:latin typeface="Century" panose="02040604050505020304" pitchFamily="18" charset="0"/>
                <a:cs typeface="Times New Roman" panose="02020603050405020304" pitchFamily="18" charset="0"/>
              </a:rPr>
            </a:br>
            <a:r>
              <a:rPr lang="en-GB" sz="1000" b="1" i="0" dirty="0">
                <a:solidFill>
                  <a:srgbClr val="2D2828"/>
                </a:solidFill>
                <a:effectLst/>
                <a:latin typeface="Century" panose="02040604050505020304" pitchFamily="18" charset="0"/>
                <a:cs typeface="Times New Roman" panose="02020603050405020304" pitchFamily="18" charset="0"/>
              </a:rPr>
              <a:t> </a:t>
            </a:r>
            <a:br>
              <a:rPr lang="en-GB" b="1" i="0" dirty="0">
                <a:solidFill>
                  <a:srgbClr val="2D2828"/>
                </a:solidFill>
                <a:effectLst/>
                <a:latin typeface="Century" panose="02040604050505020304" pitchFamily="18" charset="0"/>
                <a:cs typeface="Times New Roman" panose="02020603050405020304" pitchFamily="18" charset="0"/>
              </a:rPr>
            </a:br>
            <a:r>
              <a:rPr lang="en-GB" b="1" i="0" dirty="0">
                <a:solidFill>
                  <a:srgbClr val="2D2828"/>
                </a:solidFill>
                <a:effectLst/>
                <a:latin typeface="Century" panose="02040604050505020304" pitchFamily="18" charset="0"/>
                <a:cs typeface="Times New Roman" panose="02020603050405020304" pitchFamily="18" charset="0"/>
              </a:rPr>
              <a:t>IBM Cognos Dashboard</a:t>
            </a:r>
            <a:br>
              <a:rPr lang="en-GB" b="1" i="0" dirty="0">
                <a:solidFill>
                  <a:srgbClr val="2D2828"/>
                </a:solidFill>
                <a:effectLst/>
                <a:latin typeface="Century" panose="02040604050505020304" pitchFamily="18" charset="0"/>
                <a:cs typeface="Times New Roman" panose="02020603050405020304" pitchFamily="18" charset="0"/>
              </a:rPr>
            </a:br>
            <a:br>
              <a:rPr lang="en-GB" sz="4900" b="1" i="0" dirty="0">
                <a:solidFill>
                  <a:srgbClr val="2D2828"/>
                </a:solidFill>
                <a:effectLst/>
                <a:latin typeface="Century" panose="02040604050505020304" pitchFamily="18" charset="0"/>
                <a:cs typeface="Times New Roman" panose="02020603050405020304" pitchFamily="18" charset="0"/>
              </a:rPr>
            </a:br>
            <a:endParaRPr lang="en-IN" sz="1800"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2209118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17F4-CAFE-9C9D-76D9-98698C08A42C}"/>
              </a:ext>
            </a:extLst>
          </p:cNvPr>
          <p:cNvSpPr>
            <a:spLocks noGrp="1"/>
          </p:cNvSpPr>
          <p:nvPr>
            <p:ph type="title"/>
          </p:nvPr>
        </p:nvSpPr>
        <p:spPr>
          <a:xfrm>
            <a:off x="1261872" y="365760"/>
            <a:ext cx="9692640" cy="808616"/>
          </a:xfrm>
        </p:spPr>
        <p:txBody>
          <a:bodyPr>
            <a:normAutofit fontScale="90000"/>
          </a:bodyPr>
          <a:lstStyle/>
          <a:p>
            <a:pPr algn="ctr"/>
            <a:r>
              <a:rPr lang="en-GB" sz="2200" b="1" i="0" dirty="0">
                <a:solidFill>
                  <a:schemeClr val="tx1"/>
                </a:solidFill>
                <a:effectLst/>
                <a:latin typeface="Times New Roman" panose="02020603050405020304" pitchFamily="18" charset="0"/>
                <a:cs typeface="Times New Roman" panose="02020603050405020304" pitchFamily="18" charset="0"/>
              </a:rPr>
              <a:t>Frequency Distribution Of Quantity Ordered</a:t>
            </a:r>
            <a:br>
              <a:rPr lang="en-GB" b="1" i="0" dirty="0">
                <a:solidFill>
                  <a:srgbClr val="2D2828"/>
                </a:solidFill>
                <a:effectLst/>
                <a:latin typeface="Open Sans" panose="020B0606030504020204" pitchFamily="34" charset="0"/>
              </a:rPr>
            </a:br>
            <a:endParaRPr lang="en-IN" dirty="0"/>
          </a:p>
        </p:txBody>
      </p:sp>
      <p:pic>
        <p:nvPicPr>
          <p:cNvPr id="9" name="Content Placeholder 8">
            <a:extLst>
              <a:ext uri="{FF2B5EF4-FFF2-40B4-BE49-F238E27FC236}">
                <a16:creationId xmlns:a16="http://schemas.microsoft.com/office/drawing/2014/main" id="{712A4884-BECB-0263-C86C-0DF05ECF90E7}"/>
              </a:ext>
            </a:extLst>
          </p:cNvPr>
          <p:cNvPicPr>
            <a:picLocks noGrp="1" noChangeAspect="1"/>
          </p:cNvPicPr>
          <p:nvPr>
            <p:ph idx="1"/>
          </p:nvPr>
        </p:nvPicPr>
        <p:blipFill rotWithShape="1">
          <a:blip r:embed="rId2"/>
          <a:srcRect t="7564" b="6931"/>
          <a:stretch/>
        </p:blipFill>
        <p:spPr>
          <a:xfrm>
            <a:off x="1350619" y="1214717"/>
            <a:ext cx="9344275" cy="4428566"/>
          </a:xfrm>
        </p:spPr>
      </p:pic>
    </p:spTree>
    <p:extLst>
      <p:ext uri="{BB962C8B-B14F-4D97-AF65-F5344CB8AC3E}">
        <p14:creationId xmlns:p14="http://schemas.microsoft.com/office/powerpoint/2010/main" val="18961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6CF6-59A1-FD9F-4839-EBC021362F7C}"/>
              </a:ext>
            </a:extLst>
          </p:cNvPr>
          <p:cNvSpPr>
            <a:spLocks noGrp="1"/>
          </p:cNvSpPr>
          <p:nvPr>
            <p:ph type="title"/>
          </p:nvPr>
        </p:nvSpPr>
        <p:spPr>
          <a:xfrm>
            <a:off x="1217228" y="435897"/>
            <a:ext cx="9692640" cy="1026498"/>
          </a:xfrm>
        </p:spPr>
        <p:txBody>
          <a:bodyPr>
            <a:noAutofit/>
          </a:bodyPr>
          <a:lstStyle/>
          <a:p>
            <a:pPr algn="ctr"/>
            <a:r>
              <a:rPr lang="en-GB" sz="2000" b="1" i="0" dirty="0">
                <a:solidFill>
                  <a:schemeClr val="tx1"/>
                </a:solidFill>
                <a:effectLst/>
                <a:latin typeface="Times New Roman" panose="02020603050405020304" pitchFamily="18" charset="0"/>
                <a:cs typeface="Times New Roman" panose="02020603050405020304" pitchFamily="18" charset="0"/>
              </a:rPr>
              <a:t>Percentage Sales By Different Product Categories</a:t>
            </a:r>
            <a:br>
              <a:rPr lang="en-GB"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929FA9-48FB-ADB2-DAA2-3986290CBFAE}"/>
              </a:ext>
            </a:extLst>
          </p:cNvPr>
          <p:cNvSpPr>
            <a:spLocks noGrp="1"/>
          </p:cNvSpPr>
          <p:nvPr>
            <p:ph idx="1"/>
          </p:nvPr>
        </p:nvSpPr>
        <p:spPr>
          <a:xfrm>
            <a:off x="1837764" y="1845734"/>
            <a:ext cx="6239435" cy="3816587"/>
          </a:xfrm>
        </p:spPr>
        <p:txBody>
          <a:bodyPr/>
          <a:lstStyle/>
          <a:p>
            <a:endParaRPr lang="en-IN" dirty="0"/>
          </a:p>
        </p:txBody>
      </p:sp>
      <p:pic>
        <p:nvPicPr>
          <p:cNvPr id="7" name="Picture 6">
            <a:extLst>
              <a:ext uri="{FF2B5EF4-FFF2-40B4-BE49-F238E27FC236}">
                <a16:creationId xmlns:a16="http://schemas.microsoft.com/office/drawing/2014/main" id="{E53C2E04-1C0D-40D5-5307-2E7372642522}"/>
              </a:ext>
            </a:extLst>
          </p:cNvPr>
          <p:cNvPicPr>
            <a:picLocks noChangeAspect="1"/>
          </p:cNvPicPr>
          <p:nvPr/>
        </p:nvPicPr>
        <p:blipFill rotWithShape="1">
          <a:blip r:embed="rId2"/>
          <a:srcRect t="8475" b="9531"/>
          <a:stretch/>
        </p:blipFill>
        <p:spPr>
          <a:xfrm>
            <a:off x="1432023" y="1462395"/>
            <a:ext cx="9047718" cy="4199926"/>
          </a:xfrm>
          <a:prstGeom prst="rect">
            <a:avLst/>
          </a:prstGeom>
        </p:spPr>
      </p:pic>
    </p:spTree>
    <p:extLst>
      <p:ext uri="{BB962C8B-B14F-4D97-AF65-F5344CB8AC3E}">
        <p14:creationId xmlns:p14="http://schemas.microsoft.com/office/powerpoint/2010/main" val="426430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E6DF-FBD6-AE42-BAAA-BA5034B9D17A}"/>
              </a:ext>
            </a:extLst>
          </p:cNvPr>
          <p:cNvSpPr>
            <a:spLocks noGrp="1"/>
          </p:cNvSpPr>
          <p:nvPr>
            <p:ph type="title"/>
          </p:nvPr>
        </p:nvSpPr>
        <p:spPr>
          <a:xfrm>
            <a:off x="1261872" y="365760"/>
            <a:ext cx="9692640" cy="524586"/>
          </a:xfrm>
        </p:spPr>
        <p:txBody>
          <a:bodyPr>
            <a:normAutofit fontScale="90000"/>
          </a:bodyPr>
          <a:lstStyle/>
          <a:p>
            <a:pPr algn="ctr"/>
            <a:r>
              <a:rPr lang="en-GB" sz="2000" b="1" i="0" dirty="0">
                <a:solidFill>
                  <a:schemeClr val="tx1"/>
                </a:solidFill>
                <a:effectLst/>
                <a:latin typeface="Times New Roman" panose="02020603050405020304" pitchFamily="18" charset="0"/>
                <a:cs typeface="Times New Roman" panose="02020603050405020304" pitchFamily="18" charset="0"/>
              </a:rPr>
              <a:t>Profitable Products Or Their Sub Products In Last Few Years</a:t>
            </a:r>
            <a:br>
              <a:rPr lang="en-GB" sz="2000" b="1" i="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F44DB3-DB2C-9DF7-0BCB-5EB424E754BA}"/>
              </a:ext>
            </a:extLst>
          </p:cNvPr>
          <p:cNvSpPr>
            <a:spLocks noGrp="1"/>
          </p:cNvSpPr>
          <p:nvPr>
            <p:ph idx="1"/>
          </p:nvPr>
        </p:nvSpPr>
        <p:spPr>
          <a:xfrm>
            <a:off x="3092824" y="1845734"/>
            <a:ext cx="6149788" cy="3629928"/>
          </a:xfrm>
        </p:spPr>
        <p:txBody>
          <a:bodyPr/>
          <a:lstStyle/>
          <a:p>
            <a:pPr marL="0" indent="0">
              <a:buNone/>
            </a:pPr>
            <a:endParaRPr lang="en-IN" dirty="0"/>
          </a:p>
        </p:txBody>
      </p:sp>
      <p:pic>
        <p:nvPicPr>
          <p:cNvPr id="5" name="Picture 4">
            <a:extLst>
              <a:ext uri="{FF2B5EF4-FFF2-40B4-BE49-F238E27FC236}">
                <a16:creationId xmlns:a16="http://schemas.microsoft.com/office/drawing/2014/main" id="{C88E5CC1-44E1-CA1B-182B-E904BE5E05D9}"/>
              </a:ext>
            </a:extLst>
          </p:cNvPr>
          <p:cNvPicPr>
            <a:picLocks noChangeAspect="1"/>
          </p:cNvPicPr>
          <p:nvPr/>
        </p:nvPicPr>
        <p:blipFill rotWithShape="1">
          <a:blip r:embed="rId2"/>
          <a:srcRect t="8423" b="6219"/>
          <a:stretch/>
        </p:blipFill>
        <p:spPr>
          <a:xfrm>
            <a:off x="1518262" y="1177166"/>
            <a:ext cx="8952515" cy="4298496"/>
          </a:xfrm>
          <a:prstGeom prst="rect">
            <a:avLst/>
          </a:prstGeom>
        </p:spPr>
      </p:pic>
    </p:spTree>
    <p:extLst>
      <p:ext uri="{BB962C8B-B14F-4D97-AF65-F5344CB8AC3E}">
        <p14:creationId xmlns:p14="http://schemas.microsoft.com/office/powerpoint/2010/main" val="59474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3415-57B9-574E-4CD1-16667539E4A5}"/>
              </a:ext>
            </a:extLst>
          </p:cNvPr>
          <p:cNvSpPr>
            <a:spLocks noGrp="1"/>
          </p:cNvSpPr>
          <p:nvPr>
            <p:ph type="title"/>
          </p:nvPr>
        </p:nvSpPr>
        <p:spPr>
          <a:xfrm>
            <a:off x="824753" y="365760"/>
            <a:ext cx="10129759" cy="387275"/>
          </a:xfrm>
        </p:spPr>
        <p:txBody>
          <a:bodyPr>
            <a:normAutofit/>
          </a:bodyPr>
          <a:lstStyle/>
          <a:p>
            <a:r>
              <a:rPr lang="en-IN" sz="1800" b="1" dirty="0">
                <a:solidFill>
                  <a:schemeClr val="tx1"/>
                </a:solidFill>
                <a:latin typeface="Times New Roman" panose="02020603050405020304" pitchFamily="18" charset="0"/>
                <a:cs typeface="Times New Roman" panose="02020603050405020304" pitchFamily="18" charset="0"/>
              </a:rPr>
              <a:t>Year Calculation</a:t>
            </a:r>
          </a:p>
        </p:txBody>
      </p:sp>
      <p:pic>
        <p:nvPicPr>
          <p:cNvPr id="4" name="Picture 3">
            <a:extLst>
              <a:ext uri="{FF2B5EF4-FFF2-40B4-BE49-F238E27FC236}">
                <a16:creationId xmlns:a16="http://schemas.microsoft.com/office/drawing/2014/main" id="{3DB95F63-B379-2CAD-BABE-0CBCF5F7B4B9}"/>
              </a:ext>
            </a:extLst>
          </p:cNvPr>
          <p:cNvPicPr>
            <a:picLocks noChangeAspect="1"/>
          </p:cNvPicPr>
          <p:nvPr/>
        </p:nvPicPr>
        <p:blipFill rotWithShape="1">
          <a:blip r:embed="rId2"/>
          <a:srcRect t="4909" b="5013"/>
          <a:stretch/>
        </p:blipFill>
        <p:spPr>
          <a:xfrm>
            <a:off x="945956" y="876749"/>
            <a:ext cx="10318376" cy="5228216"/>
          </a:xfrm>
          <a:prstGeom prst="rect">
            <a:avLst/>
          </a:prstGeom>
        </p:spPr>
      </p:pic>
    </p:spTree>
    <p:extLst>
      <p:ext uri="{BB962C8B-B14F-4D97-AF65-F5344CB8AC3E}">
        <p14:creationId xmlns:p14="http://schemas.microsoft.com/office/powerpoint/2010/main" val="163755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A1D0-3266-83CF-1BF1-0BF27862F8C0}"/>
              </a:ext>
            </a:extLst>
          </p:cNvPr>
          <p:cNvSpPr>
            <a:spLocks noGrp="1"/>
          </p:cNvSpPr>
          <p:nvPr>
            <p:ph type="title"/>
          </p:nvPr>
        </p:nvSpPr>
        <p:spPr>
          <a:xfrm rot="10800000" flipV="1">
            <a:off x="824750" y="179109"/>
            <a:ext cx="6517341" cy="546755"/>
          </a:xfrm>
        </p:spPr>
        <p:txBody>
          <a:bodyPr>
            <a:normAutofit/>
          </a:bodyPr>
          <a:lstStyle/>
          <a:p>
            <a:r>
              <a:rPr lang="en-IN" sz="1800" b="1" dirty="0">
                <a:solidFill>
                  <a:schemeClr val="tx1"/>
                </a:solidFill>
                <a:latin typeface="Times New Roman" panose="02020603050405020304" pitchFamily="18" charset="0"/>
                <a:cs typeface="Times New Roman" panose="02020603050405020304" pitchFamily="18" charset="0"/>
              </a:rPr>
              <a:t>According to the year 2016</a:t>
            </a:r>
          </a:p>
        </p:txBody>
      </p:sp>
      <p:pic>
        <p:nvPicPr>
          <p:cNvPr id="5" name="Picture 4">
            <a:extLst>
              <a:ext uri="{FF2B5EF4-FFF2-40B4-BE49-F238E27FC236}">
                <a16:creationId xmlns:a16="http://schemas.microsoft.com/office/drawing/2014/main" id="{AEF4B1F9-1ED7-D2C7-13A1-8F481D93A860}"/>
              </a:ext>
            </a:extLst>
          </p:cNvPr>
          <p:cNvPicPr>
            <a:picLocks noChangeAspect="1"/>
          </p:cNvPicPr>
          <p:nvPr/>
        </p:nvPicPr>
        <p:blipFill rotWithShape="1">
          <a:blip r:embed="rId2"/>
          <a:srcRect t="8186" b="6480"/>
          <a:stretch/>
        </p:blipFill>
        <p:spPr>
          <a:xfrm>
            <a:off x="824750" y="1183341"/>
            <a:ext cx="10309412" cy="4948518"/>
          </a:xfrm>
          <a:prstGeom prst="rect">
            <a:avLst/>
          </a:prstGeom>
        </p:spPr>
      </p:pic>
    </p:spTree>
    <p:extLst>
      <p:ext uri="{BB962C8B-B14F-4D97-AF65-F5344CB8AC3E}">
        <p14:creationId xmlns:p14="http://schemas.microsoft.com/office/powerpoint/2010/main" val="3328579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EDE5-AEC2-5F64-A569-6EC9F529105C}"/>
              </a:ext>
            </a:extLst>
          </p:cNvPr>
          <p:cNvSpPr>
            <a:spLocks noGrp="1"/>
          </p:cNvSpPr>
          <p:nvPr>
            <p:ph type="title"/>
          </p:nvPr>
        </p:nvSpPr>
        <p:spPr>
          <a:xfrm>
            <a:off x="1261872" y="537882"/>
            <a:ext cx="9692640" cy="583908"/>
          </a:xfrm>
        </p:spPr>
        <p:txBody>
          <a:bodyPr>
            <a:normAutofit fontScale="90000"/>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Products That Incurred Losses</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3A52BBA-EC60-9EE6-B464-20F2CABD9F54}"/>
              </a:ext>
            </a:extLst>
          </p:cNvPr>
          <p:cNvSpPr>
            <a:spLocks noGrp="1"/>
          </p:cNvSpPr>
          <p:nvPr>
            <p:ph idx="1"/>
          </p:nvPr>
        </p:nvSpPr>
        <p:spPr>
          <a:xfrm>
            <a:off x="1097280" y="1845734"/>
            <a:ext cx="8916296" cy="4023360"/>
          </a:xfrm>
        </p:spPr>
        <p:txBody>
          <a:bodyPr/>
          <a:lstStyle/>
          <a:p>
            <a:endParaRPr lang="en-IN" dirty="0"/>
          </a:p>
        </p:txBody>
      </p:sp>
      <p:pic>
        <p:nvPicPr>
          <p:cNvPr id="7" name="Picture 6">
            <a:extLst>
              <a:ext uri="{FF2B5EF4-FFF2-40B4-BE49-F238E27FC236}">
                <a16:creationId xmlns:a16="http://schemas.microsoft.com/office/drawing/2014/main" id="{61CB9053-2620-FA4D-8BFC-F3529A039AE8}"/>
              </a:ext>
            </a:extLst>
          </p:cNvPr>
          <p:cNvPicPr>
            <a:picLocks noChangeAspect="1"/>
          </p:cNvPicPr>
          <p:nvPr/>
        </p:nvPicPr>
        <p:blipFill rotWithShape="1">
          <a:blip r:embed="rId2"/>
          <a:srcRect t="9248" b="6869"/>
          <a:stretch/>
        </p:blipFill>
        <p:spPr>
          <a:xfrm>
            <a:off x="1097280" y="1176360"/>
            <a:ext cx="9945444" cy="4692734"/>
          </a:xfrm>
          <a:prstGeom prst="rect">
            <a:avLst/>
          </a:prstGeom>
        </p:spPr>
      </p:pic>
    </p:spTree>
    <p:extLst>
      <p:ext uri="{BB962C8B-B14F-4D97-AF65-F5344CB8AC3E}">
        <p14:creationId xmlns:p14="http://schemas.microsoft.com/office/powerpoint/2010/main" val="3245450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A316-A031-6E3F-E9BA-AF7B89EE6606}"/>
              </a:ext>
            </a:extLst>
          </p:cNvPr>
          <p:cNvSpPr>
            <a:spLocks noGrp="1"/>
          </p:cNvSpPr>
          <p:nvPr>
            <p:ph type="title"/>
          </p:nvPr>
        </p:nvSpPr>
        <p:spPr>
          <a:xfrm>
            <a:off x="1261872" y="365761"/>
            <a:ext cx="9692640" cy="591670"/>
          </a:xfrm>
        </p:spPr>
        <p:txBody>
          <a:bodyPr>
            <a:normAutofit fontScale="90000"/>
          </a:bodyPr>
          <a:lstStyle/>
          <a:p>
            <a:pPr algn="ctr"/>
            <a:r>
              <a:rPr lang="en-GB" sz="2200" b="1" i="0" dirty="0">
                <a:solidFill>
                  <a:schemeClr val="tx1"/>
                </a:solidFill>
                <a:effectLst/>
                <a:latin typeface="Times New Roman" panose="02020603050405020304" pitchFamily="18" charset="0"/>
                <a:cs typeface="Times New Roman" panose="02020603050405020304" pitchFamily="18" charset="0"/>
              </a:rPr>
              <a:t>Product That Was Ordered Greater Times</a:t>
            </a:r>
            <a:br>
              <a:rPr lang="en-GB" sz="1800" b="1" i="0" dirty="0">
                <a:solidFill>
                  <a:srgbClr val="2D2828"/>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4D1FF404-2EB7-FD77-532F-EE95B24CDC3C}"/>
              </a:ext>
            </a:extLst>
          </p:cNvPr>
          <p:cNvPicPr>
            <a:picLocks noGrp="1" noChangeAspect="1"/>
          </p:cNvPicPr>
          <p:nvPr>
            <p:ph idx="1"/>
          </p:nvPr>
        </p:nvPicPr>
        <p:blipFill rotWithShape="1">
          <a:blip r:embed="rId2"/>
          <a:srcRect t="7722" b="6824"/>
          <a:stretch/>
        </p:blipFill>
        <p:spPr>
          <a:xfrm>
            <a:off x="1227615" y="1461247"/>
            <a:ext cx="9726897" cy="4159624"/>
          </a:xfrm>
        </p:spPr>
      </p:pic>
    </p:spTree>
    <p:extLst>
      <p:ext uri="{BB962C8B-B14F-4D97-AF65-F5344CB8AC3E}">
        <p14:creationId xmlns:p14="http://schemas.microsoft.com/office/powerpoint/2010/main" val="160134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CFDA-7527-6AC4-CD07-7ECBFEDA0F4B}"/>
              </a:ext>
            </a:extLst>
          </p:cNvPr>
          <p:cNvSpPr>
            <a:spLocks noGrp="1"/>
          </p:cNvSpPr>
          <p:nvPr>
            <p:ph type="title"/>
          </p:nvPr>
        </p:nvSpPr>
        <p:spPr>
          <a:xfrm>
            <a:off x="1261872" y="365760"/>
            <a:ext cx="9692640" cy="785177"/>
          </a:xfrm>
        </p:spPr>
        <p:txBody>
          <a:bodyPr>
            <a:normAutofit/>
          </a:bodyPr>
          <a:lstStyle/>
          <a:p>
            <a:pPr algn="ctr"/>
            <a:r>
              <a:rPr lang="en-GB" sz="2000" b="1" i="0" dirty="0">
                <a:solidFill>
                  <a:schemeClr val="tx1"/>
                </a:solidFill>
                <a:effectLst/>
                <a:latin typeface="Times New Roman" panose="02020603050405020304" pitchFamily="18" charset="0"/>
                <a:cs typeface="Times New Roman" panose="02020603050405020304" pitchFamily="18" charset="0"/>
              </a:rPr>
              <a:t>Yearly Sales For Various States</a:t>
            </a:r>
            <a:br>
              <a:rPr lang="en-GB" sz="1800" b="1" i="0" dirty="0">
                <a:solidFill>
                  <a:srgbClr val="2D2828"/>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5952C6EC-1876-C7E9-5C4C-4B2D9E448275}"/>
              </a:ext>
            </a:extLst>
          </p:cNvPr>
          <p:cNvSpPr>
            <a:spLocks noGrp="1"/>
          </p:cNvSpPr>
          <p:nvPr>
            <p:ph idx="1"/>
          </p:nvPr>
        </p:nvSpPr>
        <p:spPr>
          <a:xfrm>
            <a:off x="2214282" y="1845734"/>
            <a:ext cx="6813177" cy="3542054"/>
          </a:xfrm>
        </p:spPr>
        <p:txBody>
          <a:bodyPr/>
          <a:lstStyle/>
          <a:p>
            <a:endParaRPr lang="en-IN" dirty="0"/>
          </a:p>
        </p:txBody>
      </p:sp>
      <p:pic>
        <p:nvPicPr>
          <p:cNvPr id="8" name="Content Placeholder 3">
            <a:extLst>
              <a:ext uri="{FF2B5EF4-FFF2-40B4-BE49-F238E27FC236}">
                <a16:creationId xmlns:a16="http://schemas.microsoft.com/office/drawing/2014/main" id="{4689C168-65CA-E8C4-4E1E-F2C3AB7E9B08}"/>
              </a:ext>
            </a:extLst>
          </p:cNvPr>
          <p:cNvPicPr>
            <a:picLocks noChangeAspect="1"/>
          </p:cNvPicPr>
          <p:nvPr/>
        </p:nvPicPr>
        <p:blipFill rotWithShape="1">
          <a:blip r:embed="rId2"/>
          <a:srcRect t="8306" b="4621"/>
          <a:stretch/>
        </p:blipFill>
        <p:spPr>
          <a:xfrm>
            <a:off x="1162020" y="1317812"/>
            <a:ext cx="9721530" cy="4464424"/>
          </a:xfrm>
          <a:prstGeom prst="rect">
            <a:avLst/>
          </a:prstGeom>
        </p:spPr>
      </p:pic>
    </p:spTree>
    <p:extLst>
      <p:ext uri="{BB962C8B-B14F-4D97-AF65-F5344CB8AC3E}">
        <p14:creationId xmlns:p14="http://schemas.microsoft.com/office/powerpoint/2010/main" val="212227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99FE-4325-5FE2-2570-76456957859C}"/>
              </a:ext>
            </a:extLst>
          </p:cNvPr>
          <p:cNvSpPr>
            <a:spLocks noGrp="1"/>
          </p:cNvSpPr>
          <p:nvPr>
            <p:ph type="title"/>
          </p:nvPr>
        </p:nvSpPr>
        <p:spPr>
          <a:xfrm>
            <a:off x="1647355" y="537881"/>
            <a:ext cx="9692640" cy="1326778"/>
          </a:xfrm>
        </p:spPr>
        <p:txBody>
          <a:bodyPr>
            <a:normAutofit fontScale="90000"/>
          </a:bodyPr>
          <a:lstStyle/>
          <a:p>
            <a:pPr algn="ctr"/>
            <a:r>
              <a:rPr lang="en-GB" sz="2000" b="1" i="0" dirty="0">
                <a:solidFill>
                  <a:schemeClr val="tx1"/>
                </a:solidFill>
                <a:effectLst/>
                <a:latin typeface="Times New Roman" panose="02020603050405020304" pitchFamily="18" charset="0"/>
                <a:cs typeface="Times New Roman" panose="02020603050405020304" pitchFamily="18" charset="0"/>
              </a:rPr>
              <a:t>Trend In Profit/Sales Over Time (Years/Months/Quarters)</a:t>
            </a:r>
            <a:br>
              <a:rPr lang="en-GB" sz="2000" b="1" i="0" dirty="0">
                <a:solidFill>
                  <a:schemeClr val="tx1"/>
                </a:solidFill>
                <a:effectLst/>
                <a:latin typeface="Times New Roman" panose="02020603050405020304" pitchFamily="18" charset="0"/>
                <a:cs typeface="Times New Roman" panose="02020603050405020304" pitchFamily="18" charset="0"/>
              </a:rPr>
            </a:br>
            <a:br>
              <a:rPr lang="en-GB" dirty="0">
                <a:solidFill>
                  <a:schemeClr val="tx1"/>
                </a:solidFill>
              </a:rPr>
            </a:br>
            <a:endParaRPr lang="en-IN" dirty="0">
              <a:solidFill>
                <a:schemeClr val="tx1"/>
              </a:solidFill>
            </a:endParaRPr>
          </a:p>
        </p:txBody>
      </p:sp>
      <p:pic>
        <p:nvPicPr>
          <p:cNvPr id="12" name="Content Placeholder 11">
            <a:extLst>
              <a:ext uri="{FF2B5EF4-FFF2-40B4-BE49-F238E27FC236}">
                <a16:creationId xmlns:a16="http://schemas.microsoft.com/office/drawing/2014/main" id="{6ED44843-8ABD-F6C0-E619-F0232DE7D52A}"/>
              </a:ext>
            </a:extLst>
          </p:cNvPr>
          <p:cNvPicPr>
            <a:picLocks noGrp="1" noChangeAspect="1"/>
          </p:cNvPicPr>
          <p:nvPr>
            <p:ph idx="1"/>
          </p:nvPr>
        </p:nvPicPr>
        <p:blipFill rotWithShape="1">
          <a:blip r:embed="rId2"/>
          <a:srcRect t="3790" b="6405"/>
          <a:stretch/>
        </p:blipFill>
        <p:spPr>
          <a:xfrm>
            <a:off x="1129553" y="1044749"/>
            <a:ext cx="9932894" cy="5357844"/>
          </a:xfrm>
          <a:prstGeom prst="rect">
            <a:avLst/>
          </a:prstGeom>
        </p:spPr>
      </p:pic>
    </p:spTree>
    <p:extLst>
      <p:ext uri="{BB962C8B-B14F-4D97-AF65-F5344CB8AC3E}">
        <p14:creationId xmlns:p14="http://schemas.microsoft.com/office/powerpoint/2010/main" val="326654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5341-EB3E-BBD3-8FCD-E026E0109034}"/>
              </a:ext>
            </a:extLst>
          </p:cNvPr>
          <p:cNvSpPr>
            <a:spLocks noGrp="1"/>
          </p:cNvSpPr>
          <p:nvPr>
            <p:ph type="title"/>
          </p:nvPr>
        </p:nvSpPr>
        <p:spPr>
          <a:xfrm flipV="1">
            <a:off x="1261872" y="1691321"/>
            <a:ext cx="9692640" cy="782937"/>
          </a:xfrm>
        </p:spPr>
        <p:txBody>
          <a:bodyPr/>
          <a:lstStyle/>
          <a:p>
            <a:endParaRPr lang="en-IN" dirty="0"/>
          </a:p>
        </p:txBody>
      </p:sp>
      <p:pic>
        <p:nvPicPr>
          <p:cNvPr id="3" name="Picture 2">
            <a:extLst>
              <a:ext uri="{FF2B5EF4-FFF2-40B4-BE49-F238E27FC236}">
                <a16:creationId xmlns:a16="http://schemas.microsoft.com/office/drawing/2014/main" id="{043407C3-8802-576F-488F-7D7A31164573}"/>
              </a:ext>
            </a:extLst>
          </p:cNvPr>
          <p:cNvPicPr>
            <a:picLocks noChangeAspect="1"/>
          </p:cNvPicPr>
          <p:nvPr/>
        </p:nvPicPr>
        <p:blipFill rotWithShape="1">
          <a:blip r:embed="rId2"/>
          <a:srcRect t="9884" b="8461"/>
          <a:stretch/>
        </p:blipFill>
        <p:spPr>
          <a:xfrm>
            <a:off x="1167035" y="627529"/>
            <a:ext cx="10128136" cy="5602941"/>
          </a:xfrm>
          <a:prstGeom prst="rect">
            <a:avLst/>
          </a:prstGeom>
        </p:spPr>
      </p:pic>
    </p:spTree>
    <p:extLst>
      <p:ext uri="{BB962C8B-B14F-4D97-AF65-F5344CB8AC3E}">
        <p14:creationId xmlns:p14="http://schemas.microsoft.com/office/powerpoint/2010/main" val="6787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C922-A04D-CD2A-B391-DBE55FDA5FAD}"/>
              </a:ext>
            </a:extLst>
          </p:cNvPr>
          <p:cNvSpPr>
            <a:spLocks noGrp="1"/>
          </p:cNvSpPr>
          <p:nvPr>
            <p:ph type="title"/>
          </p:nvPr>
        </p:nvSpPr>
        <p:spPr>
          <a:xfrm>
            <a:off x="913775" y="618518"/>
            <a:ext cx="10364451" cy="744118"/>
          </a:xfrm>
        </p:spPr>
        <p:txBody>
          <a:bodyPr>
            <a:normAutofit/>
          </a:bodyPr>
          <a:lstStyle/>
          <a:p>
            <a:pPr algn="ctr"/>
            <a:r>
              <a:rPr lang="en-IN" sz="2400" b="1" dirty="0">
                <a:solidFill>
                  <a:schemeClr val="tx1"/>
                </a:solidFill>
                <a:latin typeface="Century" panose="020406040505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4429924-1763-A413-7BE8-F70EB680D588}"/>
              </a:ext>
            </a:extLst>
          </p:cNvPr>
          <p:cNvSpPr>
            <a:spLocks noGrp="1"/>
          </p:cNvSpPr>
          <p:nvPr>
            <p:ph sz="quarter" idx="13"/>
          </p:nvPr>
        </p:nvSpPr>
        <p:spPr>
          <a:xfrm>
            <a:off x="913775" y="2061882"/>
            <a:ext cx="10364451" cy="3783105"/>
          </a:xfrm>
        </p:spPr>
        <p:txBody>
          <a:bodyPr>
            <a:normAutofit/>
          </a:bodyPr>
          <a:lstStyle/>
          <a:p>
            <a:r>
              <a:rPr lang="en-GB" sz="1800" b="0" i="0" dirty="0">
                <a:effectLst/>
                <a:latin typeface="Century" panose="02040604050505020304" pitchFamily="18" charset="0"/>
                <a:cs typeface="Times New Roman" panose="02020603050405020304" pitchFamily="18" charset="0"/>
              </a:rPr>
              <a:t>With the increase in consumer demand , the E-commerce space has boomed.</a:t>
            </a:r>
          </a:p>
          <a:p>
            <a:r>
              <a:rPr lang="en-GB" sz="1800" b="0" i="0" dirty="0">
                <a:effectLst/>
                <a:latin typeface="Century" panose="02040604050505020304" pitchFamily="18" charset="0"/>
                <a:cs typeface="Times New Roman" panose="02020603050405020304" pitchFamily="18" charset="0"/>
              </a:rPr>
              <a:t>Leads to an increase in fierce competition in today's online marketplace. </a:t>
            </a:r>
          </a:p>
          <a:p>
            <a:r>
              <a:rPr lang="en-GB" sz="1800" b="0" i="0" dirty="0">
                <a:effectLst/>
                <a:latin typeface="Century" panose="02040604050505020304" pitchFamily="18" charset="0"/>
                <a:cs typeface="Times New Roman" panose="02020603050405020304" pitchFamily="18" charset="0"/>
              </a:rPr>
              <a:t>The ecommerce industry sells a diverse product line of grocery items and merchandise products, such as food, pharmaceuticals, apparel, games and toys, hobby items, furniture and appliances. </a:t>
            </a:r>
          </a:p>
          <a:p>
            <a:r>
              <a:rPr lang="en-GB" sz="1800" b="0" i="0" dirty="0">
                <a:effectLst/>
                <a:latin typeface="Century" panose="02040604050505020304" pitchFamily="18" charset="0"/>
                <a:cs typeface="Times New Roman" panose="02020603050405020304" pitchFamily="18" charset="0"/>
              </a:rPr>
              <a:t>The analysis of such industry is of great importance as it gives insights for the sales and profits of various products.</a:t>
            </a:r>
            <a:br>
              <a:rPr lang="en-GB" sz="1800" dirty="0">
                <a:latin typeface="Century" panose="02040604050505020304" pitchFamily="18" charset="0"/>
                <a:cs typeface="Times New Roman" panose="02020603050405020304" pitchFamily="18" charset="0"/>
              </a:rPr>
            </a:br>
            <a:endParaRPr lang="en-IN" sz="1800"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394610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2D8B-72FB-ABB5-18E5-14E22E9D91D3}"/>
              </a:ext>
            </a:extLst>
          </p:cNvPr>
          <p:cNvSpPr>
            <a:spLocks noGrp="1"/>
          </p:cNvSpPr>
          <p:nvPr>
            <p:ph type="title"/>
          </p:nvPr>
        </p:nvSpPr>
        <p:spPr>
          <a:xfrm>
            <a:off x="500769" y="179295"/>
            <a:ext cx="10453743" cy="645458"/>
          </a:xfrm>
        </p:spPr>
        <p:txBody>
          <a:bodyPr>
            <a:normAutofit/>
          </a:bodyPr>
          <a:lstStyle/>
          <a:p>
            <a:pPr algn="ctr"/>
            <a:r>
              <a:rPr lang="en-IN" sz="1800" b="1" dirty="0">
                <a:solidFill>
                  <a:schemeClr val="tx1"/>
                </a:solidFill>
                <a:latin typeface="Times New Roman" panose="02020603050405020304" pitchFamily="18" charset="0"/>
                <a:cs typeface="Times New Roman" panose="02020603050405020304" pitchFamily="18" charset="0"/>
              </a:rPr>
              <a:t>Sales and profit for first 3 months</a:t>
            </a:r>
          </a:p>
        </p:txBody>
      </p:sp>
      <p:sp>
        <p:nvSpPr>
          <p:cNvPr id="3" name="Content Placeholder 2">
            <a:extLst>
              <a:ext uri="{FF2B5EF4-FFF2-40B4-BE49-F238E27FC236}">
                <a16:creationId xmlns:a16="http://schemas.microsoft.com/office/drawing/2014/main" id="{DBA0FA82-12B8-5564-FC27-81CF30D9D442}"/>
              </a:ext>
            </a:extLst>
          </p:cNvPr>
          <p:cNvSpPr>
            <a:spLocks noGrp="1"/>
          </p:cNvSpPr>
          <p:nvPr>
            <p:ph idx="1"/>
          </p:nvPr>
        </p:nvSpPr>
        <p:spPr>
          <a:xfrm>
            <a:off x="1097280" y="1954306"/>
            <a:ext cx="8019826" cy="3914788"/>
          </a:xfrm>
        </p:spPr>
        <p:txBody>
          <a:bodyPr/>
          <a:lstStyle/>
          <a:p>
            <a:endParaRPr lang="en-IN" dirty="0"/>
          </a:p>
        </p:txBody>
      </p:sp>
      <p:pic>
        <p:nvPicPr>
          <p:cNvPr id="6" name="Content Placeholder 4">
            <a:extLst>
              <a:ext uri="{FF2B5EF4-FFF2-40B4-BE49-F238E27FC236}">
                <a16:creationId xmlns:a16="http://schemas.microsoft.com/office/drawing/2014/main" id="{5DB4C9AD-A70B-3217-26ED-B03F88B53287}"/>
              </a:ext>
            </a:extLst>
          </p:cNvPr>
          <p:cNvPicPr>
            <a:picLocks noChangeAspect="1"/>
          </p:cNvPicPr>
          <p:nvPr/>
        </p:nvPicPr>
        <p:blipFill rotWithShape="1">
          <a:blip r:embed="rId2"/>
          <a:srcRect t="8200" b="6591"/>
          <a:stretch/>
        </p:blipFill>
        <p:spPr>
          <a:xfrm>
            <a:off x="730623" y="1117800"/>
            <a:ext cx="10730753" cy="4751294"/>
          </a:xfrm>
          <a:prstGeom prst="rect">
            <a:avLst/>
          </a:prstGeom>
        </p:spPr>
      </p:pic>
    </p:spTree>
    <p:extLst>
      <p:ext uri="{BB962C8B-B14F-4D97-AF65-F5344CB8AC3E}">
        <p14:creationId xmlns:p14="http://schemas.microsoft.com/office/powerpoint/2010/main" val="309884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01F5-2451-EC95-39E0-90517D111302}"/>
              </a:ext>
            </a:extLst>
          </p:cNvPr>
          <p:cNvSpPr>
            <a:spLocks noGrp="1"/>
          </p:cNvSpPr>
          <p:nvPr>
            <p:ph type="title"/>
          </p:nvPr>
        </p:nvSpPr>
        <p:spPr>
          <a:xfrm>
            <a:off x="1261872" y="365760"/>
            <a:ext cx="9692640" cy="1032734"/>
          </a:xfrm>
        </p:spPr>
        <p:txBody>
          <a:bodyPr>
            <a:normAutofit/>
          </a:bodyPr>
          <a:lstStyle/>
          <a:p>
            <a:r>
              <a:rPr lang="en-IN" sz="1800" b="1" dirty="0">
                <a:solidFill>
                  <a:schemeClr val="tx1"/>
                </a:solidFill>
                <a:latin typeface="Century" panose="02040604050505020304" pitchFamily="18" charset="0"/>
                <a:cs typeface="Times New Roman" panose="02020603050405020304" pitchFamily="18" charset="0"/>
              </a:rPr>
              <a:t>BUILD COGNOS ANALYTICS DASHBOARD</a:t>
            </a:r>
          </a:p>
        </p:txBody>
      </p:sp>
      <p:sp>
        <p:nvSpPr>
          <p:cNvPr id="3" name="Content Placeholder 2">
            <a:extLst>
              <a:ext uri="{FF2B5EF4-FFF2-40B4-BE49-F238E27FC236}">
                <a16:creationId xmlns:a16="http://schemas.microsoft.com/office/drawing/2014/main" id="{A6A966C0-DA58-2F91-4657-A5824F0AD826}"/>
              </a:ext>
            </a:extLst>
          </p:cNvPr>
          <p:cNvSpPr>
            <a:spLocks noGrp="1"/>
          </p:cNvSpPr>
          <p:nvPr>
            <p:ph idx="1"/>
          </p:nvPr>
        </p:nvSpPr>
        <p:spPr>
          <a:xfrm>
            <a:off x="1261872" y="1801906"/>
            <a:ext cx="8595360" cy="4378231"/>
          </a:xfrm>
        </p:spPr>
        <p:txBody>
          <a:bodyPr/>
          <a:lstStyle/>
          <a:p>
            <a:pPr marL="0" indent="0">
              <a:buNone/>
            </a:pPr>
            <a:r>
              <a:rPr lang="en-GB" sz="1800" b="0" i="0" dirty="0">
                <a:effectLst/>
                <a:latin typeface="Century" panose="02040604050505020304" pitchFamily="18" charset="0"/>
              </a:rPr>
              <a:t>In Cognos Analytics, a Dashboard provides a way to communicate insights and analysis of their data. </a:t>
            </a:r>
          </a:p>
          <a:p>
            <a:pPr marL="0" indent="0">
              <a:buNone/>
            </a:pPr>
            <a:r>
              <a:rPr lang="en-GB" sz="1800" b="0" i="0" dirty="0">
                <a:effectLst/>
                <a:latin typeface="Century" panose="02040604050505020304" pitchFamily="18" charset="0"/>
              </a:rPr>
              <a:t>A dashboard view contains visualizations such as graphs, charts, plots, tables, maps, or any other visual representation of data.</a:t>
            </a:r>
          </a:p>
          <a:p>
            <a:pPr marL="0" indent="0" algn="l">
              <a:buNone/>
            </a:pPr>
            <a:endParaRPr lang="en-GB" b="1" i="0" dirty="0">
              <a:effectLst/>
              <a:latin typeface="Century" panose="02040604050505020304" pitchFamily="18" charset="0"/>
              <a:cs typeface="Times New Roman" panose="02020603050405020304" pitchFamily="18" charset="0"/>
            </a:endParaRPr>
          </a:p>
          <a:p>
            <a:pPr marL="0" indent="0" algn="l">
              <a:buNone/>
            </a:pPr>
            <a:r>
              <a:rPr lang="en-GB" b="1" i="0" dirty="0">
                <a:effectLst/>
                <a:latin typeface="Century" panose="02040604050505020304" pitchFamily="18" charset="0"/>
                <a:cs typeface="Times New Roman" panose="02020603050405020304" pitchFamily="18" charset="0"/>
              </a:rPr>
              <a:t>CREATE A DASHBOARD</a:t>
            </a:r>
          </a:p>
          <a:p>
            <a:pPr marL="0" indent="0" algn="l">
              <a:buNone/>
            </a:pPr>
            <a:endParaRPr lang="en-GB" b="1" i="0" dirty="0">
              <a:effectLst/>
              <a:latin typeface="Century" panose="02040604050505020304" pitchFamily="18" charset="0"/>
            </a:endParaRPr>
          </a:p>
          <a:p>
            <a:pPr algn="l" rtl="0">
              <a:spcBef>
                <a:spcPts val="0"/>
              </a:spcBef>
              <a:spcAft>
                <a:spcPts val="0"/>
              </a:spcAft>
            </a:pPr>
            <a:r>
              <a:rPr lang="en-GB" sz="1800" b="0" i="0" dirty="0">
                <a:effectLst/>
                <a:latin typeface="Century" panose="02040604050505020304" pitchFamily="18" charset="0"/>
                <a:cs typeface="Times New Roman" panose="02020603050405020304" pitchFamily="18" charset="0"/>
              </a:rPr>
              <a:t>From the Cognos Analytics home page </a:t>
            </a:r>
            <a:r>
              <a:rPr lang="en-GB" sz="1800" b="0" i="0" dirty="0" err="1">
                <a:effectLst/>
                <a:latin typeface="Century" panose="02040604050505020304" pitchFamily="18" charset="0"/>
                <a:cs typeface="Times New Roman" panose="02020603050405020304" pitchFamily="18" charset="0"/>
              </a:rPr>
              <a:t>goto</a:t>
            </a:r>
            <a:r>
              <a:rPr lang="en-GB" sz="1800" b="0" i="0" dirty="0">
                <a:effectLst/>
                <a:latin typeface="Century" panose="02040604050505020304" pitchFamily="18" charset="0"/>
                <a:cs typeface="Times New Roman" panose="02020603050405020304" pitchFamily="18" charset="0"/>
              </a:rPr>
              <a:t> menu bar, select the + new option and Select Dashboard. Then use the default template and click OK.</a:t>
            </a:r>
            <a:endParaRPr lang="en-GB" b="0" i="0" dirty="0">
              <a:effectLst/>
              <a:latin typeface="Century" panose="02040604050505020304" pitchFamily="18" charset="0"/>
              <a:cs typeface="Times New Roman" panose="02020603050405020304" pitchFamily="18" charset="0"/>
            </a:endParaRPr>
          </a:p>
          <a:p>
            <a:pPr algn="l" rtl="0">
              <a:spcBef>
                <a:spcPts val="0"/>
              </a:spcBef>
              <a:spcAft>
                <a:spcPts val="0"/>
              </a:spcAft>
            </a:pPr>
            <a:r>
              <a:rPr lang="en-GB" sz="1800" b="0" i="0" dirty="0">
                <a:effectLst/>
                <a:latin typeface="Century" panose="02040604050505020304" pitchFamily="18" charset="0"/>
                <a:cs typeface="Times New Roman" panose="02020603050405020304" pitchFamily="18" charset="0"/>
              </a:rPr>
              <a:t> </a:t>
            </a:r>
            <a:endParaRPr lang="en-GB" b="0" i="0" dirty="0">
              <a:effectLst/>
              <a:latin typeface="Century" panose="02040604050505020304" pitchFamily="18" charset="0"/>
              <a:cs typeface="Times New Roman" panose="02020603050405020304" pitchFamily="18" charset="0"/>
            </a:endParaRPr>
          </a:p>
          <a:p>
            <a:pPr algn="l" rtl="0">
              <a:spcBef>
                <a:spcPts val="0"/>
              </a:spcBef>
              <a:spcAft>
                <a:spcPts val="0"/>
              </a:spcAft>
            </a:pPr>
            <a:r>
              <a:rPr lang="en-GB" sz="1800" b="0" i="0" dirty="0">
                <a:effectLst/>
                <a:latin typeface="Century" panose="02040604050505020304" pitchFamily="18" charset="0"/>
                <a:cs typeface="Times New Roman" panose="02020603050405020304" pitchFamily="18" charset="0"/>
              </a:rPr>
              <a:t>Click Select a source to bring up the selection dialog, and click OK</a:t>
            </a:r>
            <a:endParaRPr lang="en-GB" b="0" i="0" dirty="0">
              <a:effectLst/>
              <a:latin typeface="Century" panose="02040604050505020304" pitchFamily="18" charset="0"/>
              <a:cs typeface="Times New Roman" panose="02020603050405020304" pitchFamily="18" charset="0"/>
            </a:endParaRPr>
          </a:p>
          <a:p>
            <a:pPr marL="0" indent="0">
              <a:buNone/>
            </a:pPr>
            <a:endParaRPr lang="en-IN" dirty="0">
              <a:latin typeface="Century" panose="02040604050505020304" pitchFamily="18" charset="0"/>
            </a:endParaRPr>
          </a:p>
        </p:txBody>
      </p:sp>
    </p:spTree>
    <p:extLst>
      <p:ext uri="{BB962C8B-B14F-4D97-AF65-F5344CB8AC3E}">
        <p14:creationId xmlns:p14="http://schemas.microsoft.com/office/powerpoint/2010/main" val="321254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7540-E192-EBA8-5C58-4642779D37BD}"/>
              </a:ext>
            </a:extLst>
          </p:cNvPr>
          <p:cNvSpPr>
            <a:spLocks noGrp="1"/>
          </p:cNvSpPr>
          <p:nvPr>
            <p:ph type="title"/>
          </p:nvPr>
        </p:nvSpPr>
        <p:spPr>
          <a:xfrm>
            <a:off x="1261872" y="815788"/>
            <a:ext cx="9692640" cy="875534"/>
          </a:xfrm>
        </p:spPr>
        <p:txBody>
          <a:bodyPr/>
          <a:lstStyle/>
          <a:p>
            <a:endParaRPr lang="en-IN" dirty="0"/>
          </a:p>
        </p:txBody>
      </p:sp>
      <p:sp>
        <p:nvSpPr>
          <p:cNvPr id="3" name="Content Placeholder 2">
            <a:extLst>
              <a:ext uri="{FF2B5EF4-FFF2-40B4-BE49-F238E27FC236}">
                <a16:creationId xmlns:a16="http://schemas.microsoft.com/office/drawing/2014/main" id="{21670D85-D92E-850C-11BB-E10B59BCD9D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85EE95E-CEB7-5E74-03D9-4C40AA2A9C92}"/>
              </a:ext>
            </a:extLst>
          </p:cNvPr>
          <p:cNvPicPr>
            <a:picLocks noChangeAspect="1"/>
          </p:cNvPicPr>
          <p:nvPr/>
        </p:nvPicPr>
        <p:blipFill rotWithShape="1">
          <a:blip r:embed="rId2"/>
          <a:srcRect t="8077" b="5318"/>
          <a:stretch/>
        </p:blipFill>
        <p:spPr>
          <a:xfrm>
            <a:off x="624413" y="609600"/>
            <a:ext cx="10733870" cy="5432612"/>
          </a:xfrm>
          <a:prstGeom prst="rect">
            <a:avLst/>
          </a:prstGeom>
        </p:spPr>
      </p:pic>
    </p:spTree>
    <p:extLst>
      <p:ext uri="{BB962C8B-B14F-4D97-AF65-F5344CB8AC3E}">
        <p14:creationId xmlns:p14="http://schemas.microsoft.com/office/powerpoint/2010/main" val="259583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2847-BB7C-E0ED-F134-C49ADCED1710}"/>
              </a:ext>
            </a:extLst>
          </p:cNvPr>
          <p:cNvSpPr>
            <a:spLocks noGrp="1"/>
          </p:cNvSpPr>
          <p:nvPr>
            <p:ph type="title"/>
          </p:nvPr>
        </p:nvSpPr>
        <p:spPr>
          <a:xfrm flipV="1">
            <a:off x="1261872" y="1691320"/>
            <a:ext cx="7935916" cy="2181431"/>
          </a:xfrm>
        </p:spPr>
        <p:txBody>
          <a:bodyPr/>
          <a:lstStyle/>
          <a:p>
            <a:endParaRPr lang="en-IN" dirty="0"/>
          </a:p>
        </p:txBody>
      </p:sp>
      <p:pic>
        <p:nvPicPr>
          <p:cNvPr id="5" name="Picture 4">
            <a:extLst>
              <a:ext uri="{FF2B5EF4-FFF2-40B4-BE49-F238E27FC236}">
                <a16:creationId xmlns:a16="http://schemas.microsoft.com/office/drawing/2014/main" id="{0A995E4F-9F43-4303-BD2B-1189C7036B4F}"/>
              </a:ext>
            </a:extLst>
          </p:cNvPr>
          <p:cNvPicPr>
            <a:picLocks noChangeAspect="1"/>
          </p:cNvPicPr>
          <p:nvPr/>
        </p:nvPicPr>
        <p:blipFill rotWithShape="1">
          <a:blip r:embed="rId2">
            <a:extLst>
              <a:ext uri="{28A0092B-C50C-407E-A947-70E740481C1C}">
                <a14:useLocalDpi xmlns:a14="http://schemas.microsoft.com/office/drawing/2010/main" val="0"/>
              </a:ext>
            </a:extLst>
          </a:blip>
          <a:srcRect l="19782" t="23393" r="39086" b="35707"/>
          <a:stretch/>
        </p:blipFill>
        <p:spPr>
          <a:xfrm>
            <a:off x="685799" y="142875"/>
            <a:ext cx="10620375" cy="6048375"/>
          </a:xfrm>
          <a:prstGeom prst="rect">
            <a:avLst/>
          </a:prstGeom>
        </p:spPr>
      </p:pic>
    </p:spTree>
    <p:extLst>
      <p:ext uri="{BB962C8B-B14F-4D97-AF65-F5344CB8AC3E}">
        <p14:creationId xmlns:p14="http://schemas.microsoft.com/office/powerpoint/2010/main" val="137092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5B2D-B5DE-4452-BAC3-CFE97316E4A5}"/>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17AF1298-06D4-4761-900F-7DD3F2C6579B}"/>
              </a:ext>
            </a:extLst>
          </p:cNvPr>
          <p:cNvPicPr>
            <a:picLocks noChangeAspect="1"/>
          </p:cNvPicPr>
          <p:nvPr/>
        </p:nvPicPr>
        <p:blipFill rotWithShape="1">
          <a:blip r:embed="rId2">
            <a:extLst>
              <a:ext uri="{28A0092B-C50C-407E-A947-70E740481C1C}">
                <a14:useLocalDpi xmlns:a14="http://schemas.microsoft.com/office/drawing/2010/main" val="0"/>
              </a:ext>
            </a:extLst>
          </a:blip>
          <a:srcRect l="18828" t="39028" r="39218" b="17777"/>
          <a:stretch/>
        </p:blipFill>
        <p:spPr>
          <a:xfrm>
            <a:off x="219438" y="76202"/>
            <a:ext cx="11229611" cy="5994032"/>
          </a:xfrm>
          <a:prstGeom prst="rect">
            <a:avLst/>
          </a:prstGeom>
        </p:spPr>
      </p:pic>
    </p:spTree>
    <p:extLst>
      <p:ext uri="{BB962C8B-B14F-4D97-AF65-F5344CB8AC3E}">
        <p14:creationId xmlns:p14="http://schemas.microsoft.com/office/powerpoint/2010/main" val="2799818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7E56-15DA-8208-A2B1-91903F9B5571}"/>
              </a:ext>
            </a:extLst>
          </p:cNvPr>
          <p:cNvSpPr>
            <a:spLocks noGrp="1"/>
          </p:cNvSpPr>
          <p:nvPr>
            <p:ph type="title"/>
          </p:nvPr>
        </p:nvSpPr>
        <p:spPr>
          <a:xfrm>
            <a:off x="849495" y="2391783"/>
            <a:ext cx="9692640" cy="1325562"/>
          </a:xfrm>
        </p:spPr>
        <p:txBody>
          <a:bodyPr/>
          <a:lstStyle/>
          <a:p>
            <a:pPr algn="ctr"/>
            <a:r>
              <a:rPr lang="en-IN" b="1" dirty="0">
                <a:solidFill>
                  <a:schemeClr val="tx1"/>
                </a:solidFill>
              </a:rPr>
              <a:t>THANK YOU</a:t>
            </a:r>
          </a:p>
        </p:txBody>
      </p:sp>
    </p:spTree>
    <p:extLst>
      <p:ext uri="{BB962C8B-B14F-4D97-AF65-F5344CB8AC3E}">
        <p14:creationId xmlns:p14="http://schemas.microsoft.com/office/powerpoint/2010/main" val="116055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BF60-35AF-2491-A002-87F0AB78E1B7}"/>
              </a:ext>
            </a:extLst>
          </p:cNvPr>
          <p:cNvSpPr>
            <a:spLocks noGrp="1"/>
          </p:cNvSpPr>
          <p:nvPr>
            <p:ph type="title"/>
          </p:nvPr>
        </p:nvSpPr>
        <p:spPr>
          <a:xfrm>
            <a:off x="1118436" y="778137"/>
            <a:ext cx="9692640" cy="889299"/>
          </a:xfrm>
        </p:spPr>
        <p:txBody>
          <a:bodyPr>
            <a:normAutofit/>
          </a:bodyPr>
          <a:lstStyle/>
          <a:p>
            <a:pPr algn="ctr"/>
            <a:r>
              <a:rPr lang="en-IN" sz="2400" b="1" dirty="0">
                <a:solidFill>
                  <a:schemeClr val="tx1"/>
                </a:solidFill>
                <a:latin typeface="Century" panose="020406040505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CF8917B-B63B-AA5F-7F60-6DF338290353}"/>
              </a:ext>
            </a:extLst>
          </p:cNvPr>
          <p:cNvSpPr>
            <a:spLocks noGrp="1"/>
          </p:cNvSpPr>
          <p:nvPr>
            <p:ph idx="1"/>
          </p:nvPr>
        </p:nvSpPr>
        <p:spPr>
          <a:xfrm>
            <a:off x="1261872" y="1783976"/>
            <a:ext cx="8595360" cy="4396162"/>
          </a:xfrm>
        </p:spPr>
        <p:txBody>
          <a:bodyPr/>
          <a:lstStyle/>
          <a:p>
            <a:pPr marL="0" indent="0" algn="l">
              <a:buNone/>
            </a:pPr>
            <a:endParaRPr lang="en-GB" b="0" i="0" dirty="0">
              <a:effectLst/>
              <a:latin typeface="Times New Roman" panose="02020603050405020304" pitchFamily="18" charset="0"/>
              <a:cs typeface="Times New Roman" panose="02020603050405020304" pitchFamily="18" charset="0"/>
            </a:endParaRPr>
          </a:p>
          <a:p>
            <a:pPr marL="0" indent="0" algn="l">
              <a:buNone/>
            </a:pPr>
            <a:r>
              <a:rPr lang="en-GB" b="0" i="0" dirty="0">
                <a:effectLst/>
                <a:latin typeface="Century" panose="02040604050505020304" pitchFamily="18" charset="0"/>
                <a:cs typeface="Times New Roman" panose="02020603050405020304" pitchFamily="18" charset="0"/>
              </a:rPr>
              <a:t>By the end of this project we will be able</a:t>
            </a:r>
          </a:p>
          <a:p>
            <a:pPr marL="0" indent="0">
              <a:buNone/>
            </a:pPr>
            <a:r>
              <a:rPr lang="en-GB" b="0" i="0" dirty="0">
                <a:effectLst/>
                <a:latin typeface="Century" panose="02040604050505020304" pitchFamily="18" charset="0"/>
                <a:cs typeface="Times New Roman" panose="02020603050405020304" pitchFamily="18" charset="0"/>
              </a:rPr>
              <a:t>  Know fundamental concepts and can work on IBM Cognos Analytics.</a:t>
            </a:r>
          </a:p>
          <a:p>
            <a:pPr marL="0" indent="0" algn="l">
              <a:buNone/>
            </a:pPr>
            <a:r>
              <a:rPr lang="en-GB" b="0" i="0" dirty="0">
                <a:effectLst/>
                <a:latin typeface="Century" panose="02040604050505020304" pitchFamily="18" charset="0"/>
                <a:cs typeface="Times New Roman" panose="02020603050405020304" pitchFamily="18" charset="0"/>
              </a:rPr>
              <a:t>  Gain a broad understanding of plotting different graphs.</a:t>
            </a:r>
          </a:p>
          <a:p>
            <a:pPr marL="0" indent="0" algn="l">
              <a:buNone/>
            </a:pPr>
            <a:r>
              <a:rPr lang="en-GB" b="0" i="0" dirty="0">
                <a:effectLst/>
                <a:latin typeface="Century" panose="02040604050505020304" pitchFamily="18" charset="0"/>
                <a:cs typeface="Times New Roman" panose="02020603050405020304" pitchFamily="18" charset="0"/>
              </a:rPr>
              <a:t>  Able to create meaningful dashboards</a:t>
            </a:r>
          </a:p>
          <a:p>
            <a:pPr marL="0" indent="0">
              <a:buNone/>
            </a:pPr>
            <a:endParaRPr lang="en-IN" dirty="0"/>
          </a:p>
        </p:txBody>
      </p:sp>
    </p:spTree>
    <p:extLst>
      <p:ext uri="{BB962C8B-B14F-4D97-AF65-F5344CB8AC3E}">
        <p14:creationId xmlns:p14="http://schemas.microsoft.com/office/powerpoint/2010/main" val="260972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5513-4EA6-EB4B-F73D-12A93AB16E87}"/>
              </a:ext>
            </a:extLst>
          </p:cNvPr>
          <p:cNvSpPr>
            <a:spLocks noGrp="1"/>
          </p:cNvSpPr>
          <p:nvPr>
            <p:ph type="title"/>
          </p:nvPr>
        </p:nvSpPr>
        <p:spPr/>
        <p:txBody>
          <a:bodyPr>
            <a:normAutofit/>
          </a:bodyPr>
          <a:lstStyle/>
          <a:p>
            <a:pPr algn="ctr"/>
            <a:r>
              <a:rPr lang="en-IN" sz="2400" b="1" dirty="0">
                <a:solidFill>
                  <a:schemeClr val="tx1"/>
                </a:solidFill>
                <a:latin typeface="Century" panose="02040604050505020304" pitchFamily="18" charset="0"/>
                <a:cs typeface="Times New Roman" panose="02020603050405020304" pitchFamily="18" charset="0"/>
              </a:rPr>
              <a:t>PROJECT FLOW</a:t>
            </a:r>
          </a:p>
        </p:txBody>
      </p:sp>
      <p:sp>
        <p:nvSpPr>
          <p:cNvPr id="3" name="Content Placeholder 2">
            <a:extLst>
              <a:ext uri="{FF2B5EF4-FFF2-40B4-BE49-F238E27FC236}">
                <a16:creationId xmlns:a16="http://schemas.microsoft.com/office/drawing/2014/main" id="{5844DFA6-B8CC-E51C-9303-5F69EC805F88}"/>
              </a:ext>
            </a:extLst>
          </p:cNvPr>
          <p:cNvSpPr>
            <a:spLocks noGrp="1"/>
          </p:cNvSpPr>
          <p:nvPr>
            <p:ph idx="1"/>
          </p:nvPr>
        </p:nvSpPr>
        <p:spPr>
          <a:xfrm>
            <a:off x="1261872" y="2017059"/>
            <a:ext cx="8595360" cy="4163078"/>
          </a:xfrm>
        </p:spPr>
        <p:txBody>
          <a:bodyPr/>
          <a:lstStyle/>
          <a:p>
            <a:pPr marL="274320" indent="0" algn="just" rtl="0" fontAlgn="base">
              <a:spcBef>
                <a:spcPts val="0"/>
              </a:spcBef>
              <a:spcAft>
                <a:spcPts val="0"/>
              </a:spcAft>
              <a:buNone/>
            </a:pPr>
            <a:endParaRPr lang="en-GB" sz="1800" b="0" i="0" dirty="0">
              <a:solidFill>
                <a:srgbClr val="000000"/>
              </a:solidFill>
              <a:effectLst/>
              <a:latin typeface="Times New Roman" panose="02020603050405020304" pitchFamily="18" charset="0"/>
            </a:endParaRPr>
          </a:p>
          <a:p>
            <a:pPr marL="617220" indent="-342900" algn="just" fontAlgn="base">
              <a:spcBef>
                <a:spcPts val="0"/>
              </a:spcBef>
              <a:spcAft>
                <a:spcPts val="0"/>
              </a:spcAft>
              <a:buClrTx/>
              <a:buFont typeface="+mj-lt"/>
              <a:buAutoNum type="arabicParenR"/>
            </a:pPr>
            <a:r>
              <a:rPr lang="en-GB" dirty="0">
                <a:solidFill>
                  <a:srgbClr val="000000"/>
                </a:solidFill>
                <a:latin typeface="Times New Roman" panose="02020603050405020304" pitchFamily="18" charset="0"/>
              </a:rPr>
              <a:t> </a:t>
            </a:r>
            <a:r>
              <a:rPr lang="en-GB" sz="1800" b="0" i="0" dirty="0">
                <a:solidFill>
                  <a:srgbClr val="000000"/>
                </a:solidFill>
                <a:effectLst/>
                <a:latin typeface="Century" panose="02040604050505020304" pitchFamily="18" charset="0"/>
              </a:rPr>
              <a:t>Understand the Dataset</a:t>
            </a:r>
          </a:p>
          <a:p>
            <a:pPr marL="617220" indent="-342900" algn="just" fontAlgn="base">
              <a:spcBef>
                <a:spcPts val="0"/>
              </a:spcBef>
              <a:spcAft>
                <a:spcPts val="0"/>
              </a:spcAft>
              <a:buClrTx/>
              <a:buFont typeface="+mj-lt"/>
              <a:buAutoNum type="arabicParenR"/>
            </a:pPr>
            <a:endParaRPr lang="en-GB" sz="1800" b="0" i="0" dirty="0">
              <a:solidFill>
                <a:srgbClr val="000000"/>
              </a:solidFill>
              <a:effectLst/>
              <a:latin typeface="Century" panose="02040604050505020304" pitchFamily="18" charset="0"/>
            </a:endParaRPr>
          </a:p>
          <a:p>
            <a:pPr marL="617220" indent="-342900" algn="just" fontAlgn="base">
              <a:spcBef>
                <a:spcPts val="0"/>
              </a:spcBef>
              <a:spcAft>
                <a:spcPts val="0"/>
              </a:spcAft>
              <a:buClrTx/>
              <a:buFont typeface="+mj-lt"/>
              <a:buAutoNum type="arabicParenR"/>
            </a:pPr>
            <a:r>
              <a:rPr lang="en-GB" sz="1800" b="0" i="0" dirty="0">
                <a:solidFill>
                  <a:srgbClr val="000000"/>
                </a:solidFill>
                <a:effectLst/>
                <a:latin typeface="Century" panose="02040604050505020304" pitchFamily="18" charset="0"/>
              </a:rPr>
              <a:t>Build a Data Module in Cognos Analytics.</a:t>
            </a:r>
          </a:p>
          <a:p>
            <a:pPr marL="617220" indent="-342900" algn="just" fontAlgn="base">
              <a:spcBef>
                <a:spcPts val="0"/>
              </a:spcBef>
              <a:spcAft>
                <a:spcPts val="0"/>
              </a:spcAft>
              <a:buClrTx/>
              <a:buFont typeface="+mj-lt"/>
              <a:buAutoNum type="arabicParenR"/>
            </a:pPr>
            <a:endParaRPr lang="en-GB" sz="1800" b="0" i="0" dirty="0">
              <a:solidFill>
                <a:srgbClr val="000000"/>
              </a:solidFill>
              <a:effectLst/>
              <a:latin typeface="Century" panose="02040604050505020304" pitchFamily="18" charset="0"/>
            </a:endParaRPr>
          </a:p>
          <a:p>
            <a:pPr marL="617220" indent="-342900" algn="just" fontAlgn="base">
              <a:spcBef>
                <a:spcPts val="0"/>
              </a:spcBef>
              <a:spcAft>
                <a:spcPts val="0"/>
              </a:spcAft>
              <a:buClrTx/>
              <a:buFont typeface="+mj-lt"/>
              <a:buAutoNum type="arabicParenR"/>
            </a:pPr>
            <a:r>
              <a:rPr lang="en-GB" dirty="0">
                <a:solidFill>
                  <a:srgbClr val="000000"/>
                </a:solidFill>
                <a:latin typeface="Century" panose="02040604050505020304" pitchFamily="18" charset="0"/>
              </a:rPr>
              <a:t>C</a:t>
            </a:r>
            <a:r>
              <a:rPr lang="en-GB" sz="1800" b="0" i="0" dirty="0">
                <a:solidFill>
                  <a:srgbClr val="000000"/>
                </a:solidFill>
                <a:effectLst/>
                <a:latin typeface="Century" panose="02040604050505020304" pitchFamily="18" charset="0"/>
              </a:rPr>
              <a:t>reate multiple analysis graphs/charts.</a:t>
            </a:r>
          </a:p>
          <a:p>
            <a:pPr marL="617220" indent="-342900" algn="just" fontAlgn="base">
              <a:spcBef>
                <a:spcPts val="0"/>
              </a:spcBef>
              <a:spcAft>
                <a:spcPts val="0"/>
              </a:spcAft>
              <a:buClrTx/>
              <a:buFont typeface="+mj-lt"/>
              <a:buAutoNum type="arabicParenR"/>
            </a:pPr>
            <a:endParaRPr lang="en-GB" dirty="0">
              <a:solidFill>
                <a:srgbClr val="000000"/>
              </a:solidFill>
              <a:latin typeface="Century" panose="02040604050505020304" pitchFamily="18" charset="0"/>
            </a:endParaRPr>
          </a:p>
          <a:p>
            <a:pPr marL="617220" indent="-342900" algn="just" fontAlgn="base">
              <a:spcBef>
                <a:spcPts val="0"/>
              </a:spcBef>
              <a:spcAft>
                <a:spcPts val="0"/>
              </a:spcAft>
              <a:buClrTx/>
              <a:buFont typeface="+mj-lt"/>
              <a:buAutoNum type="arabicParenR"/>
            </a:pPr>
            <a:r>
              <a:rPr lang="en-GB" sz="1800" b="0" i="0" dirty="0">
                <a:solidFill>
                  <a:srgbClr val="000000"/>
                </a:solidFill>
                <a:effectLst/>
                <a:latin typeface="Century" panose="02040604050505020304" pitchFamily="18" charset="0"/>
              </a:rPr>
              <a:t>Using the </a:t>
            </a:r>
            <a:r>
              <a:rPr lang="en-GB" sz="1800" b="0" i="0" dirty="0" err="1">
                <a:solidFill>
                  <a:srgbClr val="000000"/>
                </a:solidFill>
                <a:effectLst/>
                <a:latin typeface="Century" panose="02040604050505020304" pitchFamily="18" charset="0"/>
              </a:rPr>
              <a:t>analyzed</a:t>
            </a:r>
            <a:r>
              <a:rPr lang="en-GB" sz="1800" b="0" i="0" dirty="0">
                <a:solidFill>
                  <a:srgbClr val="000000"/>
                </a:solidFill>
                <a:effectLst/>
                <a:latin typeface="Century" panose="02040604050505020304" pitchFamily="18" charset="0"/>
              </a:rPr>
              <a:t> chart creation of a Dashboard is done.</a:t>
            </a:r>
            <a:endParaRPr lang="en-GB" dirty="0">
              <a:solidFill>
                <a:srgbClr val="000000"/>
              </a:solidFill>
              <a:latin typeface="Century" panose="02040604050505020304" pitchFamily="18" charset="0"/>
            </a:endParaRPr>
          </a:p>
          <a:p>
            <a:pPr marL="617220" indent="-342900" algn="just" fontAlgn="base">
              <a:spcBef>
                <a:spcPts val="0"/>
              </a:spcBef>
              <a:spcAft>
                <a:spcPts val="0"/>
              </a:spcAft>
              <a:buClrTx/>
              <a:buFont typeface="+mj-lt"/>
              <a:buAutoNum type="arabicParenR"/>
            </a:pPr>
            <a:endParaRPr lang="en-GB" sz="1800" b="0" i="0" dirty="0">
              <a:solidFill>
                <a:srgbClr val="000000"/>
              </a:solidFill>
              <a:effectLst/>
              <a:latin typeface="Century" panose="02040604050505020304" pitchFamily="18" charset="0"/>
            </a:endParaRPr>
          </a:p>
          <a:p>
            <a:pPr marL="617220" indent="-342900" algn="just" fontAlgn="base">
              <a:spcBef>
                <a:spcPts val="0"/>
              </a:spcBef>
              <a:spcAft>
                <a:spcPts val="0"/>
              </a:spcAft>
              <a:buClrTx/>
              <a:buFont typeface="+mj-lt"/>
              <a:buAutoNum type="arabicParenR"/>
            </a:pPr>
            <a:r>
              <a:rPr lang="en-GB" sz="1800" b="0" i="0" dirty="0">
                <a:solidFill>
                  <a:srgbClr val="000000"/>
                </a:solidFill>
                <a:effectLst/>
                <a:latin typeface="Century" panose="02040604050505020304" pitchFamily="18" charset="0"/>
              </a:rPr>
              <a:t>Saving and Visualizing the final dashboard in the IBM Cognos Analytics.</a:t>
            </a:r>
          </a:p>
          <a:p>
            <a:pPr marL="457200" algn="just" rtl="0" fontAlgn="base">
              <a:spcBef>
                <a:spcPts val="0"/>
              </a:spcBef>
              <a:spcAft>
                <a:spcPts val="0"/>
              </a:spcAft>
              <a:buFont typeface="Arial" panose="020B0604020202020204" pitchFamily="34" charset="0"/>
              <a:buChar char="•"/>
            </a:pPr>
            <a:endParaRPr lang="en-GB" sz="1800" b="0" i="0" dirty="0">
              <a:solidFill>
                <a:srgbClr val="000000"/>
              </a:solidFill>
              <a:effectLst/>
              <a:latin typeface="Montserrat" panose="00000500000000000000" pitchFamily="2" charset="0"/>
            </a:endParaRPr>
          </a:p>
          <a:p>
            <a:pPr marL="0" indent="0">
              <a:buNone/>
            </a:pPr>
            <a:endParaRPr lang="en-IN" dirty="0"/>
          </a:p>
        </p:txBody>
      </p:sp>
    </p:spTree>
    <p:extLst>
      <p:ext uri="{BB962C8B-B14F-4D97-AF65-F5344CB8AC3E}">
        <p14:creationId xmlns:p14="http://schemas.microsoft.com/office/powerpoint/2010/main" val="418634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5077-1515-93E4-A400-D7AE91E7AC73}"/>
              </a:ext>
            </a:extLst>
          </p:cNvPr>
          <p:cNvSpPr>
            <a:spLocks noGrp="1"/>
          </p:cNvSpPr>
          <p:nvPr>
            <p:ph type="title"/>
          </p:nvPr>
        </p:nvSpPr>
        <p:spPr>
          <a:xfrm>
            <a:off x="1261872" y="365760"/>
            <a:ext cx="9692640" cy="566569"/>
          </a:xfrm>
        </p:spPr>
        <p:txBody>
          <a:bodyPr>
            <a:normAutofit/>
          </a:bodyPr>
          <a:lstStyle/>
          <a:p>
            <a:pPr algn="ctr"/>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Century" panose="02040604050505020304" pitchFamily="18" charset="0"/>
                <a:cs typeface="Times New Roman" panose="02020603050405020304" pitchFamily="18" charset="0"/>
              </a:rPr>
              <a:t>UNDERSTAND THE DATABASE</a:t>
            </a:r>
          </a:p>
        </p:txBody>
      </p:sp>
      <p:sp>
        <p:nvSpPr>
          <p:cNvPr id="3" name="Content Placeholder 2">
            <a:extLst>
              <a:ext uri="{FF2B5EF4-FFF2-40B4-BE49-F238E27FC236}">
                <a16:creationId xmlns:a16="http://schemas.microsoft.com/office/drawing/2014/main" id="{B49820F6-1026-D3DF-DC81-BED6333708B0}"/>
              </a:ext>
            </a:extLst>
          </p:cNvPr>
          <p:cNvSpPr>
            <a:spLocks noGrp="1"/>
          </p:cNvSpPr>
          <p:nvPr>
            <p:ph idx="1"/>
          </p:nvPr>
        </p:nvSpPr>
        <p:spPr>
          <a:xfrm>
            <a:off x="1261871" y="1102660"/>
            <a:ext cx="9594387" cy="5522258"/>
          </a:xfrm>
        </p:spPr>
        <p:txBody>
          <a:bodyPr>
            <a:normAutofit fontScale="85000" lnSpcReduction="20000"/>
          </a:bodyPr>
          <a:lstStyle/>
          <a:p>
            <a:pPr marL="0" indent="0" algn="l" rtl="0">
              <a:spcBef>
                <a:spcPts val="0"/>
              </a:spcBef>
              <a:spcAft>
                <a:spcPts val="1000"/>
              </a:spcAft>
              <a:buNone/>
            </a:pPr>
            <a:r>
              <a:rPr lang="en-GB" sz="2300" b="0" i="0" dirty="0">
                <a:effectLst/>
                <a:latin typeface="Century" panose="02040604050505020304" pitchFamily="18" charset="0"/>
                <a:cs typeface="Times New Roman" panose="02020603050405020304" pitchFamily="18" charset="0"/>
              </a:rPr>
              <a:t>The data was sourced from the Kaggle, the data of file is US Superstore data.csv </a:t>
            </a:r>
          </a:p>
          <a:p>
            <a:pPr marL="0" indent="0" algn="l" rtl="0">
              <a:spcBef>
                <a:spcPts val="0"/>
              </a:spcBef>
              <a:spcAft>
                <a:spcPts val="1000"/>
              </a:spcAft>
              <a:buNone/>
            </a:pPr>
            <a:r>
              <a:rPr lang="en-GB" sz="2300" b="0" i="0" dirty="0">
                <a:effectLst/>
                <a:latin typeface="Century" panose="02040604050505020304" pitchFamily="18" charset="0"/>
                <a:cs typeface="Times New Roman" panose="02020603050405020304" pitchFamily="18" charset="0"/>
              </a:rPr>
              <a:t>The brief overview of what each feature represents or should represent</a:t>
            </a:r>
          </a:p>
          <a:p>
            <a:pPr marL="0" indent="0" algn="l" rtl="0">
              <a:spcBef>
                <a:spcPts val="0"/>
              </a:spcBef>
              <a:spcAft>
                <a:spcPts val="1000"/>
              </a:spcAft>
              <a:buNone/>
            </a:pPr>
            <a:endParaRPr lang="en-GB" sz="1200" b="0" i="0" dirty="0">
              <a:effectLst/>
              <a:latin typeface="Century" panose="02040604050505020304" pitchFamily="18" charset="0"/>
              <a:cs typeface="Times New Roman" panose="02020603050405020304" pitchFamily="18" charset="0"/>
            </a:endParaRP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Row ID - Unique ID for each entry.</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Order ID - Unique ID for each order.</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Order Date - Date on which the order was placed.</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Ship Date - Date on which the order was shipped.</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Ship Mode - Mode of shipping the order.</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Customer ID - Unique ID for each Customer.</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Customer Name - Name of the Customer.</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Segment - Segment to which the Customer belongs.</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Country - Country to which the Customer belongs.</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City - City to which the Customer belongs.</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State - State to which the Customer belongs.</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Postal Code - Postal Code of the Customer.</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Region – Region to which the Customer belongs.</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Product ID -  Unique ID for each Product.</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Category – Category to which the product belongs.</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Sub-Category - Sub-Category to which the product belongs.</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Product Name – Name of the product.</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Sales –  Sales fetched.</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Quantity – Quantity of the product sold.</a:t>
            </a:r>
          </a:p>
          <a:p>
            <a:pPr algn="l" rtl="0" fontAlgn="base">
              <a:spcBef>
                <a:spcPts val="0"/>
              </a:spcBef>
              <a:spcAft>
                <a:spcPts val="0"/>
              </a:spcAft>
              <a:buFont typeface="+mj-lt"/>
              <a:buAutoNum type="arabicPeriod"/>
            </a:pPr>
            <a:r>
              <a:rPr lang="en-GB" b="0" i="0" dirty="0">
                <a:effectLst/>
                <a:latin typeface="Century" panose="02040604050505020304" pitchFamily="18" charset="0"/>
                <a:cs typeface="Times New Roman" panose="02020603050405020304" pitchFamily="18" charset="0"/>
              </a:rPr>
              <a:t>Discount – Discount Given.</a:t>
            </a:r>
          </a:p>
          <a:p>
            <a:pPr algn="l" rtl="0" fontAlgn="base">
              <a:spcBef>
                <a:spcPts val="0"/>
              </a:spcBef>
              <a:spcAft>
                <a:spcPts val="800"/>
              </a:spcAft>
              <a:buFont typeface="+mj-lt"/>
              <a:buAutoNum type="arabicPeriod"/>
            </a:pPr>
            <a:r>
              <a:rPr lang="en-GB" b="0" i="0" dirty="0">
                <a:effectLst/>
                <a:latin typeface="Century" panose="02040604050505020304" pitchFamily="18" charset="0"/>
                <a:cs typeface="Times New Roman" panose="02020603050405020304" pitchFamily="18" charset="0"/>
              </a:rPr>
              <a:t>Profit – Profit fetched</a:t>
            </a:r>
            <a:r>
              <a:rPr lang="en-GB" b="0" i="0" dirty="0">
                <a:effectLst/>
                <a:latin typeface="Century" panose="02040604050505020304" pitchFamily="18" charset="0"/>
              </a:rPr>
              <a:t>.</a:t>
            </a:r>
          </a:p>
          <a:p>
            <a:pPr marL="0" indent="0">
              <a:buNone/>
            </a:pPr>
            <a:endParaRPr lang="en-IN" dirty="0"/>
          </a:p>
        </p:txBody>
      </p:sp>
    </p:spTree>
    <p:extLst>
      <p:ext uri="{BB962C8B-B14F-4D97-AF65-F5344CB8AC3E}">
        <p14:creationId xmlns:p14="http://schemas.microsoft.com/office/powerpoint/2010/main" val="425035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9C49-9C3B-C535-97D3-72E314BBCC57}"/>
              </a:ext>
            </a:extLst>
          </p:cNvPr>
          <p:cNvSpPr>
            <a:spLocks noGrp="1"/>
          </p:cNvSpPr>
          <p:nvPr>
            <p:ph type="title"/>
          </p:nvPr>
        </p:nvSpPr>
        <p:spPr>
          <a:xfrm>
            <a:off x="1261872" y="365760"/>
            <a:ext cx="9692640" cy="1122381"/>
          </a:xfrm>
        </p:spPr>
        <p:txBody>
          <a:bodyPr>
            <a:normAutofit/>
          </a:bodyPr>
          <a:lstStyle/>
          <a:p>
            <a:pPr algn="ctr"/>
            <a:r>
              <a:rPr lang="en-IN" sz="2000" b="1" dirty="0">
                <a:solidFill>
                  <a:schemeClr val="tx1"/>
                </a:solidFill>
                <a:latin typeface="Century" panose="02040604050505020304" pitchFamily="18" charset="0"/>
                <a:cs typeface="Times New Roman" panose="02020603050405020304" pitchFamily="18" charset="0"/>
              </a:rPr>
              <a:t>BUILD A DATA MODULE IN COGNOS ANALYTICS</a:t>
            </a:r>
          </a:p>
        </p:txBody>
      </p:sp>
      <p:sp>
        <p:nvSpPr>
          <p:cNvPr id="3" name="Content Placeholder 2">
            <a:extLst>
              <a:ext uri="{FF2B5EF4-FFF2-40B4-BE49-F238E27FC236}">
                <a16:creationId xmlns:a16="http://schemas.microsoft.com/office/drawing/2014/main" id="{25336503-8FDA-9E37-47A5-18BC47AD7376}"/>
              </a:ext>
            </a:extLst>
          </p:cNvPr>
          <p:cNvSpPr>
            <a:spLocks noGrp="1"/>
          </p:cNvSpPr>
          <p:nvPr>
            <p:ph idx="1"/>
          </p:nvPr>
        </p:nvSpPr>
        <p:spPr>
          <a:xfrm>
            <a:off x="1261872" y="2034988"/>
            <a:ext cx="8595360" cy="4607859"/>
          </a:xfrm>
        </p:spPr>
        <p:txBody>
          <a:bodyPr/>
          <a:lstStyle/>
          <a:p>
            <a:pPr marL="0" indent="0">
              <a:buNone/>
            </a:pPr>
            <a:r>
              <a:rPr lang="en-GB" sz="1800" b="0" i="0" dirty="0">
                <a:solidFill>
                  <a:srgbClr val="24292E"/>
                </a:solidFill>
                <a:effectLst/>
                <a:latin typeface="Century" panose="02040604050505020304" pitchFamily="18" charset="0"/>
              </a:rPr>
              <a:t>In Cognos Analytics, a Data Module serves as a data repository. It can be used to import external data from files on-premise, data sources, and cloud data sources. Multiple data sources can be shaped, blended, cleansed, and joined together to create a custom, reusable and shareable data module for use in dashboards and reports.</a:t>
            </a:r>
          </a:p>
          <a:p>
            <a:pPr marL="0" indent="0" algn="l" rtl="0">
              <a:spcBef>
                <a:spcPts val="0"/>
              </a:spcBef>
              <a:spcAft>
                <a:spcPts val="0"/>
              </a:spcAft>
              <a:buNone/>
            </a:pPr>
            <a:endParaRPr lang="en-GB" sz="1800" b="1" i="0" dirty="0">
              <a:solidFill>
                <a:srgbClr val="000000"/>
              </a:solidFill>
              <a:effectLst/>
              <a:latin typeface="Century" panose="02040604050505020304" pitchFamily="18" charset="0"/>
            </a:endParaRPr>
          </a:p>
          <a:p>
            <a:pPr marL="0" indent="0" algn="l" rtl="0">
              <a:spcBef>
                <a:spcPts val="0"/>
              </a:spcBef>
              <a:spcAft>
                <a:spcPts val="0"/>
              </a:spcAft>
              <a:buNone/>
            </a:pPr>
            <a:r>
              <a:rPr lang="en-GB" sz="1800" b="1" i="0" dirty="0">
                <a:solidFill>
                  <a:srgbClr val="24292E"/>
                </a:solidFill>
                <a:effectLst/>
                <a:latin typeface="Century" panose="02040604050505020304" pitchFamily="18" charset="0"/>
              </a:rPr>
              <a:t>Upload files into Cognos Analytics (</a:t>
            </a:r>
            <a:r>
              <a:rPr lang="en-GB" sz="1800" b="0" i="0" dirty="0">
                <a:effectLst/>
                <a:latin typeface="Century" panose="02040604050505020304" pitchFamily="18" charset="0"/>
                <a:cs typeface="Times New Roman" panose="02020603050405020304" pitchFamily="18" charset="0"/>
              </a:rPr>
              <a:t>US Superstore data.csv </a:t>
            </a:r>
            <a:r>
              <a:rPr lang="en-GB" sz="1800" b="1" i="0" dirty="0">
                <a:effectLst/>
                <a:latin typeface="Century" panose="02040604050505020304" pitchFamily="18" charset="0"/>
                <a:cs typeface="Times New Roman" panose="02020603050405020304" pitchFamily="18" charset="0"/>
              </a:rPr>
              <a:t>)</a:t>
            </a:r>
            <a:endParaRPr lang="en-GB" b="1" i="0" dirty="0">
              <a:effectLst/>
              <a:latin typeface="Century" panose="02040604050505020304" pitchFamily="18" charset="0"/>
            </a:endParaRPr>
          </a:p>
          <a:p>
            <a:pPr marL="0" indent="0" algn="l" rtl="0">
              <a:spcBef>
                <a:spcPts val="0"/>
              </a:spcBef>
              <a:spcAft>
                <a:spcPts val="0"/>
              </a:spcAft>
              <a:buNone/>
            </a:pPr>
            <a:endParaRPr lang="en-GB" sz="1800" b="0" i="0" dirty="0">
              <a:solidFill>
                <a:srgbClr val="24292E"/>
              </a:solidFill>
              <a:effectLst/>
              <a:latin typeface="Century" panose="02040604050505020304" pitchFamily="18" charset="0"/>
            </a:endParaRPr>
          </a:p>
          <a:p>
            <a:pPr marL="0" indent="0" algn="l" rtl="0">
              <a:spcBef>
                <a:spcPts val="0"/>
              </a:spcBef>
              <a:spcAft>
                <a:spcPts val="0"/>
              </a:spcAft>
              <a:buNone/>
            </a:pPr>
            <a:r>
              <a:rPr lang="en-GB" sz="1800" b="0" i="0" dirty="0">
                <a:solidFill>
                  <a:srgbClr val="24292E"/>
                </a:solidFill>
                <a:effectLst/>
                <a:latin typeface="Century" panose="02040604050505020304" pitchFamily="18" charset="0"/>
              </a:rPr>
              <a:t>From the Cognos Analytics main dashboard, select the menu icon in the upper-left corner. Select Upload files</a:t>
            </a:r>
            <a:endParaRPr lang="en-GB" b="0" i="0" dirty="0">
              <a:effectLst/>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155793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EEA2-4F24-6C18-70D0-07F7D5B45ED0}"/>
              </a:ext>
            </a:extLst>
          </p:cNvPr>
          <p:cNvSpPr>
            <a:spLocks noGrp="1"/>
          </p:cNvSpPr>
          <p:nvPr>
            <p:ph type="title"/>
          </p:nvPr>
        </p:nvSpPr>
        <p:spPr>
          <a:xfrm>
            <a:off x="5486400" y="1559860"/>
            <a:ext cx="1990165" cy="1604682"/>
          </a:xfrm>
        </p:spPr>
        <p:txBody>
          <a:bodyPr/>
          <a:lstStyle/>
          <a:p>
            <a:endParaRPr lang="en-IN" dirty="0"/>
          </a:p>
        </p:txBody>
      </p:sp>
      <p:pic>
        <p:nvPicPr>
          <p:cNvPr id="3" name="Picture 2">
            <a:extLst>
              <a:ext uri="{FF2B5EF4-FFF2-40B4-BE49-F238E27FC236}">
                <a16:creationId xmlns:a16="http://schemas.microsoft.com/office/drawing/2014/main" id="{8662A529-5330-E02E-87FC-0F7011373428}"/>
              </a:ext>
            </a:extLst>
          </p:cNvPr>
          <p:cNvPicPr>
            <a:picLocks noChangeAspect="1"/>
          </p:cNvPicPr>
          <p:nvPr/>
        </p:nvPicPr>
        <p:blipFill rotWithShape="1">
          <a:blip r:embed="rId2"/>
          <a:srcRect t="8056" b="8642"/>
          <a:stretch/>
        </p:blipFill>
        <p:spPr>
          <a:xfrm>
            <a:off x="1340224" y="528918"/>
            <a:ext cx="9762564" cy="5271247"/>
          </a:xfrm>
          <a:prstGeom prst="rect">
            <a:avLst/>
          </a:prstGeom>
        </p:spPr>
      </p:pic>
    </p:spTree>
    <p:extLst>
      <p:ext uri="{BB962C8B-B14F-4D97-AF65-F5344CB8AC3E}">
        <p14:creationId xmlns:p14="http://schemas.microsoft.com/office/powerpoint/2010/main" val="297727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A7E6-FB72-3D6B-C73D-B37958466097}"/>
              </a:ext>
            </a:extLst>
          </p:cNvPr>
          <p:cNvSpPr>
            <a:spLocks noGrp="1"/>
          </p:cNvSpPr>
          <p:nvPr>
            <p:ph type="title"/>
          </p:nvPr>
        </p:nvSpPr>
        <p:spPr/>
        <p:txBody>
          <a:bodyPr>
            <a:normAutofit/>
          </a:bodyPr>
          <a:lstStyle/>
          <a:p>
            <a:pPr algn="ctr"/>
            <a:r>
              <a:rPr lang="en-IN" sz="2400" b="1" dirty="0">
                <a:solidFill>
                  <a:schemeClr val="tx1"/>
                </a:solidFill>
                <a:latin typeface="Century" panose="02040604050505020304" pitchFamily="18" charset="0"/>
                <a:cs typeface="Times New Roman" panose="02020603050405020304" pitchFamily="18" charset="0"/>
              </a:rPr>
              <a:t>VISUALIZATION OF DATASET</a:t>
            </a:r>
          </a:p>
        </p:txBody>
      </p:sp>
      <p:sp>
        <p:nvSpPr>
          <p:cNvPr id="3" name="Content Placeholder 2">
            <a:extLst>
              <a:ext uri="{FF2B5EF4-FFF2-40B4-BE49-F238E27FC236}">
                <a16:creationId xmlns:a16="http://schemas.microsoft.com/office/drawing/2014/main" id="{076B9ABC-2F5E-7342-6F56-B80CCF28A1DA}"/>
              </a:ext>
            </a:extLst>
          </p:cNvPr>
          <p:cNvSpPr>
            <a:spLocks noGrp="1"/>
          </p:cNvSpPr>
          <p:nvPr>
            <p:ph idx="1"/>
          </p:nvPr>
        </p:nvSpPr>
        <p:spPr>
          <a:xfrm>
            <a:off x="1261872" y="2277035"/>
            <a:ext cx="8595360" cy="3903102"/>
          </a:xfrm>
        </p:spPr>
        <p:txBody>
          <a:bodyPr/>
          <a:lstStyle/>
          <a:p>
            <a:pPr algn="l" rtl="0">
              <a:spcBef>
                <a:spcPts val="0"/>
              </a:spcBef>
              <a:spcAft>
                <a:spcPts val="1000"/>
              </a:spcAft>
            </a:pPr>
            <a:r>
              <a:rPr lang="en-GB" b="0" i="0" dirty="0">
                <a:effectLst/>
                <a:latin typeface="Century" panose="02040604050505020304" pitchFamily="18" charset="0"/>
                <a:cs typeface="Times New Roman" panose="02020603050405020304" pitchFamily="18" charset="0"/>
              </a:rPr>
              <a:t>In </a:t>
            </a:r>
            <a:r>
              <a:rPr lang="en-GB" b="0" i="0" dirty="0" err="1">
                <a:effectLst/>
                <a:latin typeface="Century" panose="02040604050505020304" pitchFamily="18" charset="0"/>
                <a:cs typeface="Times New Roman" panose="02020603050405020304" pitchFamily="18" charset="0"/>
              </a:rPr>
              <a:t>cognos</a:t>
            </a:r>
            <a:r>
              <a:rPr lang="en-GB" b="0" i="0" dirty="0">
                <a:effectLst/>
                <a:latin typeface="Century" panose="02040604050505020304" pitchFamily="18" charset="0"/>
                <a:cs typeface="Times New Roman" panose="02020603050405020304" pitchFamily="18" charset="0"/>
              </a:rPr>
              <a:t> we can create different numbers of visualization and in the data exploration part we will be going to plot multiple data visualization graphs for getting the insights from our data and once the explorations are done we will build our dashboard.</a:t>
            </a:r>
          </a:p>
          <a:p>
            <a:pPr algn="l" rtl="0">
              <a:spcBef>
                <a:spcPts val="0"/>
              </a:spcBef>
              <a:spcAft>
                <a:spcPts val="1000"/>
              </a:spcAft>
            </a:pPr>
            <a:r>
              <a:rPr lang="en-GB" b="0" i="0" dirty="0">
                <a:effectLst/>
                <a:latin typeface="Century" panose="02040604050505020304" pitchFamily="18" charset="0"/>
                <a:cs typeface="Times New Roman" panose="02020603050405020304" pitchFamily="18" charset="0"/>
              </a:rPr>
              <a:t>Once you’ve loaded all the CSV files on the data module for creating different explorations.</a:t>
            </a:r>
          </a:p>
          <a:p>
            <a:pPr marL="0" indent="0">
              <a:buNone/>
            </a:pPr>
            <a:endParaRPr lang="en-IN" dirty="0"/>
          </a:p>
        </p:txBody>
      </p:sp>
    </p:spTree>
    <p:extLst>
      <p:ext uri="{BB962C8B-B14F-4D97-AF65-F5344CB8AC3E}">
        <p14:creationId xmlns:p14="http://schemas.microsoft.com/office/powerpoint/2010/main" val="149278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61DE-6E09-C8B7-5C99-4DD32C9A22EF}"/>
              </a:ext>
            </a:extLst>
          </p:cNvPr>
          <p:cNvSpPr>
            <a:spLocks noGrp="1"/>
          </p:cNvSpPr>
          <p:nvPr>
            <p:ph type="title"/>
          </p:nvPr>
        </p:nvSpPr>
        <p:spPr>
          <a:xfrm>
            <a:off x="1261872" y="591670"/>
            <a:ext cx="9692640" cy="851648"/>
          </a:xfrm>
        </p:spPr>
        <p:txBody>
          <a:bodyPr>
            <a:normAutofit fontScale="90000"/>
          </a:bodyPr>
          <a:lstStyle/>
          <a:p>
            <a:pPr algn="ctr"/>
            <a:r>
              <a:rPr lang="en-GB" sz="2200" b="1" i="0" dirty="0">
                <a:solidFill>
                  <a:schemeClr val="tx1"/>
                </a:solidFill>
                <a:effectLst/>
                <a:latin typeface="Century" panose="02040604050505020304" pitchFamily="18" charset="0"/>
                <a:cs typeface="Times New Roman" panose="02020603050405020304" pitchFamily="18" charset="0"/>
              </a:rPr>
              <a:t>Region That Accounts For Greater Number Of Orders</a:t>
            </a:r>
            <a:br>
              <a:rPr lang="en-GB" b="1" i="0" dirty="0">
                <a:solidFill>
                  <a:schemeClr val="tx1"/>
                </a:solidFill>
                <a:effectLst/>
                <a:latin typeface="Century" panose="02040604050505020304" pitchFamily="18" charset="0"/>
              </a:rPr>
            </a:br>
            <a:endParaRPr lang="en-IN" dirty="0">
              <a:solidFill>
                <a:schemeClr val="tx1"/>
              </a:solidFill>
              <a:latin typeface="Century" panose="02040604050505020304" pitchFamily="18" charset="0"/>
            </a:endParaRPr>
          </a:p>
        </p:txBody>
      </p:sp>
      <p:pic>
        <p:nvPicPr>
          <p:cNvPr id="5" name="Content Placeholder 4">
            <a:extLst>
              <a:ext uri="{FF2B5EF4-FFF2-40B4-BE49-F238E27FC236}">
                <a16:creationId xmlns:a16="http://schemas.microsoft.com/office/drawing/2014/main" id="{714BA9D0-8D16-9CF6-DB14-6C68198FE20B}"/>
              </a:ext>
            </a:extLst>
          </p:cNvPr>
          <p:cNvPicPr>
            <a:picLocks noGrp="1" noChangeAspect="1"/>
          </p:cNvPicPr>
          <p:nvPr>
            <p:ph idx="1"/>
          </p:nvPr>
        </p:nvPicPr>
        <p:blipFill rotWithShape="1">
          <a:blip r:embed="rId2"/>
          <a:srcRect t="8376" b="5319"/>
          <a:stretch/>
        </p:blipFill>
        <p:spPr>
          <a:xfrm>
            <a:off x="1766115" y="1506071"/>
            <a:ext cx="8204051" cy="4670611"/>
          </a:xfrm>
        </p:spPr>
      </p:pic>
    </p:spTree>
    <p:extLst>
      <p:ext uri="{BB962C8B-B14F-4D97-AF65-F5344CB8AC3E}">
        <p14:creationId xmlns:p14="http://schemas.microsoft.com/office/powerpoint/2010/main" val="20867690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TM03090430[[fn=Banded]]</Template>
  <TotalTime>583</TotalTime>
  <Words>773</Words>
  <Application>Microsoft Office PowerPoint</Application>
  <PresentationFormat>Widescreen</PresentationFormat>
  <Paragraphs>78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Century</vt:lpstr>
      <vt:lpstr>Montserrat</vt:lpstr>
      <vt:lpstr>Open Sans</vt:lpstr>
      <vt:lpstr>Times New Roman</vt:lpstr>
      <vt:lpstr>Retrospect</vt:lpstr>
      <vt:lpstr>  Analysing Region Wise      E-Commerce Data    Using      IBM Cognos Dashboard  </vt:lpstr>
      <vt:lpstr>INTRODUCTION</vt:lpstr>
      <vt:lpstr>OBJECTIVES</vt:lpstr>
      <vt:lpstr>PROJECT FLOW</vt:lpstr>
      <vt:lpstr> UNDERSTAND THE DATABASE</vt:lpstr>
      <vt:lpstr>BUILD A DATA MODULE IN COGNOS ANALYTICS</vt:lpstr>
      <vt:lpstr>PowerPoint Presentation</vt:lpstr>
      <vt:lpstr>VISUALIZATION OF DATASET</vt:lpstr>
      <vt:lpstr>Region That Accounts For Greater Number Of Orders </vt:lpstr>
      <vt:lpstr>Frequency Distribution Of Quantity Ordered </vt:lpstr>
      <vt:lpstr>Percentage Sales By Different Product Categories </vt:lpstr>
      <vt:lpstr>Profitable Products Or Their Sub Products In Last Few Years </vt:lpstr>
      <vt:lpstr>Year Calculation</vt:lpstr>
      <vt:lpstr>According to the year 2016</vt:lpstr>
      <vt:lpstr>Products That Incurred Losses </vt:lpstr>
      <vt:lpstr>Product That Was Ordered Greater Times </vt:lpstr>
      <vt:lpstr>Yearly Sales For Various States </vt:lpstr>
      <vt:lpstr>Trend In Profit/Sales Over Time (Years/Months/Quarters)  </vt:lpstr>
      <vt:lpstr>PowerPoint Presentation</vt:lpstr>
      <vt:lpstr>Sales and profit for first 3 months</vt:lpstr>
      <vt:lpstr>BUILD COGNOS ANALYTICS DASHBOARD</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Region Wise      E-Commerce Data    Using      IBM Cognos Dashboard  SUBMITTED BY   MAKAM MAHATHI makam.mahathi2019@vitstudent.ac.in</dc:title>
  <dc:creator>MAKAM MAHATHI</dc:creator>
  <cp:lastModifiedBy>admin</cp:lastModifiedBy>
  <cp:revision>6</cp:revision>
  <dcterms:created xsi:type="dcterms:W3CDTF">2022-05-26T12:39:40Z</dcterms:created>
  <dcterms:modified xsi:type="dcterms:W3CDTF">2022-06-17T10:31:47Z</dcterms:modified>
</cp:coreProperties>
</file>