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Quattrocento Sans" panose="020B0502050000020003" pitchFamily="34" charset="0"/>
      <p:regular r:id="rId27"/>
      <p:bold r:id="rId28"/>
      <p:italic r:id="rId29"/>
      <p:boldItalic r:id="rId30"/>
    </p:embeddedFont>
    <p:embeddedFont>
      <p:font typeface="Trebuchet MS" panose="020B0603020202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iPmliCZL2zKzERygDFmzh6fLmM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87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2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3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3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3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3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3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3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76CEEF"/>
                </a:solidFill>
                <a:latin typeface="Arial"/>
                <a:ea typeface="Arial"/>
                <a:cs typeface="Arial"/>
                <a:sym typeface="Arial"/>
              </a:rPr>
              <a:t>“</a:t>
            </a:r>
            <a:endParaRPr sz="8000">
              <a:solidFill>
                <a:srgbClr val="76CEEF"/>
              </a:solidFill>
              <a:latin typeface="Arial"/>
              <a:ea typeface="Arial"/>
              <a:cs typeface="Arial"/>
              <a:sym typeface="Arial"/>
            </a:endParaRPr>
          </a:p>
        </p:txBody>
      </p:sp>
      <p:sp>
        <p:nvSpPr>
          <p:cNvPr id="104" name="Google Shape;104;p3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76CEEF"/>
                </a:solidFill>
                <a:latin typeface="Arial"/>
                <a:ea typeface="Arial"/>
                <a:cs typeface="Arial"/>
                <a:sym typeface="Arial"/>
              </a:rPr>
              <a:t>”</a:t>
            </a:r>
            <a:endParaRPr sz="1800">
              <a:solidFill>
                <a:srgbClr val="76CEEF"/>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3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3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3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3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3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3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3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76CEEF"/>
                </a:solidFill>
                <a:latin typeface="Arial"/>
                <a:ea typeface="Arial"/>
                <a:cs typeface="Arial"/>
                <a:sym typeface="Arial"/>
              </a:rPr>
              <a:t>“</a:t>
            </a:r>
            <a:endParaRPr sz="8000">
              <a:solidFill>
                <a:srgbClr val="76CEEF"/>
              </a:solidFill>
              <a:latin typeface="Arial"/>
              <a:ea typeface="Arial"/>
              <a:cs typeface="Arial"/>
              <a:sym typeface="Arial"/>
            </a:endParaRPr>
          </a:p>
        </p:txBody>
      </p:sp>
      <p:sp>
        <p:nvSpPr>
          <p:cNvPr id="119" name="Google Shape;119;p3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76CEEF"/>
                </a:solidFill>
                <a:latin typeface="Arial"/>
                <a:ea typeface="Arial"/>
                <a:cs typeface="Arial"/>
                <a:sym typeface="Arial"/>
              </a:rPr>
              <a:t>”</a:t>
            </a:r>
            <a:endParaRPr sz="8000">
              <a:solidFill>
                <a:srgbClr val="76CEEF"/>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3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3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3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3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6"/>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3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3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3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0" name="Google Shape;30;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3"/>
        <p:cNvGrpSpPr/>
        <p:nvPr/>
      </p:nvGrpSpPr>
      <p:grpSpPr>
        <a:xfrm>
          <a:off x="0" y="0"/>
          <a:ext cx="0" cy="0"/>
          <a:chOff x="0" y="0"/>
          <a:chExt cx="0" cy="0"/>
        </a:xfrm>
      </p:grpSpPr>
      <p:grpSp>
        <p:nvGrpSpPr>
          <p:cNvPr id="34" name="Google Shape;34;p24"/>
          <p:cNvGrpSpPr/>
          <p:nvPr/>
        </p:nvGrpSpPr>
        <p:grpSpPr>
          <a:xfrm>
            <a:off x="0" y="-8467"/>
            <a:ext cx="12192000" cy="6866467"/>
            <a:chOff x="0" y="-8467"/>
            <a:chExt cx="12192000" cy="6866467"/>
          </a:xfrm>
        </p:grpSpPr>
        <p:cxnSp>
          <p:nvCxnSpPr>
            <p:cNvPr id="35" name="Google Shape;35;p24"/>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36" name="Google Shape;36;p24"/>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7" name="Google Shape;37;p24"/>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8" name="Google Shape;38;p24"/>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9" name="Google Shape;39;p24"/>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4"/>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C6294">
                <a:alpha val="69803"/>
              </a:srgbClr>
            </a:solidFill>
            <a:ln>
              <a:noFill/>
            </a:ln>
          </p:spPr>
        </p:sp>
        <p:sp>
          <p:nvSpPr>
            <p:cNvPr id="41" name="Google Shape;41;p24"/>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76CEEF">
                <a:alpha val="69803"/>
              </a:srgbClr>
            </a:solidFill>
            <a:ln>
              <a:noFill/>
            </a:ln>
          </p:spPr>
        </p:sp>
        <p:sp>
          <p:nvSpPr>
            <p:cNvPr id="42" name="Google Shape;42;p24"/>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3" name="Google Shape;43;p24"/>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4"/>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4"/>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4"/>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7" name="Google Shape;47;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25"/>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3" name="Google Shape;53;p2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2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6"/>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9" name="Google Shape;59;p26"/>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0" name="Google Shape;60;p2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3"/>
        <p:cNvGrpSpPr/>
        <p:nvPr/>
      </p:nvGrpSpPr>
      <p:grpSpPr>
        <a:xfrm>
          <a:off x="0" y="0"/>
          <a:ext cx="0" cy="0"/>
          <a:chOff x="0" y="0"/>
          <a:chExt cx="0" cy="0"/>
        </a:xfrm>
      </p:grpSpPr>
      <p:sp>
        <p:nvSpPr>
          <p:cNvPr id="64" name="Google Shape;64;p2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7"/>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6" name="Google Shape;66;p27"/>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7" name="Google Shape;67;p27"/>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8" name="Google Shape;68;p27"/>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9" name="Google Shape;69;p2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2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2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2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3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0"/>
          <p:cNvSpPr>
            <a:spLocks noGrp="1"/>
          </p:cNvSpPr>
          <p:nvPr>
            <p:ph type="pic" idx="2"/>
          </p:nvPr>
        </p:nvSpPr>
        <p:spPr>
          <a:xfrm>
            <a:off x="677334" y="609600"/>
            <a:ext cx="8596668" cy="3845718"/>
          </a:xfrm>
          <a:prstGeom prst="rect">
            <a:avLst/>
          </a:prstGeom>
          <a:noFill/>
          <a:ln>
            <a:noFill/>
          </a:ln>
        </p:spPr>
      </p:sp>
      <p:sp>
        <p:nvSpPr>
          <p:cNvPr id="86" name="Google Shape;86;p3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21"/>
          <p:cNvGrpSpPr/>
          <p:nvPr/>
        </p:nvGrpSpPr>
        <p:grpSpPr>
          <a:xfrm>
            <a:off x="0" y="-8467"/>
            <a:ext cx="12192000" cy="6866467"/>
            <a:chOff x="0" y="-8467"/>
            <a:chExt cx="12192000" cy="6866467"/>
          </a:xfrm>
        </p:grpSpPr>
        <p:cxnSp>
          <p:nvCxnSpPr>
            <p:cNvPr id="7" name="Google Shape;7;p2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2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2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2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2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C6294">
                <a:alpha val="69803"/>
              </a:srgbClr>
            </a:solidFill>
            <a:ln>
              <a:noFill/>
            </a:ln>
          </p:spPr>
        </p:sp>
        <p:sp>
          <p:nvSpPr>
            <p:cNvPr id="13" name="Google Shape;13;p2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76CEEF">
                <a:alpha val="69803"/>
              </a:srgbClr>
            </a:solidFill>
            <a:ln>
              <a:noFill/>
            </a:ln>
          </p:spPr>
        </p:sp>
        <p:sp>
          <p:nvSpPr>
            <p:cNvPr id="14" name="Google Shape;14;p2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2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2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ganesh.20bcr7108@vitap.ac.i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mailto:-mudit.dhoundiyal2020@vitstudent.ac.in" TargetMode="External"/><Relationship Id="rId5" Type="http://schemas.openxmlformats.org/officeDocument/2006/relationships/hyperlink" Target="mailto:akram.20bcd7141@vitap.ac.in" TargetMode="External"/><Relationship Id="rId4" Type="http://schemas.openxmlformats.org/officeDocument/2006/relationships/hyperlink" Target="mailto:vaishnavi.20bcd7055@vitap.ac.in"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a:spLocks noGrp="1"/>
          </p:cNvSpPr>
          <p:nvPr>
            <p:ph type="title"/>
          </p:nvPr>
        </p:nvSpPr>
        <p:spPr>
          <a:xfrm>
            <a:off x="1353675" y="1290925"/>
            <a:ext cx="10264500" cy="48378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br>
              <a:rPr lang="en-US"/>
            </a:br>
            <a:br>
              <a:rPr lang="en-US"/>
            </a:br>
            <a:r>
              <a:rPr lang="en-US" sz="6700" b="1">
                <a:latin typeface="Times New Roman"/>
                <a:ea typeface="Times New Roman"/>
                <a:cs typeface="Times New Roman"/>
                <a:sym typeface="Times New Roman"/>
              </a:rPr>
              <a:t>Facial Expression Recognition </a:t>
            </a:r>
            <a:br>
              <a:rPr lang="en-US" sz="6700" b="1">
                <a:latin typeface="Times New Roman"/>
                <a:ea typeface="Times New Roman"/>
                <a:cs typeface="Times New Roman"/>
                <a:sym typeface="Times New Roman"/>
              </a:rPr>
            </a:br>
            <a:r>
              <a:rPr lang="en-US" sz="6700" b="1">
                <a:latin typeface="Times New Roman"/>
                <a:ea typeface="Times New Roman"/>
                <a:cs typeface="Times New Roman"/>
                <a:sym typeface="Times New Roman"/>
              </a:rPr>
              <a:t>with Deep Learning</a:t>
            </a: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r>
              <a:rPr lang="en-US"/>
              <a:t>Expense tracker</a:t>
            </a:r>
            <a:br>
              <a:rPr lang="en-US"/>
            </a:br>
            <a:r>
              <a:rPr lang="en-US"/>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0"/>
          <p:cNvSpPr txBox="1">
            <a:spLocks noGrp="1"/>
          </p:cNvSpPr>
          <p:nvPr>
            <p:ph type="title"/>
          </p:nvPr>
        </p:nvSpPr>
        <p:spPr>
          <a:xfrm>
            <a:off x="677334" y="609600"/>
            <a:ext cx="8596668" cy="73510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CONVOLUTIONAL NEURAL NETWORKS</a:t>
            </a:r>
            <a:endParaRPr/>
          </a:p>
        </p:txBody>
      </p:sp>
      <p:sp>
        <p:nvSpPr>
          <p:cNvPr id="197" name="Google Shape;197;p10"/>
          <p:cNvSpPr txBox="1">
            <a:spLocks noGrp="1"/>
          </p:cNvSpPr>
          <p:nvPr>
            <p:ph type="body" idx="1"/>
          </p:nvPr>
        </p:nvSpPr>
        <p:spPr>
          <a:xfrm>
            <a:off x="677334" y="1344707"/>
            <a:ext cx="8596668" cy="469665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CNN is used primarily in computer vision and image classification applications that can detect features and patterns within an image, enabling tasks, like object detection or recognition.</a:t>
            </a:r>
            <a:endParaRPr/>
          </a:p>
          <a:p>
            <a:pPr marL="342900" lvl="0" indent="-342900" algn="l" rtl="0">
              <a:spcBef>
                <a:spcPts val="1000"/>
              </a:spcBef>
              <a:spcAft>
                <a:spcPts val="0"/>
              </a:spcAft>
              <a:buSzPts val="1440"/>
              <a:buChar char="►"/>
            </a:pPr>
            <a:r>
              <a:rPr lang="en-US"/>
              <a:t> CNN is a regularized version of multilayer perceptrons. Multilayer perceptrons usually mean fully connected networks, that is, each neuron in one layer is connected to all neurons in the next layer. The "full connectivity" of these networks makes them prone to overfitting data. Typical ways of regularization, or preventing overfitting, include: penalizing parameters during training (such as weight decay) or trimming connectivity (skipped connections, dropout, etc.) </a:t>
            </a:r>
            <a:endParaRPr/>
          </a:p>
          <a:p>
            <a:pPr marL="342900" lvl="0" indent="-342900" algn="l" rtl="0">
              <a:spcBef>
                <a:spcPts val="1000"/>
              </a:spcBef>
              <a:spcAft>
                <a:spcPts val="0"/>
              </a:spcAft>
              <a:buSzPts val="1440"/>
              <a:buChar char="►"/>
            </a:pPr>
            <a:r>
              <a:rPr lang="en-US"/>
              <a:t>CNN takes a different approach towards regularization: they take advantage of the hierarchical pattern in data and assemble patterns of increasing complexity using smaller and simpler patterns embossed in their filters. Therefore, on a scale of connectivity and complexity, CNNs are on the lower extreme.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1"/>
          <p:cNvSpPr txBox="1">
            <a:spLocks noGrp="1"/>
          </p:cNvSpPr>
          <p:nvPr>
            <p:ph type="title"/>
          </p:nvPr>
        </p:nvSpPr>
        <p:spPr>
          <a:xfrm>
            <a:off x="677334" y="609600"/>
            <a:ext cx="8596668" cy="573741"/>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METHODS</a:t>
            </a:r>
            <a:endParaRPr/>
          </a:p>
        </p:txBody>
      </p:sp>
      <p:sp>
        <p:nvSpPr>
          <p:cNvPr id="203" name="Google Shape;203;p11"/>
          <p:cNvSpPr txBox="1">
            <a:spLocks noGrp="1"/>
          </p:cNvSpPr>
          <p:nvPr>
            <p:ph type="body" idx="1"/>
          </p:nvPr>
        </p:nvSpPr>
        <p:spPr>
          <a:xfrm>
            <a:off x="677334" y="1308847"/>
            <a:ext cx="9273490" cy="473251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40"/>
              <a:buNone/>
            </a:pPr>
            <a:r>
              <a:rPr lang="en-US" b="1" u="sng"/>
              <a:t>Data Preparation:</a:t>
            </a:r>
            <a:endParaRPr b="1" u="sng"/>
          </a:p>
          <a:p>
            <a:pPr marL="342900" lvl="0" indent="-342900" algn="l" rtl="0">
              <a:spcBef>
                <a:spcPts val="1000"/>
              </a:spcBef>
              <a:spcAft>
                <a:spcPts val="0"/>
              </a:spcAft>
              <a:buSzPts val="1440"/>
              <a:buChar char="►"/>
            </a:pPr>
            <a:r>
              <a:rPr lang="en-US"/>
              <a:t>It is the process of preparing raw data so that it is suitable for further processing and analysis.</a:t>
            </a:r>
            <a:endParaRPr/>
          </a:p>
          <a:p>
            <a:pPr marL="342900" lvl="0" indent="-342900" algn="l" rtl="0">
              <a:spcBef>
                <a:spcPts val="1000"/>
              </a:spcBef>
              <a:spcAft>
                <a:spcPts val="0"/>
              </a:spcAft>
              <a:buSzPts val="1440"/>
              <a:buChar char="►"/>
            </a:pPr>
            <a:r>
              <a:rPr lang="en-US"/>
              <a:t> Key steps include collecting, cleaning, and labeling raw data into a form suitable for machine learning (ML) algorithms and then exploring and visualizing the data. </a:t>
            </a:r>
            <a:endParaRPr/>
          </a:p>
          <a:p>
            <a:pPr marL="342900" lvl="0" indent="-342900" algn="l" rtl="0">
              <a:spcBef>
                <a:spcPts val="1000"/>
              </a:spcBef>
              <a:spcAft>
                <a:spcPts val="0"/>
              </a:spcAft>
              <a:buSzPts val="1440"/>
              <a:buChar char="►"/>
            </a:pPr>
            <a:r>
              <a:rPr lang="en-US"/>
              <a:t>One of the primary purposes of data preparation is to ensure that the raw data being readied for processing and analysis is accurate and consistent. </a:t>
            </a:r>
            <a:endParaRPr/>
          </a:p>
          <a:p>
            <a:pPr marL="342900" lvl="0" indent="-342900" algn="l" rtl="0">
              <a:spcBef>
                <a:spcPts val="1000"/>
              </a:spcBef>
              <a:spcAft>
                <a:spcPts val="0"/>
              </a:spcAft>
              <a:buSzPts val="1440"/>
              <a:buChar char="►"/>
            </a:pPr>
            <a:r>
              <a:rPr lang="en-US"/>
              <a:t>Data is commonly created with missing values, inaccuracies, or other errors, and separate data sets often have different formats that need to be reconciled when they're combined. </a:t>
            </a:r>
            <a:endParaRPr/>
          </a:p>
          <a:p>
            <a:pPr marL="342900" lvl="0" indent="-342900" algn="l" rtl="0">
              <a:spcBef>
                <a:spcPts val="1000"/>
              </a:spcBef>
              <a:spcAft>
                <a:spcPts val="0"/>
              </a:spcAft>
              <a:buSzPts val="1440"/>
              <a:buChar char="►"/>
            </a:pPr>
            <a:r>
              <a:rPr lang="en-US"/>
              <a:t>Correcting data errors, validating data quality, and consolidating data sets are big parts of data preparation projects.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a:spLocks noGrp="1"/>
          </p:cNvSpPr>
          <p:nvPr>
            <p:ph type="title"/>
          </p:nvPr>
        </p:nvSpPr>
        <p:spPr>
          <a:xfrm>
            <a:off x="677334" y="609600"/>
            <a:ext cx="8596668" cy="582706"/>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METHODS</a:t>
            </a:r>
            <a:endParaRPr/>
          </a:p>
        </p:txBody>
      </p:sp>
      <p:sp>
        <p:nvSpPr>
          <p:cNvPr id="209" name="Google Shape;209;p12"/>
          <p:cNvSpPr txBox="1">
            <a:spLocks noGrp="1"/>
          </p:cNvSpPr>
          <p:nvPr>
            <p:ph type="body" idx="1"/>
          </p:nvPr>
        </p:nvSpPr>
        <p:spPr>
          <a:xfrm>
            <a:off x="677334" y="1192307"/>
            <a:ext cx="9838266" cy="484905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40"/>
              <a:buNone/>
            </a:pPr>
            <a:r>
              <a:rPr lang="en-US" b="1" u="sng"/>
              <a:t>Data Augmentation: </a:t>
            </a:r>
            <a:endParaRPr b="1" u="sng"/>
          </a:p>
          <a:p>
            <a:pPr marL="342900" lvl="0" indent="-342900" algn="l" rtl="0">
              <a:spcBef>
                <a:spcPts val="1000"/>
              </a:spcBef>
              <a:spcAft>
                <a:spcPts val="0"/>
              </a:spcAft>
              <a:buSzPts val="1440"/>
              <a:buChar char="►"/>
            </a:pPr>
            <a:r>
              <a:rPr lang="en-US"/>
              <a:t>Data augmentation is a set of techniques to artificially increase the amount of data by generating new data points from existing data. This includes making small changes to data or using deep learning models to generate new data points. </a:t>
            </a:r>
            <a:endParaRPr/>
          </a:p>
          <a:p>
            <a:pPr marL="342900" lvl="0" indent="-342900" algn="l" rtl="0">
              <a:spcBef>
                <a:spcPts val="1000"/>
              </a:spcBef>
              <a:spcAft>
                <a:spcPts val="0"/>
              </a:spcAft>
              <a:buSzPts val="1440"/>
              <a:buChar char="►"/>
            </a:pPr>
            <a:r>
              <a:rPr lang="en-US"/>
              <a:t>Data augmentation increases the number of examples in the training set while also introducing more variety in what the model sees and learns from. Both these aspects make it more difficult for the model to simply memorize mappings while also encouraging the model to learn general patterns. </a:t>
            </a:r>
            <a:endParaRPr/>
          </a:p>
          <a:p>
            <a:pPr marL="342900" lvl="0" indent="-342900" algn="l" rtl="0">
              <a:spcBef>
                <a:spcPts val="1000"/>
              </a:spcBef>
              <a:spcAft>
                <a:spcPts val="0"/>
              </a:spcAft>
              <a:buSzPts val="1440"/>
              <a:buChar char="►"/>
            </a:pPr>
            <a:r>
              <a:rPr lang="en-US"/>
              <a:t>While it is possible to collect more real-world data, this is much more expensive and time-consuming than using data augmentation techniques. So while it's always better to grow the real-world dataset, data augmentation can be a good substitute when resources are constrained.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3"/>
          <p:cNvSpPr txBox="1">
            <a:spLocks noGrp="1"/>
          </p:cNvSpPr>
          <p:nvPr>
            <p:ph type="title"/>
          </p:nvPr>
        </p:nvSpPr>
        <p:spPr>
          <a:xfrm>
            <a:off x="677334" y="412376"/>
            <a:ext cx="8596668" cy="493059"/>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imes New Roman"/>
              <a:buNone/>
            </a:pPr>
            <a:r>
              <a:rPr lang="en-US" b="1">
                <a:latin typeface="Times New Roman"/>
                <a:ea typeface="Times New Roman"/>
                <a:cs typeface="Times New Roman"/>
                <a:sym typeface="Times New Roman"/>
              </a:rPr>
              <a:t>VGG16 Model</a:t>
            </a:r>
            <a:endParaRPr b="1">
              <a:latin typeface="Times New Roman"/>
              <a:ea typeface="Times New Roman"/>
              <a:cs typeface="Times New Roman"/>
              <a:sym typeface="Times New Roman"/>
            </a:endParaRPr>
          </a:p>
        </p:txBody>
      </p:sp>
      <p:sp>
        <p:nvSpPr>
          <p:cNvPr id="215" name="Google Shape;215;p13"/>
          <p:cNvSpPr txBox="1">
            <a:spLocks noGrp="1"/>
          </p:cNvSpPr>
          <p:nvPr>
            <p:ph type="body" idx="1"/>
          </p:nvPr>
        </p:nvSpPr>
        <p:spPr>
          <a:xfrm>
            <a:off x="677333" y="905436"/>
            <a:ext cx="9130055" cy="513592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SzPts val="1600"/>
              <a:buChar char="►"/>
            </a:pPr>
            <a:r>
              <a:rPr lang="en-US" sz="2000">
                <a:solidFill>
                  <a:schemeClr val="dk1"/>
                </a:solidFill>
                <a:latin typeface="Calibri"/>
                <a:ea typeface="Calibri"/>
                <a:cs typeface="Calibri"/>
                <a:sym typeface="Calibri"/>
              </a:rPr>
              <a:t>The VGG model stands for the </a:t>
            </a:r>
            <a:r>
              <a:rPr lang="en-US" sz="2000" b="1">
                <a:solidFill>
                  <a:schemeClr val="dk1"/>
                </a:solidFill>
                <a:latin typeface="Calibri"/>
                <a:ea typeface="Calibri"/>
                <a:cs typeface="Calibri"/>
                <a:sym typeface="Calibri"/>
              </a:rPr>
              <a:t>Visual Geometry Group.</a:t>
            </a:r>
            <a:endParaRPr sz="2000">
              <a:solidFill>
                <a:schemeClr val="dk1"/>
              </a:solidFill>
              <a:latin typeface="Calibri"/>
              <a:ea typeface="Calibri"/>
              <a:cs typeface="Calibri"/>
              <a:sym typeface="Calibri"/>
            </a:endParaRPr>
          </a:p>
          <a:p>
            <a:pPr marL="342900" lvl="0" indent="-342900" algn="l" rtl="0">
              <a:lnSpc>
                <a:spcPct val="150000"/>
              </a:lnSpc>
              <a:spcBef>
                <a:spcPts val="1000"/>
              </a:spcBef>
              <a:spcAft>
                <a:spcPts val="0"/>
              </a:spcAft>
              <a:buSzPts val="1440"/>
              <a:buChar char="►"/>
            </a:pPr>
            <a:r>
              <a:rPr lang="en-US">
                <a:solidFill>
                  <a:schemeClr val="dk1"/>
                </a:solidFill>
                <a:latin typeface="Trebuchet MS"/>
                <a:ea typeface="Trebuchet MS"/>
                <a:cs typeface="Trebuchet MS"/>
                <a:sym typeface="Trebuchet MS"/>
              </a:rPr>
              <a:t>VGG-16 is a convolutional neural network that is 16 layers deep.</a:t>
            </a:r>
            <a:endParaRPr>
              <a:solidFill>
                <a:schemeClr val="dk1"/>
              </a:solidFill>
              <a:latin typeface="Trebuchet MS"/>
              <a:ea typeface="Trebuchet MS"/>
              <a:cs typeface="Trebuchet MS"/>
              <a:sym typeface="Trebuchet MS"/>
            </a:endParaRPr>
          </a:p>
          <a:p>
            <a:pPr marL="342900" lvl="0" indent="-342900" algn="l" rtl="0">
              <a:lnSpc>
                <a:spcPct val="150000"/>
              </a:lnSpc>
              <a:spcBef>
                <a:spcPts val="1000"/>
              </a:spcBef>
              <a:spcAft>
                <a:spcPts val="0"/>
              </a:spcAft>
              <a:buSzPts val="1440"/>
              <a:buChar char="►"/>
            </a:pPr>
            <a:r>
              <a:rPr lang="en-US" i="0">
                <a:solidFill>
                  <a:schemeClr val="dk1"/>
                </a:solidFill>
                <a:latin typeface="Trebuchet MS"/>
                <a:ea typeface="Trebuchet MS"/>
                <a:cs typeface="Trebuchet MS"/>
                <a:sym typeface="Trebuchet MS"/>
              </a:rPr>
              <a:t>VGG16 is an object detection and classification algorithm which can classify images of different categories with high accuracy. </a:t>
            </a:r>
            <a:endParaRPr i="0">
              <a:solidFill>
                <a:schemeClr val="dk1"/>
              </a:solidFill>
              <a:latin typeface="Trebuchet MS"/>
              <a:ea typeface="Trebuchet MS"/>
              <a:cs typeface="Trebuchet MS"/>
              <a:sym typeface="Trebuchet MS"/>
            </a:endParaRPr>
          </a:p>
          <a:p>
            <a:pPr marL="342900" lvl="0" indent="-342900" algn="l" rtl="0">
              <a:spcBef>
                <a:spcPts val="1000"/>
              </a:spcBef>
              <a:spcAft>
                <a:spcPts val="0"/>
              </a:spcAft>
              <a:buSzPts val="1440"/>
              <a:buChar char="►"/>
            </a:pPr>
            <a:r>
              <a:rPr lang="en-US" i="0">
                <a:solidFill>
                  <a:schemeClr val="dk1"/>
                </a:solidFill>
                <a:latin typeface="Trebuchet MS"/>
                <a:ea typeface="Trebuchet MS"/>
                <a:cs typeface="Trebuchet MS"/>
                <a:sym typeface="Trebuchet MS"/>
              </a:rPr>
              <a:t>It is one of the popular algorithms for image classification and is easy to use with transfer learning.</a:t>
            </a:r>
            <a:endParaRPr>
              <a:solidFill>
                <a:schemeClr val="dk1"/>
              </a:solidFill>
              <a:latin typeface="Trebuchet MS"/>
              <a:ea typeface="Trebuchet MS"/>
              <a:cs typeface="Trebuchet MS"/>
              <a:sym typeface="Trebuchet MS"/>
            </a:endParaRPr>
          </a:p>
          <a:p>
            <a:pPr marL="342900" lvl="0" indent="-342900" algn="l" rtl="0">
              <a:spcBef>
                <a:spcPts val="1000"/>
              </a:spcBef>
              <a:spcAft>
                <a:spcPts val="0"/>
              </a:spcAft>
              <a:buSzPts val="1440"/>
              <a:buChar char="►"/>
            </a:pPr>
            <a:r>
              <a:rPr lang="en-US">
                <a:solidFill>
                  <a:schemeClr val="dk1"/>
                </a:solidFill>
              </a:rPr>
              <a:t>VGG16 has a large number of parameters on its first fully connected layer, which makes the amount of calculation huge.</a:t>
            </a:r>
            <a:endParaRPr>
              <a:solidFill>
                <a:schemeClr val="dk1"/>
              </a:solidFill>
            </a:endParaRPr>
          </a:p>
          <a:p>
            <a:pPr marL="342900" lvl="0" indent="-251459" algn="l" rtl="0">
              <a:spcBef>
                <a:spcPts val="1000"/>
              </a:spcBef>
              <a:spcAft>
                <a:spcPts val="0"/>
              </a:spcAft>
              <a:buSzPts val="1440"/>
              <a:buNone/>
            </a:pPr>
            <a:endParaRPr>
              <a:solidFill>
                <a:schemeClr val="dk1"/>
              </a:solidFill>
            </a:endParaRPr>
          </a:p>
          <a:p>
            <a:pPr marL="0" lvl="0" indent="0" algn="l" rtl="0">
              <a:spcBef>
                <a:spcPts val="1000"/>
              </a:spcBef>
              <a:spcAft>
                <a:spcPts val="0"/>
              </a:spcAft>
              <a:buSzPts val="1760"/>
              <a:buNone/>
            </a:pPr>
            <a:endParaRPr sz="2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4"/>
          <p:cNvSpPr txBox="1">
            <a:spLocks noGrp="1"/>
          </p:cNvSpPr>
          <p:nvPr>
            <p:ph type="title"/>
          </p:nvPr>
        </p:nvSpPr>
        <p:spPr>
          <a:xfrm>
            <a:off x="677334" y="609600"/>
            <a:ext cx="8596668" cy="7475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VGG16 MODEL ARCHITECTURE</a:t>
            </a:r>
            <a:endParaRPr/>
          </a:p>
        </p:txBody>
      </p:sp>
      <p:pic>
        <p:nvPicPr>
          <p:cNvPr id="221" name="Google Shape;221;p14"/>
          <p:cNvPicPr preferRelativeResize="0">
            <a:picLocks noGrp="1"/>
          </p:cNvPicPr>
          <p:nvPr>
            <p:ph type="body" idx="1"/>
          </p:nvPr>
        </p:nvPicPr>
        <p:blipFill rotWithShape="1">
          <a:blip r:embed="rId3">
            <a:alphaModFix/>
          </a:blip>
          <a:srcRect/>
          <a:stretch/>
        </p:blipFill>
        <p:spPr>
          <a:xfrm>
            <a:off x="1280160" y="2276868"/>
            <a:ext cx="7738621" cy="289446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5"/>
          <p:cNvSpPr txBox="1">
            <a:spLocks noGrp="1"/>
          </p:cNvSpPr>
          <p:nvPr>
            <p:ph type="title"/>
          </p:nvPr>
        </p:nvSpPr>
        <p:spPr>
          <a:xfrm>
            <a:off x="677334" y="609600"/>
            <a:ext cx="8596668" cy="600635"/>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imes New Roman"/>
              <a:buNone/>
            </a:pPr>
            <a:r>
              <a:rPr lang="en-US" b="1">
                <a:latin typeface="Times New Roman"/>
                <a:ea typeface="Times New Roman"/>
                <a:cs typeface="Times New Roman"/>
                <a:sym typeface="Times New Roman"/>
              </a:rPr>
              <a:t>CODE</a:t>
            </a:r>
            <a:endParaRPr b="1">
              <a:latin typeface="Times New Roman"/>
              <a:ea typeface="Times New Roman"/>
              <a:cs typeface="Times New Roman"/>
              <a:sym typeface="Times New Roman"/>
            </a:endParaRPr>
          </a:p>
        </p:txBody>
      </p:sp>
      <p:sp>
        <p:nvSpPr>
          <p:cNvPr id="227" name="Google Shape;227;p15"/>
          <p:cNvSpPr txBox="1">
            <a:spLocks noGrp="1"/>
          </p:cNvSpPr>
          <p:nvPr>
            <p:ph type="body" idx="1"/>
          </p:nvPr>
        </p:nvSpPr>
        <p:spPr>
          <a:xfrm>
            <a:off x="677334" y="1479177"/>
            <a:ext cx="9682008" cy="456218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760"/>
              <a:buChar char="►"/>
            </a:pPr>
            <a:r>
              <a:rPr lang="en-US" sz="2200">
                <a:latin typeface="Calibri"/>
                <a:ea typeface="Calibri"/>
                <a:cs typeface="Calibri"/>
                <a:sym typeface="Calibri"/>
              </a:rPr>
              <a:t>We have executed the code in the </a:t>
            </a:r>
            <a:r>
              <a:rPr lang="en-US" sz="2200" b="1">
                <a:latin typeface="Calibri"/>
                <a:ea typeface="Calibri"/>
                <a:cs typeface="Calibri"/>
                <a:sym typeface="Calibri"/>
              </a:rPr>
              <a:t>google colab</a:t>
            </a:r>
            <a:r>
              <a:rPr lang="en-US" sz="2200">
                <a:latin typeface="Calibri"/>
                <a:ea typeface="Calibri"/>
                <a:cs typeface="Calibri"/>
                <a:sym typeface="Calibri"/>
              </a:rPr>
              <a:t> platform. </a:t>
            </a:r>
            <a:endParaRPr sz="2200">
              <a:latin typeface="Calibri"/>
              <a:ea typeface="Calibri"/>
              <a:cs typeface="Calibri"/>
              <a:sym typeface="Calibri"/>
            </a:endParaRPr>
          </a:p>
          <a:p>
            <a:pPr marL="342900" lvl="0" indent="-342900" algn="l" rtl="0">
              <a:spcBef>
                <a:spcPts val="1000"/>
              </a:spcBef>
              <a:spcAft>
                <a:spcPts val="0"/>
              </a:spcAft>
              <a:buSzPts val="1760"/>
              <a:buChar char="►"/>
            </a:pPr>
            <a:r>
              <a:rPr lang="en-US" sz="2200">
                <a:latin typeface="Calibri"/>
                <a:ea typeface="Calibri"/>
                <a:cs typeface="Calibri"/>
                <a:sym typeface="Calibri"/>
              </a:rPr>
              <a:t>Here is the link to access the code:</a:t>
            </a:r>
            <a:endParaRPr sz="2200">
              <a:latin typeface="Calibri"/>
              <a:ea typeface="Calibri"/>
              <a:cs typeface="Calibri"/>
              <a:sym typeface="Calibri"/>
            </a:endParaRPr>
          </a:p>
          <a:p>
            <a:pPr marL="0" lvl="0" indent="0" algn="l" rtl="0">
              <a:spcBef>
                <a:spcPts val="1000"/>
              </a:spcBef>
              <a:spcAft>
                <a:spcPts val="0"/>
              </a:spcAft>
              <a:buSzPts val="1760"/>
              <a:buNone/>
            </a:pPr>
            <a:r>
              <a:rPr lang="en-US" sz="2200">
                <a:latin typeface="Calibri"/>
                <a:ea typeface="Calibri"/>
                <a:cs typeface="Calibri"/>
                <a:sym typeface="Calibri"/>
              </a:rPr>
              <a:t>      https://colab.research.google.com/drive/1SlmXNLzHCe5mJfZ6mEYbyco3jgxIbRp</a:t>
            </a:r>
            <a:endParaRPr sz="2200">
              <a:latin typeface="Calibri"/>
              <a:ea typeface="Calibri"/>
              <a:cs typeface="Calibri"/>
              <a:sym typeface="Calibri"/>
            </a:endParaRPr>
          </a:p>
          <a:p>
            <a:pPr marL="342900" lvl="0" indent="-251459" algn="l" rtl="0">
              <a:spcBef>
                <a:spcPts val="1000"/>
              </a:spcBef>
              <a:spcAft>
                <a:spcPts val="0"/>
              </a:spcAft>
              <a:buSzPts val="144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6"/>
          <p:cNvSpPr txBox="1">
            <a:spLocks noGrp="1"/>
          </p:cNvSpPr>
          <p:nvPr>
            <p:ph type="title"/>
          </p:nvPr>
        </p:nvSpPr>
        <p:spPr>
          <a:xfrm>
            <a:off x="677334" y="167952"/>
            <a:ext cx="8596668" cy="67180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b="1">
                <a:latin typeface="Times New Roman"/>
                <a:ea typeface="Times New Roman"/>
                <a:cs typeface="Times New Roman"/>
                <a:sym typeface="Times New Roman"/>
              </a:rPr>
              <a:t>RESULTS</a:t>
            </a:r>
            <a:endParaRPr b="1">
              <a:latin typeface="Times New Roman"/>
              <a:ea typeface="Times New Roman"/>
              <a:cs typeface="Times New Roman"/>
              <a:sym typeface="Times New Roman"/>
            </a:endParaRPr>
          </a:p>
        </p:txBody>
      </p:sp>
      <p:pic>
        <p:nvPicPr>
          <p:cNvPr id="233" name="Google Shape;233;p16"/>
          <p:cNvPicPr preferRelativeResize="0">
            <a:picLocks noGrp="1"/>
          </p:cNvPicPr>
          <p:nvPr>
            <p:ph type="body" idx="1"/>
          </p:nvPr>
        </p:nvPicPr>
        <p:blipFill rotWithShape="1">
          <a:blip r:embed="rId3">
            <a:alphaModFix/>
          </a:blip>
          <a:srcRect/>
          <a:stretch/>
        </p:blipFill>
        <p:spPr>
          <a:xfrm>
            <a:off x="677334" y="5180353"/>
            <a:ext cx="4595258" cy="350550"/>
          </a:xfrm>
          <a:prstGeom prst="rect">
            <a:avLst/>
          </a:prstGeom>
          <a:noFill/>
          <a:ln>
            <a:noFill/>
          </a:ln>
        </p:spPr>
      </p:pic>
      <p:pic>
        <p:nvPicPr>
          <p:cNvPr id="234" name="Google Shape;234;p16"/>
          <p:cNvPicPr preferRelativeResize="0"/>
          <p:nvPr/>
        </p:nvPicPr>
        <p:blipFill rotWithShape="1">
          <a:blip r:embed="rId4">
            <a:alphaModFix/>
          </a:blip>
          <a:srcRect/>
          <a:stretch/>
        </p:blipFill>
        <p:spPr>
          <a:xfrm>
            <a:off x="677334" y="4835296"/>
            <a:ext cx="7567316" cy="251482"/>
          </a:xfrm>
          <a:prstGeom prst="rect">
            <a:avLst/>
          </a:prstGeom>
          <a:noFill/>
          <a:ln>
            <a:noFill/>
          </a:ln>
        </p:spPr>
      </p:pic>
      <p:pic>
        <p:nvPicPr>
          <p:cNvPr id="235" name="Google Shape;235;p16"/>
          <p:cNvPicPr preferRelativeResize="0"/>
          <p:nvPr/>
        </p:nvPicPr>
        <p:blipFill rotWithShape="1">
          <a:blip r:embed="rId5">
            <a:alphaModFix/>
          </a:blip>
          <a:srcRect/>
          <a:stretch/>
        </p:blipFill>
        <p:spPr>
          <a:xfrm>
            <a:off x="588546" y="839755"/>
            <a:ext cx="4226050" cy="390196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7"/>
          <p:cNvSpPr txBox="1">
            <a:spLocks noGrp="1"/>
          </p:cNvSpPr>
          <p:nvPr>
            <p:ph type="title"/>
          </p:nvPr>
        </p:nvSpPr>
        <p:spPr>
          <a:xfrm>
            <a:off x="677334" y="609600"/>
            <a:ext cx="8596668" cy="61271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imes New Roman"/>
              <a:buNone/>
            </a:pPr>
            <a:r>
              <a:rPr lang="en-US" b="1">
                <a:latin typeface="Times New Roman"/>
                <a:ea typeface="Times New Roman"/>
                <a:cs typeface="Times New Roman"/>
                <a:sym typeface="Times New Roman"/>
              </a:rPr>
              <a:t>RESULTS</a:t>
            </a:r>
            <a:endParaRPr b="1">
              <a:latin typeface="Times New Roman"/>
              <a:ea typeface="Times New Roman"/>
              <a:cs typeface="Times New Roman"/>
              <a:sym typeface="Times New Roman"/>
            </a:endParaRPr>
          </a:p>
        </p:txBody>
      </p:sp>
      <p:sp>
        <p:nvSpPr>
          <p:cNvPr id="241" name="Google Shape;241;p17"/>
          <p:cNvSpPr txBox="1">
            <a:spLocks noGrp="1"/>
          </p:cNvSpPr>
          <p:nvPr>
            <p:ph type="body" idx="1"/>
          </p:nvPr>
        </p:nvSpPr>
        <p:spPr>
          <a:xfrm>
            <a:off x="677334" y="1399593"/>
            <a:ext cx="8596668" cy="464177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The given table shows the accuracy of the VGG-16 Model achieved on the FER2013 private test dataset.</a:t>
            </a: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p:txBody>
      </p:sp>
      <p:pic>
        <p:nvPicPr>
          <p:cNvPr id="242" name="Google Shape;242;p17"/>
          <p:cNvPicPr preferRelativeResize="0"/>
          <p:nvPr/>
        </p:nvPicPr>
        <p:blipFill rotWithShape="1">
          <a:blip r:embed="rId3">
            <a:alphaModFix/>
          </a:blip>
          <a:srcRect/>
          <a:stretch/>
        </p:blipFill>
        <p:spPr>
          <a:xfrm>
            <a:off x="677334" y="2173426"/>
            <a:ext cx="4258228" cy="754410"/>
          </a:xfrm>
          <a:prstGeom prst="rect">
            <a:avLst/>
          </a:prstGeom>
          <a:noFill/>
          <a:ln>
            <a:noFill/>
          </a:ln>
        </p:spPr>
      </p:pic>
      <p:pic>
        <p:nvPicPr>
          <p:cNvPr id="243" name="Google Shape;243;p17"/>
          <p:cNvPicPr preferRelativeResize="0"/>
          <p:nvPr/>
        </p:nvPicPr>
        <p:blipFill rotWithShape="1">
          <a:blip r:embed="rId4">
            <a:alphaModFix/>
          </a:blip>
          <a:srcRect/>
          <a:stretch/>
        </p:blipFill>
        <p:spPr>
          <a:xfrm>
            <a:off x="677334" y="3105119"/>
            <a:ext cx="4099915" cy="2263336"/>
          </a:xfrm>
          <a:prstGeom prst="rect">
            <a:avLst/>
          </a:prstGeom>
          <a:noFill/>
          <a:ln>
            <a:noFill/>
          </a:ln>
        </p:spPr>
      </p:pic>
      <p:pic>
        <p:nvPicPr>
          <p:cNvPr id="244" name="Google Shape;244;p17"/>
          <p:cNvPicPr preferRelativeResize="0"/>
          <p:nvPr/>
        </p:nvPicPr>
        <p:blipFill rotWithShape="1">
          <a:blip r:embed="rId5">
            <a:alphaModFix/>
          </a:blip>
          <a:srcRect/>
          <a:stretch/>
        </p:blipFill>
        <p:spPr>
          <a:xfrm>
            <a:off x="4935562" y="3105119"/>
            <a:ext cx="7780694" cy="245385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8"/>
          <p:cNvSpPr txBox="1">
            <a:spLocks noGrp="1"/>
          </p:cNvSpPr>
          <p:nvPr>
            <p:ph type="title"/>
          </p:nvPr>
        </p:nvSpPr>
        <p:spPr>
          <a:xfrm>
            <a:off x="677334" y="609600"/>
            <a:ext cx="8596668" cy="555812"/>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Interpretability:</a:t>
            </a:r>
            <a:endParaRPr/>
          </a:p>
        </p:txBody>
      </p:sp>
      <p:sp>
        <p:nvSpPr>
          <p:cNvPr id="250" name="Google Shape;250;p18"/>
          <p:cNvSpPr txBox="1">
            <a:spLocks noGrp="1"/>
          </p:cNvSpPr>
          <p:nvPr>
            <p:ph type="body" idx="1"/>
          </p:nvPr>
        </p:nvSpPr>
        <p:spPr>
          <a:xfrm>
            <a:off x="677334" y="1425387"/>
            <a:ext cx="8596668" cy="461597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To better understand our network’s behavior, we employed various methods including Grad-CAM, XRAI, vanilla gradients, and occlusion maps. </a:t>
            </a:r>
            <a:endParaRPr/>
          </a:p>
          <a:p>
            <a:pPr marL="342900" lvl="0" indent="-342900" algn="l" rtl="0">
              <a:spcBef>
                <a:spcPts val="1000"/>
              </a:spcBef>
              <a:spcAft>
                <a:spcPts val="0"/>
              </a:spcAft>
              <a:buSzPts val="1440"/>
              <a:buChar char="►"/>
            </a:pPr>
            <a:r>
              <a:rPr lang="en-US"/>
              <a:t>Running occlusion maps on correctly classified images in our web app model, we observed the network had learned to focus on the nose and mouth to make predictions for disgust, the mouth for happiness, and the eyes and nose for a surprise. </a:t>
            </a:r>
            <a:endParaRPr/>
          </a:p>
          <a:p>
            <a:pPr marL="342900" lvl="0" indent="-342900" algn="l" rtl="0">
              <a:spcBef>
                <a:spcPts val="1000"/>
              </a:spcBef>
              <a:spcAft>
                <a:spcPts val="0"/>
              </a:spcAft>
              <a:buSzPts val="1440"/>
              <a:buChar char="►"/>
            </a:pPr>
            <a:r>
              <a:rPr lang="en-US"/>
              <a:t>For neutral images, we found that the network focused on all parts of the face except for the nose, which made sense given that small changes in non-nose regions tend to correspond to emotion changes.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9"/>
          <p:cNvSpPr txBox="1">
            <a:spLocks noGrp="1"/>
          </p:cNvSpPr>
          <p:nvPr>
            <p:ph type="title"/>
          </p:nvPr>
        </p:nvSpPr>
        <p:spPr>
          <a:xfrm>
            <a:off x="677334" y="279918"/>
            <a:ext cx="8596668" cy="536719"/>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imes New Roman"/>
              <a:buNone/>
            </a:pPr>
            <a:r>
              <a:rPr lang="en-US" b="1">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256" name="Google Shape;256;p19"/>
          <p:cNvSpPr txBox="1">
            <a:spLocks noGrp="1"/>
          </p:cNvSpPr>
          <p:nvPr>
            <p:ph type="body" idx="1"/>
          </p:nvPr>
        </p:nvSpPr>
        <p:spPr>
          <a:xfrm>
            <a:off x="677334" y="816638"/>
            <a:ext cx="9438818" cy="284651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We explored a model including shallow CNNs and pre-trained networks based on VGG16. To reduce FER2013’s inherent class imbalance, we employed class weights, data augmentation, and auxiliary datasets.</a:t>
            </a:r>
            <a:endParaRPr/>
          </a:p>
          <a:p>
            <a:pPr marL="342900" lvl="0" indent="-342900" algn="l" rtl="0">
              <a:spcBef>
                <a:spcPts val="1000"/>
              </a:spcBef>
              <a:spcAft>
                <a:spcPts val="0"/>
              </a:spcAft>
              <a:buSzPts val="1440"/>
              <a:buChar char="►"/>
            </a:pPr>
            <a:r>
              <a:rPr lang="en-US"/>
              <a:t> By using seven models we achieved 60% accuracy, which is the highest to our knowledge. We also found through network interpretability that our models learned to focus on relevant facial features for emotion detection.</a:t>
            </a:r>
            <a:endParaRPr/>
          </a:p>
          <a:p>
            <a:pPr marL="342900" lvl="0" indent="-342900" algn="l" rtl="0">
              <a:spcBef>
                <a:spcPts val="1000"/>
              </a:spcBef>
              <a:spcAft>
                <a:spcPts val="0"/>
              </a:spcAft>
              <a:buSzPts val="1440"/>
              <a:buChar char="►"/>
            </a:pPr>
            <a:r>
              <a:rPr lang="en-US">
                <a:solidFill>
                  <a:srgbClr val="000000"/>
                </a:solidFill>
                <a:latin typeface="Arial"/>
                <a:ea typeface="Arial"/>
                <a:cs typeface="Arial"/>
                <a:sym typeface="Arial"/>
              </a:rPr>
              <a:t>T</a:t>
            </a:r>
            <a:r>
              <a:rPr lang="en-US" b="0" i="0">
                <a:solidFill>
                  <a:srgbClr val="000000"/>
                </a:solidFill>
                <a:latin typeface="Arial"/>
                <a:ea typeface="Arial"/>
                <a:cs typeface="Arial"/>
                <a:sym typeface="Arial"/>
              </a:rPr>
              <a:t>he</a:t>
            </a:r>
            <a:r>
              <a:rPr lang="en-US" b="0" i="0">
                <a:solidFill>
                  <a:srgbClr val="000000"/>
                </a:solidFill>
                <a:latin typeface="Trebuchet MS"/>
                <a:ea typeface="Trebuchet MS"/>
                <a:cs typeface="Trebuchet MS"/>
                <a:sym typeface="Trebuchet MS"/>
              </a:rPr>
              <a:t> improved VGG16 network model is effective in training and testing expression recognition. With the expansion of the depth and structure of the network, the application of certain networks in some fields has shown better results.</a:t>
            </a:r>
            <a:endParaRPr>
              <a:latin typeface="Trebuchet MS"/>
              <a:ea typeface="Trebuchet MS"/>
              <a:cs typeface="Trebuchet MS"/>
              <a:sym typeface="Trebuchet MS"/>
            </a:endParaRPr>
          </a:p>
        </p:txBody>
      </p:sp>
      <p:sp>
        <p:nvSpPr>
          <p:cNvPr id="257" name="Google Shape;257;p19"/>
          <p:cNvSpPr txBox="1"/>
          <p:nvPr/>
        </p:nvSpPr>
        <p:spPr>
          <a:xfrm>
            <a:off x="827773" y="3894921"/>
            <a:ext cx="59832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3200" b="1">
              <a:solidFill>
                <a:schemeClr val="accent1"/>
              </a:solidFill>
              <a:latin typeface="Times New Roman"/>
              <a:ea typeface="Times New Roman"/>
              <a:cs typeface="Times New Roman"/>
              <a:sym typeface="Times New Roman"/>
            </a:endParaRPr>
          </a:p>
        </p:txBody>
      </p:sp>
      <p:sp>
        <p:nvSpPr>
          <p:cNvPr id="258" name="Google Shape;258;p19"/>
          <p:cNvSpPr txBox="1"/>
          <p:nvPr/>
        </p:nvSpPr>
        <p:spPr>
          <a:xfrm>
            <a:off x="827773" y="4541250"/>
            <a:ext cx="8797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
          <p:cNvSpPr txBox="1">
            <a:spLocks noGrp="1"/>
          </p:cNvSpPr>
          <p:nvPr>
            <p:ph type="title"/>
          </p:nvPr>
        </p:nvSpPr>
        <p:spPr>
          <a:xfrm>
            <a:off x="564213" y="131975"/>
            <a:ext cx="8596668" cy="142788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br>
              <a:rPr lang="en-US"/>
            </a:br>
            <a:r>
              <a:rPr lang="en-US" b="1">
                <a:latin typeface="Times New Roman"/>
                <a:ea typeface="Times New Roman"/>
                <a:cs typeface="Times New Roman"/>
                <a:sym typeface="Times New Roman"/>
              </a:rPr>
              <a:t>TEAM MEMBERS</a:t>
            </a:r>
            <a:endParaRPr b="1">
              <a:latin typeface="Times New Roman"/>
              <a:ea typeface="Times New Roman"/>
              <a:cs typeface="Times New Roman"/>
              <a:sym typeface="Times New Roman"/>
            </a:endParaRPr>
          </a:p>
        </p:txBody>
      </p:sp>
      <p:sp>
        <p:nvSpPr>
          <p:cNvPr id="149" name="Google Shape;149;p2"/>
          <p:cNvSpPr txBox="1">
            <a:spLocks noGrp="1"/>
          </p:cNvSpPr>
          <p:nvPr>
            <p:ph type="body" idx="1"/>
          </p:nvPr>
        </p:nvSpPr>
        <p:spPr>
          <a:xfrm>
            <a:off x="564228" y="1757075"/>
            <a:ext cx="11188800" cy="4191600"/>
          </a:xfrm>
          <a:prstGeom prst="rect">
            <a:avLst/>
          </a:prstGeom>
          <a:noFill/>
          <a:ln>
            <a:noFill/>
          </a:ln>
        </p:spPr>
        <p:txBody>
          <a:bodyPr spcFirstLastPara="1" wrap="square" lIns="91425" tIns="45700" rIns="91425" bIns="45700" anchor="t" anchorCtr="0">
            <a:normAutofit fontScale="47500" lnSpcReduction="10000"/>
          </a:bodyPr>
          <a:lstStyle/>
          <a:p>
            <a:pPr marL="342900" lvl="0" indent="0" algn="l" rtl="0">
              <a:lnSpc>
                <a:spcPct val="200000"/>
              </a:lnSpc>
              <a:spcBef>
                <a:spcPts val="0"/>
              </a:spcBef>
              <a:spcAft>
                <a:spcPts val="0"/>
              </a:spcAft>
              <a:buNone/>
            </a:pPr>
            <a:endParaRPr sz="2400" b="1">
              <a:solidFill>
                <a:schemeClr val="dk1"/>
              </a:solidFill>
              <a:latin typeface="Quattrocento Sans"/>
              <a:ea typeface="Quattrocento Sans"/>
              <a:cs typeface="Quattrocento Sans"/>
              <a:sym typeface="Quattrocento Sans"/>
            </a:endParaRPr>
          </a:p>
          <a:p>
            <a:pPr marL="342900" lvl="0" indent="0" algn="l" rtl="0">
              <a:lnSpc>
                <a:spcPct val="200000"/>
              </a:lnSpc>
              <a:spcBef>
                <a:spcPts val="0"/>
              </a:spcBef>
              <a:spcAft>
                <a:spcPts val="0"/>
              </a:spcAft>
              <a:buNone/>
            </a:pPr>
            <a:r>
              <a:rPr lang="en-US" sz="4375" b="1">
                <a:solidFill>
                  <a:schemeClr val="dk1"/>
                </a:solidFill>
                <a:latin typeface="Quattrocento Sans"/>
                <a:ea typeface="Quattrocento Sans"/>
                <a:cs typeface="Quattrocento Sans"/>
                <a:sym typeface="Quattrocento Sans"/>
              </a:rPr>
              <a:t>Boyina Ganesh - </a:t>
            </a:r>
            <a:r>
              <a:rPr lang="en-US" sz="4375" b="1" u="sng">
                <a:solidFill>
                  <a:schemeClr val="hlink"/>
                </a:solidFill>
                <a:latin typeface="Quattrocento Sans"/>
                <a:ea typeface="Quattrocento Sans"/>
                <a:cs typeface="Quattrocento Sans"/>
                <a:sym typeface="Quattrocento Sans"/>
                <a:hlinkClick r:id="rId3"/>
              </a:rPr>
              <a:t>ganesh.20bcr7108@vitap.ac.in</a:t>
            </a:r>
            <a:endParaRPr sz="4375" b="1">
              <a:solidFill>
                <a:schemeClr val="dk1"/>
              </a:solidFill>
              <a:latin typeface="Quattrocento Sans"/>
              <a:ea typeface="Quattrocento Sans"/>
              <a:cs typeface="Quattrocento Sans"/>
              <a:sym typeface="Quattrocento Sans"/>
            </a:endParaRPr>
          </a:p>
          <a:p>
            <a:pPr marL="342900" lvl="0" indent="0" algn="l" rtl="0">
              <a:lnSpc>
                <a:spcPct val="200000"/>
              </a:lnSpc>
              <a:spcBef>
                <a:spcPts val="0"/>
              </a:spcBef>
              <a:spcAft>
                <a:spcPts val="0"/>
              </a:spcAft>
              <a:buNone/>
            </a:pPr>
            <a:r>
              <a:rPr lang="en-US" sz="4375" b="1">
                <a:solidFill>
                  <a:schemeClr val="dk1"/>
                </a:solidFill>
                <a:latin typeface="Quattrocento Sans"/>
                <a:ea typeface="Quattrocento Sans"/>
                <a:cs typeface="Quattrocento Sans"/>
                <a:sym typeface="Quattrocento Sans"/>
              </a:rPr>
              <a:t>Gumperla Vaishnavi - </a:t>
            </a:r>
            <a:r>
              <a:rPr lang="en-US" sz="4375" b="1" u="sng">
                <a:solidFill>
                  <a:schemeClr val="hlink"/>
                </a:solidFill>
                <a:latin typeface="Quattrocento Sans"/>
                <a:ea typeface="Quattrocento Sans"/>
                <a:cs typeface="Quattrocento Sans"/>
                <a:sym typeface="Quattrocento Sans"/>
                <a:hlinkClick r:id="rId4"/>
              </a:rPr>
              <a:t>vaishnavi.20bcd7055@vitap.ac.in</a:t>
            </a:r>
            <a:endParaRPr sz="4375" b="1">
              <a:solidFill>
                <a:schemeClr val="dk1"/>
              </a:solidFill>
              <a:latin typeface="Quattrocento Sans"/>
              <a:ea typeface="Quattrocento Sans"/>
              <a:cs typeface="Quattrocento Sans"/>
              <a:sym typeface="Quattrocento Sans"/>
            </a:endParaRPr>
          </a:p>
          <a:p>
            <a:pPr marL="342900" lvl="0" indent="0" algn="l" rtl="0">
              <a:lnSpc>
                <a:spcPct val="200000"/>
              </a:lnSpc>
              <a:spcBef>
                <a:spcPts val="0"/>
              </a:spcBef>
              <a:spcAft>
                <a:spcPts val="0"/>
              </a:spcAft>
              <a:buNone/>
            </a:pPr>
            <a:r>
              <a:rPr lang="en-US" sz="4375" b="1">
                <a:solidFill>
                  <a:schemeClr val="dk1"/>
                </a:solidFill>
                <a:latin typeface="Quattrocento Sans"/>
                <a:ea typeface="Quattrocento Sans"/>
                <a:cs typeface="Quattrocento Sans"/>
                <a:sym typeface="Quattrocento Sans"/>
              </a:rPr>
              <a:t>Shaik Mohammad Waseem Akram - </a:t>
            </a:r>
            <a:r>
              <a:rPr lang="en-US" sz="4375" b="1" u="sng">
                <a:solidFill>
                  <a:schemeClr val="hlink"/>
                </a:solidFill>
                <a:latin typeface="Quattrocento Sans"/>
                <a:ea typeface="Quattrocento Sans"/>
                <a:cs typeface="Quattrocento Sans"/>
                <a:sym typeface="Quattrocento Sans"/>
                <a:hlinkClick r:id="rId5"/>
              </a:rPr>
              <a:t>akram.20bcd7141@vitap.ac.in</a:t>
            </a:r>
            <a:endParaRPr sz="4375" b="1">
              <a:solidFill>
                <a:schemeClr val="dk1"/>
              </a:solidFill>
              <a:latin typeface="Quattrocento Sans"/>
              <a:ea typeface="Quattrocento Sans"/>
              <a:cs typeface="Quattrocento Sans"/>
              <a:sym typeface="Quattrocento Sans"/>
            </a:endParaRPr>
          </a:p>
          <a:p>
            <a:pPr marL="342900" lvl="0" indent="0" algn="l" rtl="0">
              <a:lnSpc>
                <a:spcPct val="200000"/>
              </a:lnSpc>
              <a:spcBef>
                <a:spcPts val="0"/>
              </a:spcBef>
              <a:spcAft>
                <a:spcPts val="0"/>
              </a:spcAft>
              <a:buNone/>
            </a:pPr>
            <a:r>
              <a:rPr lang="en-US" sz="4375" b="1">
                <a:solidFill>
                  <a:schemeClr val="dk1"/>
                </a:solidFill>
                <a:latin typeface="Quattrocento Sans"/>
                <a:ea typeface="Quattrocento Sans"/>
                <a:cs typeface="Quattrocento Sans"/>
                <a:sym typeface="Quattrocento Sans"/>
              </a:rPr>
              <a:t>Mudit Dhoundiyal  </a:t>
            </a:r>
            <a:r>
              <a:rPr lang="en-US" sz="4375" b="1" u="sng">
                <a:solidFill>
                  <a:schemeClr val="hlink"/>
                </a:solidFill>
                <a:latin typeface="Quattrocento Sans"/>
                <a:ea typeface="Quattrocento Sans"/>
                <a:cs typeface="Quattrocento Sans"/>
                <a:sym typeface="Quattrocento Sans"/>
                <a:hlinkClick r:id="rId6"/>
              </a:rPr>
              <a:t>-mudit.dhoundiyal2020@vitstudent.ac.in</a:t>
            </a:r>
            <a:endParaRPr sz="4375" b="1">
              <a:solidFill>
                <a:schemeClr val="dk1"/>
              </a:solidFill>
              <a:latin typeface="Quattrocento Sans"/>
              <a:ea typeface="Quattrocento Sans"/>
              <a:cs typeface="Quattrocento Sans"/>
              <a:sym typeface="Quattrocento Sans"/>
            </a:endParaRPr>
          </a:p>
          <a:p>
            <a:pPr marL="342900" lvl="0" indent="0" algn="l" rtl="0">
              <a:lnSpc>
                <a:spcPct val="200000"/>
              </a:lnSpc>
              <a:spcBef>
                <a:spcPts val="0"/>
              </a:spcBef>
              <a:spcAft>
                <a:spcPts val="0"/>
              </a:spcAft>
              <a:buNone/>
            </a:pPr>
            <a:endParaRPr sz="4375" b="1">
              <a:solidFill>
                <a:schemeClr val="dk1"/>
              </a:solidFill>
              <a:latin typeface="Quattrocento Sans"/>
              <a:ea typeface="Quattrocento Sans"/>
              <a:cs typeface="Quattrocento Sans"/>
              <a:sym typeface="Quattrocento Sans"/>
            </a:endParaRPr>
          </a:p>
          <a:p>
            <a:pPr marL="342900" lvl="0" indent="0" algn="l" rtl="0">
              <a:lnSpc>
                <a:spcPct val="200000"/>
              </a:lnSpc>
              <a:spcBef>
                <a:spcPts val="0"/>
              </a:spcBef>
              <a:spcAft>
                <a:spcPts val="0"/>
              </a:spcAft>
              <a:buNone/>
            </a:pPr>
            <a:endParaRPr sz="2400" b="1">
              <a:solidFill>
                <a:schemeClr val="dk1"/>
              </a:solidFill>
              <a:latin typeface="Quattrocento Sans"/>
              <a:ea typeface="Quattrocento Sans"/>
              <a:cs typeface="Quattrocento Sans"/>
              <a:sym typeface="Quattrocento Sans"/>
            </a:endParaRPr>
          </a:p>
          <a:p>
            <a:pPr marL="342900" lvl="0" indent="-220980" algn="l" rtl="0">
              <a:lnSpc>
                <a:spcPct val="200000"/>
              </a:lnSpc>
              <a:spcBef>
                <a:spcPts val="1000"/>
              </a:spcBef>
              <a:spcAft>
                <a:spcPts val="0"/>
              </a:spcAft>
              <a:buSzPct val="80000"/>
              <a:buNone/>
            </a:pP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0"/>
          <p:cNvSpPr txBox="1">
            <a:spLocks noGrp="1"/>
          </p:cNvSpPr>
          <p:nvPr>
            <p:ph type="title"/>
          </p:nvPr>
        </p:nvSpPr>
        <p:spPr>
          <a:xfrm>
            <a:off x="2948472" y="2967135"/>
            <a:ext cx="6325529" cy="203407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6000"/>
              <a:buFont typeface="Times New Roman"/>
              <a:buNone/>
            </a:pPr>
            <a:r>
              <a:rPr lang="en-US" sz="6000" b="1">
                <a:latin typeface="Times New Roman"/>
                <a:ea typeface="Times New Roman"/>
                <a:cs typeface="Times New Roman"/>
                <a:sym typeface="Times New Roman"/>
              </a:rPr>
              <a:t>THANK YOU</a:t>
            </a:r>
            <a:endParaRPr sz="6000"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
          <p:cNvSpPr txBox="1">
            <a:spLocks noGrp="1"/>
          </p:cNvSpPr>
          <p:nvPr>
            <p:ph type="title"/>
          </p:nvPr>
        </p:nvSpPr>
        <p:spPr>
          <a:xfrm>
            <a:off x="609600" y="340660"/>
            <a:ext cx="8664402" cy="66338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b="1">
                <a:latin typeface="Times New Roman"/>
                <a:ea typeface="Times New Roman"/>
                <a:cs typeface="Times New Roman"/>
                <a:sym typeface="Times New Roman"/>
              </a:rPr>
              <a:t>OUTLINE</a:t>
            </a:r>
            <a:endParaRPr b="1">
              <a:latin typeface="Times New Roman"/>
              <a:ea typeface="Times New Roman"/>
              <a:cs typeface="Times New Roman"/>
              <a:sym typeface="Times New Roman"/>
            </a:endParaRPr>
          </a:p>
        </p:txBody>
      </p:sp>
      <p:sp>
        <p:nvSpPr>
          <p:cNvPr id="155" name="Google Shape;155;p3"/>
          <p:cNvSpPr txBox="1">
            <a:spLocks noGrp="1"/>
          </p:cNvSpPr>
          <p:nvPr>
            <p:ph type="body" idx="1"/>
          </p:nvPr>
        </p:nvSpPr>
        <p:spPr>
          <a:xfrm>
            <a:off x="542864" y="1129553"/>
            <a:ext cx="8596668" cy="523538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SzPts val="1760"/>
              <a:buChar char="►"/>
            </a:pPr>
            <a:r>
              <a:rPr lang="en-US" sz="2200" b="1">
                <a:solidFill>
                  <a:schemeClr val="dk1"/>
                </a:solidFill>
                <a:latin typeface="Calibri"/>
                <a:ea typeface="Calibri"/>
                <a:cs typeface="Calibri"/>
                <a:sym typeface="Calibri"/>
              </a:rPr>
              <a:t>INTRODUCTION</a:t>
            </a:r>
            <a:endParaRPr sz="2200" b="1">
              <a:solidFill>
                <a:schemeClr val="dk1"/>
              </a:solidFill>
              <a:latin typeface="Calibri"/>
              <a:ea typeface="Calibri"/>
              <a:cs typeface="Calibri"/>
              <a:sym typeface="Calibri"/>
            </a:endParaRPr>
          </a:p>
          <a:p>
            <a:pPr marL="342900" lvl="0" indent="-342900" algn="l" rtl="0">
              <a:lnSpc>
                <a:spcPct val="150000"/>
              </a:lnSpc>
              <a:spcBef>
                <a:spcPts val="1000"/>
              </a:spcBef>
              <a:spcAft>
                <a:spcPts val="0"/>
              </a:spcAft>
              <a:buSzPts val="1760"/>
              <a:buChar char="►"/>
            </a:pPr>
            <a:r>
              <a:rPr lang="en-US" sz="2200" b="1">
                <a:solidFill>
                  <a:schemeClr val="dk1"/>
                </a:solidFill>
                <a:latin typeface="Calibri"/>
                <a:ea typeface="Calibri"/>
                <a:cs typeface="Calibri"/>
                <a:sym typeface="Calibri"/>
              </a:rPr>
              <a:t>OBJECTIVE</a:t>
            </a:r>
            <a:endParaRPr sz="2200" b="1">
              <a:solidFill>
                <a:schemeClr val="dk1"/>
              </a:solidFill>
              <a:latin typeface="Calibri"/>
              <a:ea typeface="Calibri"/>
              <a:cs typeface="Calibri"/>
              <a:sym typeface="Calibri"/>
            </a:endParaRPr>
          </a:p>
          <a:p>
            <a:pPr marL="342900" lvl="0" indent="-342900" algn="l" rtl="0">
              <a:lnSpc>
                <a:spcPct val="150000"/>
              </a:lnSpc>
              <a:spcBef>
                <a:spcPts val="1000"/>
              </a:spcBef>
              <a:spcAft>
                <a:spcPts val="0"/>
              </a:spcAft>
              <a:buSzPts val="1760"/>
              <a:buChar char="►"/>
            </a:pPr>
            <a:r>
              <a:rPr lang="en-US" sz="2200" b="1">
                <a:solidFill>
                  <a:schemeClr val="dk1"/>
                </a:solidFill>
                <a:latin typeface="Calibri"/>
                <a:ea typeface="Calibri"/>
                <a:cs typeface="Calibri"/>
                <a:sym typeface="Calibri"/>
              </a:rPr>
              <a:t>RELATED WORK</a:t>
            </a:r>
            <a:endParaRPr sz="2200" b="1">
              <a:solidFill>
                <a:schemeClr val="dk1"/>
              </a:solidFill>
              <a:latin typeface="Calibri"/>
              <a:ea typeface="Calibri"/>
              <a:cs typeface="Calibri"/>
              <a:sym typeface="Calibri"/>
            </a:endParaRPr>
          </a:p>
          <a:p>
            <a:pPr marL="342900" lvl="0" indent="-342900" algn="l" rtl="0">
              <a:lnSpc>
                <a:spcPct val="150000"/>
              </a:lnSpc>
              <a:spcBef>
                <a:spcPts val="1000"/>
              </a:spcBef>
              <a:spcAft>
                <a:spcPts val="0"/>
              </a:spcAft>
              <a:buSzPts val="1760"/>
              <a:buChar char="►"/>
            </a:pPr>
            <a:r>
              <a:rPr lang="en-US" sz="2200" b="1">
                <a:solidFill>
                  <a:schemeClr val="dk1"/>
                </a:solidFill>
                <a:latin typeface="Calibri"/>
                <a:ea typeface="Calibri"/>
                <a:cs typeface="Calibri"/>
                <a:sym typeface="Calibri"/>
              </a:rPr>
              <a:t>DATASET </a:t>
            </a:r>
            <a:endParaRPr sz="2200" b="1">
              <a:solidFill>
                <a:schemeClr val="dk1"/>
              </a:solidFill>
              <a:latin typeface="Calibri"/>
              <a:ea typeface="Calibri"/>
              <a:cs typeface="Calibri"/>
              <a:sym typeface="Calibri"/>
            </a:endParaRPr>
          </a:p>
          <a:p>
            <a:pPr marL="342900" lvl="0" indent="-342900" algn="l" rtl="0">
              <a:lnSpc>
                <a:spcPct val="150000"/>
              </a:lnSpc>
              <a:spcBef>
                <a:spcPts val="1000"/>
              </a:spcBef>
              <a:spcAft>
                <a:spcPts val="0"/>
              </a:spcAft>
              <a:buSzPts val="1760"/>
              <a:buChar char="►"/>
            </a:pPr>
            <a:r>
              <a:rPr lang="en-US" sz="2200" b="1">
                <a:solidFill>
                  <a:schemeClr val="dk1"/>
                </a:solidFill>
                <a:latin typeface="Calibri"/>
                <a:ea typeface="Calibri"/>
                <a:cs typeface="Calibri"/>
                <a:sym typeface="Calibri"/>
              </a:rPr>
              <a:t>DEEP LEARNING MODEL</a:t>
            </a:r>
            <a:endParaRPr sz="2200" b="1">
              <a:solidFill>
                <a:schemeClr val="dk1"/>
              </a:solidFill>
              <a:latin typeface="Calibri"/>
              <a:ea typeface="Calibri"/>
              <a:cs typeface="Calibri"/>
              <a:sym typeface="Calibri"/>
            </a:endParaRPr>
          </a:p>
          <a:p>
            <a:pPr marL="342900" lvl="0" indent="-342900" algn="l" rtl="0">
              <a:lnSpc>
                <a:spcPct val="150000"/>
              </a:lnSpc>
              <a:spcBef>
                <a:spcPts val="1000"/>
              </a:spcBef>
              <a:spcAft>
                <a:spcPts val="0"/>
              </a:spcAft>
              <a:buSzPts val="1760"/>
              <a:buChar char="►"/>
            </a:pPr>
            <a:r>
              <a:rPr lang="en-US" sz="2200" b="1">
                <a:solidFill>
                  <a:schemeClr val="dk1"/>
                </a:solidFill>
                <a:latin typeface="Calibri"/>
                <a:ea typeface="Calibri"/>
                <a:cs typeface="Calibri"/>
                <a:sym typeface="Calibri"/>
              </a:rPr>
              <a:t>RESULTS </a:t>
            </a:r>
            <a:endParaRPr sz="2200" b="1">
              <a:solidFill>
                <a:schemeClr val="dk1"/>
              </a:solidFill>
              <a:latin typeface="Calibri"/>
              <a:ea typeface="Calibri"/>
              <a:cs typeface="Calibri"/>
              <a:sym typeface="Calibri"/>
            </a:endParaRPr>
          </a:p>
          <a:p>
            <a:pPr marL="342900" lvl="0" indent="-342900" algn="l" rtl="0">
              <a:lnSpc>
                <a:spcPct val="150000"/>
              </a:lnSpc>
              <a:spcBef>
                <a:spcPts val="1000"/>
              </a:spcBef>
              <a:spcAft>
                <a:spcPts val="0"/>
              </a:spcAft>
              <a:buSzPts val="1760"/>
              <a:buChar char="►"/>
            </a:pPr>
            <a:r>
              <a:rPr lang="en-US" sz="2200" b="1">
                <a:solidFill>
                  <a:schemeClr val="dk1"/>
                </a:solidFill>
                <a:latin typeface="Calibri"/>
                <a:ea typeface="Calibri"/>
                <a:cs typeface="Calibri"/>
                <a:sym typeface="Calibri"/>
              </a:rPr>
              <a:t>CONCLUSION</a:t>
            </a:r>
            <a:endParaRPr sz="2200" b="1">
              <a:solidFill>
                <a:schemeClr val="dk1"/>
              </a:solidFill>
              <a:latin typeface="Calibri"/>
              <a:ea typeface="Calibri"/>
              <a:cs typeface="Calibri"/>
              <a:sym typeface="Calibri"/>
            </a:endParaRPr>
          </a:p>
          <a:p>
            <a:pPr marL="342900" lvl="0" indent="-251459" algn="l" rtl="0">
              <a:spcBef>
                <a:spcPts val="1000"/>
              </a:spcBef>
              <a:spcAft>
                <a:spcPts val="0"/>
              </a:spcAft>
              <a:buSzPts val="144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4"/>
          <p:cNvSpPr txBox="1">
            <a:spLocks noGrp="1"/>
          </p:cNvSpPr>
          <p:nvPr>
            <p:ph type="title"/>
          </p:nvPr>
        </p:nvSpPr>
        <p:spPr>
          <a:xfrm>
            <a:off x="677334" y="609600"/>
            <a:ext cx="8596668" cy="735106"/>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imes New Roman"/>
              <a:buNone/>
            </a:pPr>
            <a:r>
              <a:rPr lang="en-US" b="1">
                <a:latin typeface="Times New Roman"/>
                <a:ea typeface="Times New Roman"/>
                <a:cs typeface="Times New Roman"/>
                <a:sym typeface="Times New Roman"/>
              </a:rPr>
              <a:t>INTRODUCTION</a:t>
            </a:r>
            <a:br>
              <a:rPr lang="en-US"/>
            </a:br>
            <a:endParaRPr/>
          </a:p>
        </p:txBody>
      </p:sp>
      <p:sp>
        <p:nvSpPr>
          <p:cNvPr id="161" name="Google Shape;161;p4"/>
          <p:cNvSpPr txBox="1">
            <a:spLocks noGrp="1"/>
          </p:cNvSpPr>
          <p:nvPr>
            <p:ph type="body" idx="1"/>
          </p:nvPr>
        </p:nvSpPr>
        <p:spPr>
          <a:xfrm>
            <a:off x="677333" y="1488612"/>
            <a:ext cx="9829301" cy="5064587"/>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760"/>
              <a:buChar char="►"/>
            </a:pPr>
            <a:r>
              <a:rPr lang="en-US" sz="2200">
                <a:solidFill>
                  <a:schemeClr val="dk1"/>
                </a:solidFill>
                <a:latin typeface="Calibri"/>
                <a:ea typeface="Calibri"/>
                <a:cs typeface="Calibri"/>
                <a:sym typeface="Calibri"/>
              </a:rPr>
              <a:t>One of the easiest ways people communicate is through facial expressions. In this project, we will be implementing a Deep learning model for facial expression recognition.</a:t>
            </a:r>
            <a:endParaRPr sz="2200">
              <a:solidFill>
                <a:schemeClr val="dk1"/>
              </a:solidFill>
              <a:latin typeface="Calibri"/>
              <a:ea typeface="Calibri"/>
              <a:cs typeface="Calibri"/>
              <a:sym typeface="Calibri"/>
            </a:endParaRPr>
          </a:p>
          <a:p>
            <a:pPr marL="342900" lvl="0" indent="-342900" algn="l" rtl="0">
              <a:spcBef>
                <a:spcPts val="1000"/>
              </a:spcBef>
              <a:spcAft>
                <a:spcPts val="0"/>
              </a:spcAft>
              <a:buSzPts val="1760"/>
              <a:buChar char="►"/>
            </a:pPr>
            <a:r>
              <a:rPr lang="en-US" sz="2200">
                <a:solidFill>
                  <a:schemeClr val="dk1"/>
                </a:solidFill>
                <a:latin typeface="Calibri"/>
                <a:ea typeface="Calibri"/>
                <a:cs typeface="Calibri"/>
                <a:sym typeface="Calibri"/>
              </a:rPr>
              <a:t>Facial Emotion Recognition (FER) is a technology used for analyzing sentiments from different sources, such as pictures and videos. </a:t>
            </a:r>
            <a:endParaRPr sz="2200">
              <a:solidFill>
                <a:schemeClr val="dk1"/>
              </a:solidFill>
              <a:latin typeface="Calibri"/>
              <a:ea typeface="Calibri"/>
              <a:cs typeface="Calibri"/>
              <a:sym typeface="Calibri"/>
            </a:endParaRPr>
          </a:p>
          <a:p>
            <a:pPr marL="342900" lvl="0" indent="-342900" algn="l" rtl="0">
              <a:spcBef>
                <a:spcPts val="1000"/>
              </a:spcBef>
              <a:spcAft>
                <a:spcPts val="0"/>
              </a:spcAft>
              <a:buSzPts val="1760"/>
              <a:buChar char="►"/>
            </a:pPr>
            <a:r>
              <a:rPr lang="en-US" sz="2200">
                <a:solidFill>
                  <a:schemeClr val="dk1"/>
                </a:solidFill>
                <a:latin typeface="Calibri"/>
                <a:ea typeface="Calibri"/>
                <a:cs typeface="Calibri"/>
                <a:sym typeface="Calibri"/>
              </a:rPr>
              <a:t>FER analysis comprises two steps: </a:t>
            </a:r>
            <a:endParaRPr sz="2200">
              <a:solidFill>
                <a:schemeClr val="dk1"/>
              </a:solidFill>
              <a:latin typeface="Calibri"/>
              <a:ea typeface="Calibri"/>
              <a:cs typeface="Calibri"/>
              <a:sym typeface="Calibri"/>
            </a:endParaRPr>
          </a:p>
          <a:p>
            <a:pPr marL="0" lvl="0" indent="0" algn="l" rtl="0">
              <a:spcBef>
                <a:spcPts val="1000"/>
              </a:spcBef>
              <a:spcAft>
                <a:spcPts val="0"/>
              </a:spcAft>
              <a:buSzPts val="1760"/>
              <a:buNone/>
            </a:pPr>
            <a:r>
              <a:rPr lang="en-US" sz="2200">
                <a:solidFill>
                  <a:schemeClr val="dk1"/>
                </a:solidFill>
                <a:latin typeface="Calibri"/>
                <a:ea typeface="Calibri"/>
                <a:cs typeface="Calibri"/>
                <a:sym typeface="Calibri"/>
              </a:rPr>
              <a:t>      a) face detection.</a:t>
            </a:r>
            <a:endParaRPr sz="2200">
              <a:solidFill>
                <a:schemeClr val="dk1"/>
              </a:solidFill>
              <a:latin typeface="Calibri"/>
              <a:ea typeface="Calibri"/>
              <a:cs typeface="Calibri"/>
              <a:sym typeface="Calibri"/>
            </a:endParaRPr>
          </a:p>
          <a:p>
            <a:pPr marL="0" lvl="0" indent="0" algn="l" rtl="0">
              <a:spcBef>
                <a:spcPts val="1000"/>
              </a:spcBef>
              <a:spcAft>
                <a:spcPts val="0"/>
              </a:spcAft>
              <a:buSzPts val="1760"/>
              <a:buNone/>
            </a:pPr>
            <a:r>
              <a:rPr lang="en-US" sz="2200">
                <a:solidFill>
                  <a:schemeClr val="dk1"/>
                </a:solidFill>
                <a:latin typeface="Calibri"/>
                <a:ea typeface="Calibri"/>
                <a:cs typeface="Calibri"/>
                <a:sym typeface="Calibri"/>
              </a:rPr>
              <a:t>      b) facial expression detection.</a:t>
            </a:r>
            <a:endParaRPr sz="2200">
              <a:solidFill>
                <a:schemeClr val="dk1"/>
              </a:solidFill>
              <a:latin typeface="Calibri"/>
              <a:ea typeface="Calibri"/>
              <a:cs typeface="Calibri"/>
              <a:sym typeface="Calibri"/>
            </a:endParaRPr>
          </a:p>
          <a:p>
            <a:pPr marL="342900" lvl="0" indent="-342900" algn="l" rtl="0">
              <a:spcBef>
                <a:spcPts val="1000"/>
              </a:spcBef>
              <a:spcAft>
                <a:spcPts val="0"/>
              </a:spcAft>
              <a:buSzPts val="1760"/>
              <a:buChar char="►"/>
            </a:pPr>
            <a:r>
              <a:rPr lang="en-US" sz="2200">
                <a:solidFill>
                  <a:schemeClr val="dk1"/>
                </a:solidFill>
                <a:latin typeface="Calibri"/>
                <a:ea typeface="Calibri"/>
                <a:cs typeface="Calibri"/>
                <a:sym typeface="Calibri"/>
              </a:rPr>
              <a:t>Emotion detection is based on the analysis of facial landmark positions </a:t>
            </a:r>
            <a:endParaRPr sz="2200">
              <a:solidFill>
                <a:schemeClr val="dk1"/>
              </a:solidFill>
              <a:latin typeface="Calibri"/>
              <a:ea typeface="Calibri"/>
              <a:cs typeface="Calibri"/>
              <a:sym typeface="Calibri"/>
            </a:endParaRPr>
          </a:p>
          <a:p>
            <a:pPr marL="0" lvl="0" indent="0" algn="l" rtl="0">
              <a:spcBef>
                <a:spcPts val="1000"/>
              </a:spcBef>
              <a:spcAft>
                <a:spcPts val="0"/>
              </a:spcAft>
              <a:buSzPts val="1760"/>
              <a:buNone/>
            </a:pPr>
            <a:r>
              <a:rPr lang="en-US" sz="2200">
                <a:solidFill>
                  <a:schemeClr val="dk1"/>
                </a:solidFill>
                <a:latin typeface="Calibri"/>
                <a:ea typeface="Calibri"/>
                <a:cs typeface="Calibri"/>
                <a:sym typeface="Calibri"/>
              </a:rPr>
              <a:t>      Example: end of nose, eyebrows.</a:t>
            </a:r>
            <a:endParaRPr sz="2200">
              <a:solidFill>
                <a:schemeClr val="dk1"/>
              </a:solidFill>
              <a:latin typeface="Calibri"/>
              <a:ea typeface="Calibri"/>
              <a:cs typeface="Calibri"/>
              <a:sym typeface="Calibri"/>
            </a:endParaRPr>
          </a:p>
          <a:p>
            <a:pPr marL="0" lvl="0" indent="0" algn="l" rtl="0">
              <a:spcBef>
                <a:spcPts val="1000"/>
              </a:spcBef>
              <a:spcAft>
                <a:spcPts val="0"/>
              </a:spcAft>
              <a:buSzPts val="1760"/>
              <a:buNone/>
            </a:pPr>
            <a:r>
              <a:rPr lang="en-US"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a:p>
            <a:pPr marL="342900" lvl="0" indent="-241300" algn="l" rtl="0">
              <a:spcBef>
                <a:spcPts val="1000"/>
              </a:spcBef>
              <a:spcAft>
                <a:spcPts val="0"/>
              </a:spcAft>
              <a:buSzPts val="1600"/>
              <a:buNone/>
            </a:pPr>
            <a:endParaRPr sz="2000">
              <a:solidFill>
                <a:schemeClr val="dk1"/>
              </a:solidFill>
              <a:latin typeface="Calibri"/>
              <a:ea typeface="Calibri"/>
              <a:cs typeface="Calibri"/>
              <a:sym typeface="Calibri"/>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5"/>
          <p:cNvSpPr txBox="1">
            <a:spLocks noGrp="1"/>
          </p:cNvSpPr>
          <p:nvPr>
            <p:ph type="body" idx="1"/>
          </p:nvPr>
        </p:nvSpPr>
        <p:spPr>
          <a:xfrm>
            <a:off x="623546" y="762000"/>
            <a:ext cx="8596668" cy="545950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760"/>
              <a:buChar char="►"/>
            </a:pPr>
            <a:r>
              <a:rPr lang="en-US" sz="2200">
                <a:solidFill>
                  <a:schemeClr val="dk1"/>
                </a:solidFill>
                <a:latin typeface="Calibri"/>
                <a:ea typeface="Calibri"/>
                <a:cs typeface="Calibri"/>
                <a:sym typeface="Calibri"/>
              </a:rPr>
              <a:t>Depending on the algorithm, facial expressions can be classified as basic emotions such as anger, disgust, fear, joy, sadness, and surprise     or compound emotions such as happily sad.</a:t>
            </a:r>
            <a:endParaRPr sz="2200">
              <a:solidFill>
                <a:schemeClr val="dk1"/>
              </a:solidFill>
              <a:latin typeface="Calibri"/>
              <a:ea typeface="Calibri"/>
              <a:cs typeface="Calibri"/>
              <a:sym typeface="Calibri"/>
            </a:endParaRPr>
          </a:p>
          <a:p>
            <a:pPr marL="342900" lvl="0" indent="-342900" algn="l" rtl="0">
              <a:spcBef>
                <a:spcPts val="1000"/>
              </a:spcBef>
              <a:spcAft>
                <a:spcPts val="0"/>
              </a:spcAft>
              <a:buSzPts val="1760"/>
              <a:buChar char="►"/>
            </a:pPr>
            <a:r>
              <a:rPr lang="en-US" sz="2200" b="0" i="0">
                <a:solidFill>
                  <a:schemeClr val="dk1"/>
                </a:solidFill>
                <a:latin typeface="Calibri"/>
                <a:ea typeface="Calibri"/>
                <a:cs typeface="Calibri"/>
                <a:sym typeface="Calibri"/>
              </a:rPr>
              <a:t>Facial expression recognition has been widely used for lie detection and </a:t>
            </a:r>
            <a:r>
              <a:rPr lang="en-US" sz="2200" b="1" i="0">
                <a:solidFill>
                  <a:schemeClr val="dk1"/>
                </a:solidFill>
                <a:latin typeface="Calibri"/>
                <a:ea typeface="Calibri"/>
                <a:cs typeface="Calibri"/>
                <a:sym typeface="Calibri"/>
              </a:rPr>
              <a:t>human-machine interaction</a:t>
            </a:r>
            <a:r>
              <a:rPr lang="en-US" sz="2400" b="0" i="0">
                <a:solidFill>
                  <a:srgbClr val="202124"/>
                </a:solidFill>
                <a:latin typeface="Arial"/>
                <a:ea typeface="Arial"/>
                <a:cs typeface="Arial"/>
                <a:sym typeface="Arial"/>
              </a:rPr>
              <a:t>.</a:t>
            </a:r>
            <a:endParaRPr sz="2200">
              <a:solidFill>
                <a:schemeClr val="dk1"/>
              </a:solidFill>
              <a:latin typeface="Calibri"/>
              <a:ea typeface="Calibri"/>
              <a:cs typeface="Calibri"/>
              <a:sym typeface="Calibri"/>
            </a:endParaRPr>
          </a:p>
          <a:p>
            <a:pPr marL="0" lvl="0" indent="0" algn="l" rtl="0">
              <a:spcBef>
                <a:spcPts val="1000"/>
              </a:spcBef>
              <a:spcAft>
                <a:spcPts val="0"/>
              </a:spcAft>
              <a:buSzPts val="1760"/>
              <a:buNone/>
            </a:pPr>
            <a:endParaRPr sz="22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6"/>
          <p:cNvSpPr txBox="1">
            <a:spLocks noGrp="1"/>
          </p:cNvSpPr>
          <p:nvPr>
            <p:ph type="title"/>
          </p:nvPr>
        </p:nvSpPr>
        <p:spPr>
          <a:xfrm>
            <a:off x="677334" y="609601"/>
            <a:ext cx="8596668" cy="762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b="1">
                <a:latin typeface="Times New Roman"/>
                <a:ea typeface="Times New Roman"/>
                <a:cs typeface="Times New Roman"/>
                <a:sym typeface="Times New Roman"/>
              </a:rPr>
              <a:t>OBJECTIVE</a:t>
            </a:r>
            <a:endParaRPr b="1">
              <a:latin typeface="Times New Roman"/>
              <a:ea typeface="Times New Roman"/>
              <a:cs typeface="Times New Roman"/>
              <a:sym typeface="Times New Roman"/>
            </a:endParaRPr>
          </a:p>
        </p:txBody>
      </p:sp>
      <p:sp>
        <p:nvSpPr>
          <p:cNvPr id="172" name="Google Shape;172;p6"/>
          <p:cNvSpPr txBox="1">
            <a:spLocks noGrp="1"/>
          </p:cNvSpPr>
          <p:nvPr>
            <p:ph type="body" idx="1"/>
          </p:nvPr>
        </p:nvSpPr>
        <p:spPr>
          <a:xfrm>
            <a:off x="677334" y="1488141"/>
            <a:ext cx="8596668" cy="45532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240"/>
              <a:buChar char="►"/>
            </a:pPr>
            <a:r>
              <a:rPr lang="en-US" sz="2800">
                <a:solidFill>
                  <a:schemeClr val="dk1"/>
                </a:solidFill>
                <a:latin typeface="Calibri"/>
                <a:ea typeface="Calibri"/>
                <a:cs typeface="Calibri"/>
                <a:sym typeface="Calibri"/>
              </a:rPr>
              <a:t>To develop an application that</a:t>
            </a:r>
            <a:r>
              <a:rPr lang="en-US" sz="2800">
                <a:latin typeface="Calibri"/>
                <a:ea typeface="Calibri"/>
                <a:cs typeface="Calibri"/>
                <a:sym typeface="Calibri"/>
              </a:rPr>
              <a:t> understands and improves the performance of the emotion recognition model and also applies them to real-world situations using the VGG16 Model.</a:t>
            </a:r>
            <a:endParaRPr sz="2800">
              <a:latin typeface="Calibri"/>
              <a:ea typeface="Calibri"/>
              <a:cs typeface="Calibri"/>
              <a:sym typeface="Calibri"/>
            </a:endParaRPr>
          </a:p>
          <a:p>
            <a:pPr marL="0" lvl="0" indent="0" algn="l" rtl="0">
              <a:spcBef>
                <a:spcPts val="1000"/>
              </a:spcBef>
              <a:spcAft>
                <a:spcPts val="0"/>
              </a:spcAft>
              <a:buSzPts val="1760"/>
              <a:buNone/>
            </a:pPr>
            <a:endParaRPr sz="2200">
              <a:latin typeface="Calibri"/>
              <a:ea typeface="Calibri"/>
              <a:cs typeface="Calibri"/>
              <a:sym typeface="Calibri"/>
            </a:endParaRPr>
          </a:p>
          <a:p>
            <a:pPr marL="342900" lvl="0" indent="-231140" algn="l" rtl="0">
              <a:spcBef>
                <a:spcPts val="1000"/>
              </a:spcBef>
              <a:spcAft>
                <a:spcPts val="0"/>
              </a:spcAft>
              <a:buSzPts val="1760"/>
              <a:buNone/>
            </a:pPr>
            <a:endParaRPr sz="2200" b="0" i="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7"/>
          <p:cNvSpPr txBox="1">
            <a:spLocks noGrp="1"/>
          </p:cNvSpPr>
          <p:nvPr>
            <p:ph type="title"/>
          </p:nvPr>
        </p:nvSpPr>
        <p:spPr>
          <a:xfrm>
            <a:off x="677334" y="609600"/>
            <a:ext cx="8596668" cy="69028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b="1">
                <a:latin typeface="Times New Roman"/>
                <a:ea typeface="Times New Roman"/>
                <a:cs typeface="Times New Roman"/>
                <a:sym typeface="Times New Roman"/>
              </a:rPr>
              <a:t>PREVIOUS WORK</a:t>
            </a:r>
            <a:endParaRPr b="1">
              <a:latin typeface="Times New Roman"/>
              <a:ea typeface="Times New Roman"/>
              <a:cs typeface="Times New Roman"/>
              <a:sym typeface="Times New Roman"/>
            </a:endParaRPr>
          </a:p>
        </p:txBody>
      </p:sp>
      <p:sp>
        <p:nvSpPr>
          <p:cNvPr id="178" name="Google Shape;178;p7"/>
          <p:cNvSpPr txBox="1">
            <a:spLocks noGrp="1"/>
          </p:cNvSpPr>
          <p:nvPr>
            <p:ph type="body" idx="1"/>
          </p:nvPr>
        </p:nvSpPr>
        <p:spPr>
          <a:xfrm>
            <a:off x="677334" y="1461247"/>
            <a:ext cx="8843184" cy="458011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920"/>
              <a:buChar char="►"/>
            </a:pPr>
            <a:r>
              <a:rPr lang="en-US" sz="2400" b="0" i="0">
                <a:solidFill>
                  <a:srgbClr val="000000"/>
                </a:solidFill>
                <a:latin typeface="Arial"/>
                <a:ea typeface="Arial"/>
                <a:cs typeface="Arial"/>
                <a:sym typeface="Arial"/>
              </a:rPr>
              <a:t>The experimental results based on CK + dataset show that the improved VGG16 network has strong supervised learning ability. It can extract features well for different expression types, and its overall recognition accuracy is close to 90%.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8"/>
          <p:cNvSpPr txBox="1">
            <a:spLocks noGrp="1"/>
          </p:cNvSpPr>
          <p:nvPr>
            <p:ph type="title"/>
          </p:nvPr>
        </p:nvSpPr>
        <p:spPr>
          <a:xfrm>
            <a:off x="551828" y="525285"/>
            <a:ext cx="8596668" cy="582706"/>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imes New Roman"/>
              <a:buNone/>
            </a:pPr>
            <a:r>
              <a:rPr lang="en-US" b="1">
                <a:latin typeface="Times New Roman"/>
                <a:ea typeface="Times New Roman"/>
                <a:cs typeface="Times New Roman"/>
                <a:sym typeface="Times New Roman"/>
              </a:rPr>
              <a:t>DATASET</a:t>
            </a:r>
            <a:endParaRPr b="1">
              <a:latin typeface="Times New Roman"/>
              <a:ea typeface="Times New Roman"/>
              <a:cs typeface="Times New Roman"/>
              <a:sym typeface="Times New Roman"/>
            </a:endParaRPr>
          </a:p>
        </p:txBody>
      </p:sp>
      <p:sp>
        <p:nvSpPr>
          <p:cNvPr id="184" name="Google Shape;184;p8"/>
          <p:cNvSpPr txBox="1">
            <a:spLocks noGrp="1"/>
          </p:cNvSpPr>
          <p:nvPr>
            <p:ph type="body" idx="1"/>
          </p:nvPr>
        </p:nvSpPr>
        <p:spPr>
          <a:xfrm>
            <a:off x="677334" y="1237129"/>
            <a:ext cx="8596668" cy="480423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760"/>
              <a:buChar char="►"/>
            </a:pPr>
            <a:r>
              <a:rPr lang="en-US" sz="2200">
                <a:solidFill>
                  <a:schemeClr val="dk1"/>
                </a:solidFill>
                <a:latin typeface="Calibri"/>
                <a:ea typeface="Calibri"/>
                <a:cs typeface="Calibri"/>
                <a:sym typeface="Calibri"/>
              </a:rPr>
              <a:t>Facial Expression Recognition is a well-studied field with numerous available datasets. In this project, we will be using FER2013 as our main dataset.</a:t>
            </a:r>
            <a:endParaRPr sz="2200">
              <a:solidFill>
                <a:schemeClr val="dk1"/>
              </a:solidFill>
              <a:latin typeface="Calibri"/>
              <a:ea typeface="Calibri"/>
              <a:cs typeface="Calibri"/>
              <a:sym typeface="Calibri"/>
            </a:endParaRPr>
          </a:p>
          <a:p>
            <a:pPr marL="342900" lvl="0" indent="-342900" algn="l" rtl="0">
              <a:spcBef>
                <a:spcPts val="1000"/>
              </a:spcBef>
              <a:spcAft>
                <a:spcPts val="0"/>
              </a:spcAft>
              <a:buSzPts val="1760"/>
              <a:buChar char="►"/>
            </a:pPr>
            <a:r>
              <a:rPr lang="en-US" sz="2200">
                <a:solidFill>
                  <a:schemeClr val="dk1"/>
                </a:solidFill>
                <a:latin typeface="Calibri"/>
                <a:ea typeface="Calibri"/>
                <a:cs typeface="Calibri"/>
                <a:sym typeface="Calibri"/>
              </a:rPr>
              <a:t>FER2013 is a well-studied dataset and has been used in research papers. It is one of the more challenging datasets with accuracy only at 65±5%. </a:t>
            </a:r>
            <a:endParaRPr sz="2200">
              <a:solidFill>
                <a:schemeClr val="dk1"/>
              </a:solidFill>
              <a:latin typeface="Calibri"/>
              <a:ea typeface="Calibri"/>
              <a:cs typeface="Calibri"/>
              <a:sym typeface="Calibri"/>
            </a:endParaRPr>
          </a:p>
          <a:p>
            <a:pPr marL="342900" lvl="0" indent="-342900" algn="l" rtl="0">
              <a:spcBef>
                <a:spcPts val="1000"/>
              </a:spcBef>
              <a:spcAft>
                <a:spcPts val="0"/>
              </a:spcAft>
              <a:buSzPts val="1760"/>
              <a:buChar char="►"/>
            </a:pPr>
            <a:r>
              <a:rPr lang="en-US" sz="2200">
                <a:solidFill>
                  <a:schemeClr val="dk1"/>
                </a:solidFill>
                <a:latin typeface="Calibri"/>
                <a:ea typeface="Calibri"/>
                <a:cs typeface="Calibri"/>
                <a:sym typeface="Calibri"/>
              </a:rPr>
              <a:t>The dataset’s 35,887 contained images are normalized to 48x48 pixels in grayscale. FER2013 is not a balanced dataset, as it contains images of 7 facial expressions, with distributions of Angry (4,953), Disgust (547), Fear (5,121), Happy (8,989), Sad (6,077), Surprise (4,002), and Neutral (6,198).</a:t>
            </a:r>
            <a:endParaRPr sz="2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9"/>
          <p:cNvSpPr txBox="1">
            <a:spLocks noGrp="1"/>
          </p:cNvSpPr>
          <p:nvPr>
            <p:ph type="title"/>
          </p:nvPr>
        </p:nvSpPr>
        <p:spPr>
          <a:xfrm>
            <a:off x="677334" y="493059"/>
            <a:ext cx="8596668" cy="323579"/>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  </a:t>
            </a:r>
            <a:endParaRPr/>
          </a:p>
        </p:txBody>
      </p:sp>
      <p:pic>
        <p:nvPicPr>
          <p:cNvPr id="190" name="Google Shape;190;p9"/>
          <p:cNvPicPr preferRelativeResize="0">
            <a:picLocks noGrp="1"/>
          </p:cNvPicPr>
          <p:nvPr>
            <p:ph type="body" idx="1"/>
          </p:nvPr>
        </p:nvPicPr>
        <p:blipFill rotWithShape="1">
          <a:blip r:embed="rId3">
            <a:alphaModFix/>
          </a:blip>
          <a:srcRect/>
          <a:stretch/>
        </p:blipFill>
        <p:spPr>
          <a:xfrm>
            <a:off x="2133599" y="1479122"/>
            <a:ext cx="5764293" cy="4616692"/>
          </a:xfrm>
          <a:prstGeom prst="rect">
            <a:avLst/>
          </a:prstGeom>
          <a:noFill/>
          <a:ln>
            <a:noFill/>
          </a:ln>
        </p:spPr>
      </p:pic>
      <p:sp>
        <p:nvSpPr>
          <p:cNvPr id="191" name="Google Shape;191;p9"/>
          <p:cNvSpPr txBox="1"/>
          <p:nvPr/>
        </p:nvSpPr>
        <p:spPr>
          <a:xfrm>
            <a:off x="770965" y="499361"/>
            <a:ext cx="7799294"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i="0" u="none" strike="noStrike" cap="none">
                <a:solidFill>
                  <a:schemeClr val="accent1"/>
                </a:solidFill>
                <a:latin typeface="Times New Roman"/>
                <a:ea typeface="Times New Roman"/>
                <a:cs typeface="Times New Roman"/>
                <a:sym typeface="Times New Roman"/>
              </a:rPr>
              <a:t>IMAGES FROM FER2013 DATASET</a:t>
            </a:r>
            <a:endParaRPr sz="3000" b="1">
              <a:solidFill>
                <a:schemeClr val="accen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acet">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1247</Words>
  <Application>Microsoft Office PowerPoint</Application>
  <PresentationFormat>Widescreen</PresentationFormat>
  <Paragraphs>77</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Times New Roman</vt:lpstr>
      <vt:lpstr>Noto Sans Symbols</vt:lpstr>
      <vt:lpstr>Quattrocento Sans</vt:lpstr>
      <vt:lpstr>Arial</vt:lpstr>
      <vt:lpstr>Calibri</vt:lpstr>
      <vt:lpstr>Trebuchet MS</vt:lpstr>
      <vt:lpstr>Facet</vt:lpstr>
      <vt:lpstr>  Facial Expression Recognition  with Deep Learning                                   Expense tracker   </vt:lpstr>
      <vt:lpstr> TEAM MEMBERS</vt:lpstr>
      <vt:lpstr>OUTLINE</vt:lpstr>
      <vt:lpstr>INTRODUCTION </vt:lpstr>
      <vt:lpstr>PowerPoint Presentation</vt:lpstr>
      <vt:lpstr>OBJECTIVE</vt:lpstr>
      <vt:lpstr>PREVIOUS WORK</vt:lpstr>
      <vt:lpstr>DATASET</vt:lpstr>
      <vt:lpstr>  </vt:lpstr>
      <vt:lpstr>CONVOLUTIONAL NEURAL NETWORKS</vt:lpstr>
      <vt:lpstr>METHODS</vt:lpstr>
      <vt:lpstr>METHODS</vt:lpstr>
      <vt:lpstr>VGG16 Model</vt:lpstr>
      <vt:lpstr>VGG16 MODEL ARCHITECTURE</vt:lpstr>
      <vt:lpstr>CODE</vt:lpstr>
      <vt:lpstr>RESULTS</vt:lpstr>
      <vt:lpstr>RESULTS</vt:lpstr>
      <vt:lpstr>Interpretability: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Facial Expression Recognition  with Deep Learning                                   Expense tracker   </dc:title>
  <dc:creator>Eswar Sai charan</dc:creator>
  <cp:lastModifiedBy>vaishnavi gumperla</cp:lastModifiedBy>
  <cp:revision>1</cp:revision>
  <dcterms:created xsi:type="dcterms:W3CDTF">2022-11-23T04:08:00Z</dcterms:created>
  <dcterms:modified xsi:type="dcterms:W3CDTF">2023-07-03T15:06:23Z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E5817359F0FD45138273E05B8F7670B4</vt:lpwstr>
  </property>
  <property fmtid="{D5CDD505-2E9C-101B-9397-08002B2CF9AE}" pid="3" name="KSOProductBuildVer">
    <vt:lpwstr>1033-11.2.0.11219</vt:lpwstr>
  </property>
</Properties>
</file>