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64" r:id="rId1"/>
  </p:sldMasterIdLst>
  <p:sldIdLst>
    <p:sldId id="256" r:id="rId2"/>
    <p:sldId id="257" r:id="rId3"/>
    <p:sldId id="258" r:id="rId4"/>
    <p:sldId id="263" r:id="rId5"/>
    <p:sldId id="259" r:id="rId6"/>
    <p:sldId id="260" r:id="rId7"/>
    <p:sldId id="264" r:id="rId8"/>
    <p:sldId id="261" r:id="rId9"/>
    <p:sldId id="262"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002" autoAdjust="0"/>
    <p:restoredTop sz="94660"/>
  </p:normalViewPr>
  <p:slideViewPr>
    <p:cSldViewPr snapToGrid="0">
      <p:cViewPr varScale="1">
        <p:scale>
          <a:sx n="67" d="100"/>
          <a:sy n="67" d="100"/>
        </p:scale>
        <p:origin x="680" y="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pPr/>
              <a:t>9/19/2021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16128150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9/19/2021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14808666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9/19/2021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9E57DC2-970A-4B3E-BB1C-7A09969E49DF}" type="slidenum">
              <a:rPr lang="en-US" smtClean="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694783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87DE6118-2437-4B30-8E3C-4D2BE6020583}" type="datetimeFigureOut">
              <a:rPr lang="en-US" smtClean="0"/>
              <a:pPr/>
              <a:t>9/19/2021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16053884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87DE6118-2437-4B30-8E3C-4D2BE6020583}" type="datetimeFigureOut">
              <a:rPr lang="en-US" smtClean="0"/>
              <a:pPr/>
              <a:t>9/19/2021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9E57DC2-970A-4B3E-BB1C-7A09969E49DF}" type="slidenum">
              <a:rPr lang="en-US" smtClean="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5490826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87DE6118-2437-4B30-8E3C-4D2BE6020583}" type="datetimeFigureOut">
              <a:rPr lang="en-US" smtClean="0"/>
              <a:pPr/>
              <a:t>9/19/2021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297702944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9/19/2021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84682443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9/19/2021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11350093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9/19/2021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021954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9/19/2021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20482581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smtClean="0"/>
              <a:t>9/19/2021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17356339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13"/>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smtClean="0"/>
              <a:t>9/19/2021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13557693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smtClean="0"/>
              <a:t>9/19/2021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7056861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smtClean="0"/>
              <a:t>9/19/2021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9584388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7DE6118-2437-4B30-8E3C-4D2BE6020583}" type="datetimeFigureOut">
              <a:rPr lang="en-US" smtClean="0"/>
              <a:pPr/>
              <a:t>9/19/2021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26425757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7DE6118-2437-4B30-8E3C-4D2BE6020583}" type="datetimeFigureOut">
              <a:rPr lang="en-US" smtClean="0"/>
              <a:pPr/>
              <a:t>9/19/2021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4648277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32"/>
            <a:ext cx="2356674" cy="6853285"/>
            <a:chOff x="6627813" y="195454"/>
            <a:chExt cx="1952625" cy="5678297"/>
          </a:xfrm>
        </p:grpSpPr>
        <p:sp>
          <p:nvSpPr>
            <p:cNvPr id="11" name="Freeform 27"/>
            <p:cNvSpPr/>
            <p:nvPr/>
          </p:nvSpPr>
          <p:spPr bwMode="auto">
            <a:xfrm>
              <a:off x="6627813" y="195454"/>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87DE6118-2437-4B30-8E3C-4D2BE6020583}" type="datetimeFigureOut">
              <a:rPr lang="en-US" smtClean="0"/>
              <a:pPr/>
              <a:t>9/19/2021</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4125397065"/>
      </p:ext>
    </p:extLst>
  </p:cSld>
  <p:clrMap bg1="lt1" tx1="dk1" bg2="lt2" tx2="dk2" accent1="accent1" accent2="accent2" accent3="accent3" accent4="accent4" accent5="accent5" accent6="accent6" hlink="hlink" folHlink="folHlink"/>
  <p:sldLayoutIdLst>
    <p:sldLayoutId id="2147483865" r:id="rId1"/>
    <p:sldLayoutId id="2147483866" r:id="rId2"/>
    <p:sldLayoutId id="2147483867" r:id="rId3"/>
    <p:sldLayoutId id="2147483868" r:id="rId4"/>
    <p:sldLayoutId id="2147483869" r:id="rId5"/>
    <p:sldLayoutId id="2147483870" r:id="rId6"/>
    <p:sldLayoutId id="2147483871" r:id="rId7"/>
    <p:sldLayoutId id="2147483872" r:id="rId8"/>
    <p:sldLayoutId id="2147483873" r:id="rId9"/>
    <p:sldLayoutId id="2147483874" r:id="rId10"/>
    <p:sldLayoutId id="2147483875" r:id="rId11"/>
    <p:sldLayoutId id="2147483876" r:id="rId12"/>
    <p:sldLayoutId id="2147483877" r:id="rId13"/>
    <p:sldLayoutId id="2147483878" r:id="rId14"/>
    <p:sldLayoutId id="2147483879" r:id="rId15"/>
    <p:sldLayoutId id="2147483880"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FA91573-DB76-4B09-BC78-3F793DB3AA89}"/>
              </a:ext>
            </a:extLst>
          </p:cNvPr>
          <p:cNvSpPr txBox="1"/>
          <p:nvPr/>
        </p:nvSpPr>
        <p:spPr>
          <a:xfrm>
            <a:off x="1683543" y="3355448"/>
            <a:ext cx="9148763" cy="1384995"/>
          </a:xfrm>
          <a:prstGeom prst="rect">
            <a:avLst/>
          </a:prstGeom>
          <a:noFill/>
        </p:spPr>
        <p:txBody>
          <a:bodyPr wrap="square" rtlCol="0">
            <a:spAutoFit/>
          </a:bodyPr>
          <a:lstStyle/>
          <a:p>
            <a:pPr algn="ctr"/>
            <a:r>
              <a:rPr lang="en-MY" sz="2800" b="1" dirty="0">
                <a:effectLst/>
                <a:latin typeface="Engravers MT" panose="02090707080505020304" pitchFamily="18" charset="0"/>
                <a:ea typeface="Calibri" panose="020F0502020204030204" pitchFamily="34" charset="0"/>
                <a:cs typeface="Calibri" panose="020F0502020204030204" pitchFamily="34" charset="0"/>
              </a:rPr>
              <a:t>Analysis Of Amazon Cell Phone Reviews Using IBM Watson Services</a:t>
            </a:r>
            <a:endParaRPr lang="en-MY" sz="2800" dirty="0">
              <a:effectLst/>
              <a:latin typeface="Engravers MT" panose="02090707080505020304" pitchFamily="18" charset="0"/>
              <a:ea typeface="Calibri" panose="020F0502020204030204" pitchFamily="34" charset="0"/>
              <a:cs typeface="Times New Roman" panose="02020603050405020304" pitchFamily="18" charset="0"/>
            </a:endParaRPr>
          </a:p>
        </p:txBody>
      </p:sp>
      <p:sp>
        <p:nvSpPr>
          <p:cNvPr id="6" name="TextBox 5">
            <a:extLst>
              <a:ext uri="{FF2B5EF4-FFF2-40B4-BE49-F238E27FC236}">
                <a16:creationId xmlns:a16="http://schemas.microsoft.com/office/drawing/2014/main" id="{C1413294-FD97-479B-9E2A-E7B25F99CB8F}"/>
              </a:ext>
            </a:extLst>
          </p:cNvPr>
          <p:cNvSpPr txBox="1"/>
          <p:nvPr/>
        </p:nvSpPr>
        <p:spPr>
          <a:xfrm>
            <a:off x="8058151" y="6067425"/>
            <a:ext cx="4629150" cy="923330"/>
          </a:xfrm>
          <a:prstGeom prst="rect">
            <a:avLst/>
          </a:prstGeom>
          <a:noFill/>
        </p:spPr>
        <p:txBody>
          <a:bodyPr wrap="square" rtlCol="0">
            <a:spAutoFit/>
          </a:bodyPr>
          <a:lstStyle/>
          <a:p>
            <a:r>
              <a:rPr lang="en-MY" dirty="0"/>
              <a:t>NAME: PUVANAAH MANOKARAN</a:t>
            </a:r>
          </a:p>
          <a:p>
            <a:r>
              <a:rPr lang="en-MY" dirty="0"/>
              <a:t>STUDENT ID: 1106191007</a:t>
            </a:r>
          </a:p>
          <a:p>
            <a:endParaRPr lang="en-MY" dirty="0"/>
          </a:p>
        </p:txBody>
      </p:sp>
      <p:pic>
        <p:nvPicPr>
          <p:cNvPr id="9" name="Picture 8">
            <a:extLst>
              <a:ext uri="{FF2B5EF4-FFF2-40B4-BE49-F238E27FC236}">
                <a16:creationId xmlns:a16="http://schemas.microsoft.com/office/drawing/2014/main" id="{FD463826-3E14-4896-8B26-A6427307E3D3}"/>
              </a:ext>
            </a:extLst>
          </p:cNvPr>
          <p:cNvPicPr>
            <a:picLocks noChangeAspect="1"/>
          </p:cNvPicPr>
          <p:nvPr/>
        </p:nvPicPr>
        <p:blipFill>
          <a:blip r:embed="rId2"/>
          <a:stretch>
            <a:fillRect/>
          </a:stretch>
        </p:blipFill>
        <p:spPr>
          <a:xfrm>
            <a:off x="4191001" y="821585"/>
            <a:ext cx="1295974" cy="1295974"/>
          </a:xfrm>
          <a:prstGeom prst="rect">
            <a:avLst/>
          </a:prstGeom>
        </p:spPr>
      </p:pic>
      <p:pic>
        <p:nvPicPr>
          <p:cNvPr id="7" name="Picture 6">
            <a:extLst>
              <a:ext uri="{FF2B5EF4-FFF2-40B4-BE49-F238E27FC236}">
                <a16:creationId xmlns:a16="http://schemas.microsoft.com/office/drawing/2014/main" id="{3596A1EC-E728-43D2-B47D-C5F8AC4A8AD3}"/>
              </a:ext>
            </a:extLst>
          </p:cNvPr>
          <p:cNvPicPr/>
          <p:nvPr/>
        </p:nvPicPr>
        <p:blipFill>
          <a:blip r:embed="rId3"/>
          <a:stretch>
            <a:fillRect/>
          </a:stretch>
        </p:blipFill>
        <p:spPr>
          <a:xfrm>
            <a:off x="6096000" y="821585"/>
            <a:ext cx="2197768" cy="1295973"/>
          </a:xfrm>
          <a:prstGeom prst="rect">
            <a:avLst/>
          </a:prstGeom>
        </p:spPr>
      </p:pic>
    </p:spTree>
    <p:extLst>
      <p:ext uri="{BB962C8B-B14F-4D97-AF65-F5344CB8AC3E}">
        <p14:creationId xmlns:p14="http://schemas.microsoft.com/office/powerpoint/2010/main" val="12549492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A3E598F-E35B-4E6F-94C4-A2C027317EC9}"/>
              </a:ext>
            </a:extLst>
          </p:cNvPr>
          <p:cNvSpPr txBox="1"/>
          <p:nvPr/>
        </p:nvSpPr>
        <p:spPr>
          <a:xfrm>
            <a:off x="1724025" y="656913"/>
            <a:ext cx="9544050" cy="556434"/>
          </a:xfrm>
          <a:prstGeom prst="rect">
            <a:avLst/>
          </a:prstGeom>
          <a:noFill/>
        </p:spPr>
        <p:txBody>
          <a:bodyPr wrap="square">
            <a:spAutoFit/>
          </a:bodyPr>
          <a:lstStyle/>
          <a:p>
            <a:pPr lvl="0" algn="just">
              <a:lnSpc>
                <a:spcPct val="115000"/>
              </a:lnSpc>
              <a:spcAft>
                <a:spcPts val="1000"/>
              </a:spcAft>
            </a:pPr>
            <a:r>
              <a:rPr lang="en-MY" sz="2800" dirty="0">
                <a:solidFill>
                  <a:srgbClr val="000000"/>
                </a:solidFill>
                <a:effectLst/>
                <a:latin typeface="Engravers MT" panose="02090707080505020304" pitchFamily="18" charset="0"/>
                <a:ea typeface="Times New Roman" panose="02020603050405020304" pitchFamily="18" charset="0"/>
                <a:cs typeface="Calibri" panose="020F0502020204030204" pitchFamily="34" charset="0"/>
              </a:rPr>
              <a:t>INTRODUCTION</a:t>
            </a:r>
            <a:r>
              <a:rPr lang="en-MY" sz="2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endParaRPr lang="en-MY" sz="2800" dirty="0">
              <a:solidFill>
                <a:srgbClr val="000000"/>
              </a:solidFill>
              <a:latin typeface="Calibri" panose="020F0502020204030204" pitchFamily="34" charset="0"/>
              <a:ea typeface="Times New Roman" panose="02020603050405020304" pitchFamily="18" charset="0"/>
              <a:cs typeface="Calibri" panose="020F0502020204030204" pitchFamily="34" charset="0"/>
            </a:endParaRPr>
          </a:p>
        </p:txBody>
      </p:sp>
      <p:sp>
        <p:nvSpPr>
          <p:cNvPr id="4" name="TextBox 3">
            <a:extLst>
              <a:ext uri="{FF2B5EF4-FFF2-40B4-BE49-F238E27FC236}">
                <a16:creationId xmlns:a16="http://schemas.microsoft.com/office/drawing/2014/main" id="{88E9934E-3F53-4C4C-8CA2-2F85E849EEE2}"/>
              </a:ext>
            </a:extLst>
          </p:cNvPr>
          <p:cNvSpPr txBox="1"/>
          <p:nvPr/>
        </p:nvSpPr>
        <p:spPr>
          <a:xfrm>
            <a:off x="1379620" y="1553827"/>
            <a:ext cx="9657348" cy="2352952"/>
          </a:xfrm>
          <a:prstGeom prst="rect">
            <a:avLst/>
          </a:prstGeom>
          <a:noFill/>
        </p:spPr>
        <p:txBody>
          <a:bodyPr wrap="square">
            <a:spAutoFit/>
          </a:bodyPr>
          <a:lstStyle/>
          <a:p>
            <a:pPr marL="457200" algn="just">
              <a:lnSpc>
                <a:spcPct val="150000"/>
              </a:lnSpc>
              <a:spcAft>
                <a:spcPts val="1000"/>
              </a:spcAft>
              <a:tabLst>
                <a:tab pos="4086860" algn="l"/>
              </a:tabLst>
            </a:pPr>
            <a:r>
              <a:rPr lang="en-MY" sz="2000" dirty="0">
                <a:effectLst/>
                <a:latin typeface="Calibri" panose="020F0502020204030204" pitchFamily="34" charset="0"/>
                <a:ea typeface="Calibri" panose="020F0502020204030204" pitchFamily="34" charset="0"/>
                <a:cs typeface="Times New Roman" panose="02020603050405020304" pitchFamily="18" charset="0"/>
              </a:rPr>
              <a:t>Mobile phones have revolutionized the way that we purchase products online, making all the information available at our fingertips. Reviews and ratings submitted by consumers became an integral part of the customer’s buying decision process. The review and rating platform provided by eCommerce players creates a transparent system for consumers to take decisions and feel confident about it.</a:t>
            </a:r>
          </a:p>
        </p:txBody>
      </p:sp>
    </p:spTree>
    <p:extLst>
      <p:ext uri="{BB962C8B-B14F-4D97-AF65-F5344CB8AC3E}">
        <p14:creationId xmlns:p14="http://schemas.microsoft.com/office/powerpoint/2010/main" val="11012845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E1FF5CF-8DE9-4364-B8A5-530FC3921712}"/>
              </a:ext>
            </a:extLst>
          </p:cNvPr>
          <p:cNvSpPr txBox="1"/>
          <p:nvPr/>
        </p:nvSpPr>
        <p:spPr>
          <a:xfrm>
            <a:off x="1959102" y="633062"/>
            <a:ext cx="6094476" cy="661078"/>
          </a:xfrm>
          <a:prstGeom prst="rect">
            <a:avLst/>
          </a:prstGeom>
          <a:noFill/>
        </p:spPr>
        <p:txBody>
          <a:bodyPr wrap="square">
            <a:spAutoFit/>
          </a:bodyPr>
          <a:lstStyle/>
          <a:p>
            <a:pPr lvl="0">
              <a:lnSpc>
                <a:spcPct val="150000"/>
              </a:lnSpc>
              <a:spcAft>
                <a:spcPts val="1000"/>
              </a:spcAft>
            </a:pPr>
            <a:r>
              <a:rPr lang="en-US" sz="2800" dirty="0">
                <a:effectLst/>
                <a:latin typeface="Engravers MT" panose="02090707080505020304" pitchFamily="18" charset="0"/>
                <a:ea typeface="Calibri" panose="020F0502020204030204" pitchFamily="34" charset="0"/>
                <a:cs typeface="Calibri" panose="020F0502020204030204" pitchFamily="34" charset="0"/>
              </a:rPr>
              <a:t>Problem statement</a:t>
            </a:r>
            <a:endParaRPr lang="en-MY" sz="2800" dirty="0">
              <a:effectLst/>
              <a:latin typeface="Engravers MT" panose="02090707080505020304" pitchFamily="18" charset="0"/>
              <a:ea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B9DFEA3F-30B7-4240-8ACC-C22BC31C662B}"/>
              </a:ext>
            </a:extLst>
          </p:cNvPr>
          <p:cNvSpPr txBox="1"/>
          <p:nvPr/>
        </p:nvSpPr>
        <p:spPr>
          <a:xfrm>
            <a:off x="1507958" y="1854634"/>
            <a:ext cx="8855242" cy="1429622"/>
          </a:xfrm>
          <a:prstGeom prst="rect">
            <a:avLst/>
          </a:prstGeom>
          <a:noFill/>
        </p:spPr>
        <p:txBody>
          <a:bodyPr wrap="square">
            <a:spAutoFit/>
          </a:bodyPr>
          <a:lstStyle/>
          <a:p>
            <a:pPr marL="457200" algn="just">
              <a:lnSpc>
                <a:spcPct val="150000"/>
              </a:lnSpc>
              <a:spcAft>
                <a:spcPts val="1000"/>
              </a:spcAft>
              <a:tabLst>
                <a:tab pos="4086860" algn="l"/>
              </a:tabLst>
            </a:pPr>
            <a:r>
              <a:rPr lang="en-MY" sz="2000" dirty="0">
                <a:effectLst/>
                <a:latin typeface="Calibri" panose="020F0502020204030204" pitchFamily="34" charset="0"/>
                <a:ea typeface="Calibri" panose="020F0502020204030204" pitchFamily="34" charset="0"/>
                <a:cs typeface="Times New Roman" panose="02020603050405020304" pitchFamily="18" charset="0"/>
              </a:rPr>
              <a:t>The problem statement of this project is that it is difficult to read all the feedback for a particular item especially for the popular items with many comments. </a:t>
            </a:r>
          </a:p>
        </p:txBody>
      </p:sp>
    </p:spTree>
    <p:extLst>
      <p:ext uri="{BB962C8B-B14F-4D97-AF65-F5344CB8AC3E}">
        <p14:creationId xmlns:p14="http://schemas.microsoft.com/office/powerpoint/2010/main" val="31302663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D6531B2-38E4-43C1-98B6-59F48564E412}"/>
              </a:ext>
            </a:extLst>
          </p:cNvPr>
          <p:cNvSpPr txBox="1"/>
          <p:nvPr/>
        </p:nvSpPr>
        <p:spPr>
          <a:xfrm>
            <a:off x="1959102" y="633062"/>
            <a:ext cx="6094476" cy="661078"/>
          </a:xfrm>
          <a:prstGeom prst="rect">
            <a:avLst/>
          </a:prstGeom>
          <a:noFill/>
        </p:spPr>
        <p:txBody>
          <a:bodyPr wrap="square">
            <a:spAutoFit/>
          </a:bodyPr>
          <a:lstStyle/>
          <a:p>
            <a:pPr lvl="0">
              <a:lnSpc>
                <a:spcPct val="150000"/>
              </a:lnSpc>
              <a:spcAft>
                <a:spcPts val="1000"/>
              </a:spcAft>
            </a:pPr>
            <a:r>
              <a:rPr lang="en-US" sz="2800" dirty="0">
                <a:effectLst/>
                <a:latin typeface="Engravers MT" panose="02090707080505020304" pitchFamily="18" charset="0"/>
                <a:ea typeface="Calibri" panose="020F0502020204030204" pitchFamily="34" charset="0"/>
                <a:cs typeface="Calibri" panose="020F0502020204030204" pitchFamily="34" charset="0"/>
              </a:rPr>
              <a:t>Project OBJECTIVES </a:t>
            </a:r>
            <a:endParaRPr lang="en-MY" sz="2800" dirty="0">
              <a:effectLst/>
              <a:latin typeface="Engravers MT" panose="02090707080505020304" pitchFamily="18" charset="0"/>
              <a:ea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EB3433D1-1629-413D-94A2-FFBBC0E0CD61}"/>
              </a:ext>
            </a:extLst>
          </p:cNvPr>
          <p:cNvSpPr txBox="1"/>
          <p:nvPr/>
        </p:nvSpPr>
        <p:spPr>
          <a:xfrm>
            <a:off x="1780673" y="1539380"/>
            <a:ext cx="8470232" cy="3737946"/>
          </a:xfrm>
          <a:prstGeom prst="rect">
            <a:avLst/>
          </a:prstGeom>
          <a:noFill/>
        </p:spPr>
        <p:txBody>
          <a:bodyPr wrap="square">
            <a:spAutoFit/>
          </a:bodyPr>
          <a:lstStyle/>
          <a:p>
            <a:pPr marL="457200" algn="just">
              <a:lnSpc>
                <a:spcPct val="150000"/>
              </a:lnSpc>
              <a:tabLst>
                <a:tab pos="4086860" algn="l"/>
              </a:tabLst>
            </a:pPr>
            <a:r>
              <a:rPr lang="en-MY" sz="2000" dirty="0">
                <a:effectLst/>
                <a:latin typeface="Calibri" panose="020F0502020204030204" pitchFamily="34" charset="0"/>
                <a:ea typeface="Calibri" panose="020F0502020204030204" pitchFamily="34" charset="0"/>
                <a:cs typeface="Times New Roman" panose="02020603050405020304" pitchFamily="18" charset="0"/>
              </a:rPr>
              <a:t>The objectives  that will be achieved by the end of this project are:</a:t>
            </a:r>
          </a:p>
          <a:p>
            <a:pPr marL="457200" algn="just">
              <a:lnSpc>
                <a:spcPct val="150000"/>
              </a:lnSpc>
              <a:tabLst>
                <a:tab pos="4086860" algn="l"/>
              </a:tabLst>
            </a:pPr>
            <a:r>
              <a:rPr lang="en-MY" sz="2000" dirty="0">
                <a:effectLst/>
                <a:latin typeface="Calibri" panose="020F0502020204030204" pitchFamily="34" charset="0"/>
                <a:ea typeface="Calibri" panose="020F0502020204030204" pitchFamily="34" charset="0"/>
                <a:cs typeface="Times New Roman" panose="02020603050405020304" pitchFamily="18" charset="0"/>
              </a:rPr>
              <a:t> </a:t>
            </a:r>
          </a:p>
          <a:p>
            <a:pPr marL="1257300" lvl="2" indent="-342900" algn="just">
              <a:lnSpc>
                <a:spcPct val="150000"/>
              </a:lnSpc>
              <a:buFont typeface="Symbol" panose="05050102010706020507" pitchFamily="18" charset="2"/>
              <a:buChar char=""/>
              <a:tabLst>
                <a:tab pos="4086860" algn="l"/>
              </a:tabLst>
            </a:pPr>
            <a:r>
              <a:rPr lang="en-MY" sz="2000" dirty="0">
                <a:effectLst/>
                <a:latin typeface="Calibri" panose="020F0502020204030204" pitchFamily="34" charset="0"/>
                <a:ea typeface="Calibri" panose="020F0502020204030204" pitchFamily="34" charset="0"/>
                <a:cs typeface="Times New Roman" panose="02020603050405020304" pitchFamily="18" charset="0"/>
              </a:rPr>
              <a:t>Knowing fundamental concepts and techniques of natural language processing (NLP).</a:t>
            </a:r>
          </a:p>
          <a:p>
            <a:pPr marL="1257300" lvl="2" indent="-342900" algn="just">
              <a:lnSpc>
                <a:spcPct val="150000"/>
              </a:lnSpc>
              <a:buFont typeface="Symbol" panose="05050102010706020507" pitchFamily="18" charset="2"/>
              <a:buChar char=""/>
              <a:tabLst>
                <a:tab pos="4086860" algn="l"/>
              </a:tabLst>
            </a:pPr>
            <a:r>
              <a:rPr lang="en-MY" sz="2000" dirty="0">
                <a:effectLst/>
                <a:latin typeface="Calibri" panose="020F0502020204030204" pitchFamily="34" charset="0"/>
                <a:ea typeface="Calibri" panose="020F0502020204030204" pitchFamily="34" charset="0"/>
                <a:cs typeface="Times New Roman" panose="02020603050405020304" pitchFamily="18" charset="0"/>
              </a:rPr>
              <a:t>Gaining a broad understanding of text data.</a:t>
            </a:r>
          </a:p>
          <a:p>
            <a:pPr marL="1257300" lvl="2" indent="-342900" algn="just">
              <a:lnSpc>
                <a:spcPct val="150000"/>
              </a:lnSpc>
              <a:buFont typeface="Symbol" panose="05050102010706020507" pitchFamily="18" charset="2"/>
              <a:buChar char=""/>
              <a:tabLst>
                <a:tab pos="4086860" algn="l"/>
              </a:tabLst>
            </a:pPr>
            <a:r>
              <a:rPr lang="en-MY" sz="2000" dirty="0">
                <a:effectLst/>
                <a:latin typeface="Calibri" panose="020F0502020204030204" pitchFamily="34" charset="0"/>
                <a:ea typeface="Calibri" panose="020F0502020204030204" pitchFamily="34" charset="0"/>
                <a:cs typeface="Times New Roman" panose="02020603050405020304" pitchFamily="18" charset="0"/>
              </a:rPr>
              <a:t>Knowing how to pre-process/clean the data using different data pre-processing techniques.</a:t>
            </a:r>
          </a:p>
          <a:p>
            <a:pPr marL="1257300" lvl="2" indent="-342900" algn="just">
              <a:lnSpc>
                <a:spcPct val="150000"/>
              </a:lnSpc>
              <a:spcAft>
                <a:spcPts val="1000"/>
              </a:spcAft>
              <a:buFont typeface="Symbol" panose="05050102010706020507" pitchFamily="18" charset="2"/>
              <a:buChar char=""/>
              <a:tabLst>
                <a:tab pos="4086860" algn="l"/>
              </a:tabLst>
            </a:pPr>
            <a:r>
              <a:rPr lang="en-MY" sz="2000" dirty="0">
                <a:effectLst/>
                <a:latin typeface="Calibri" panose="020F0502020204030204" pitchFamily="34" charset="0"/>
                <a:ea typeface="Calibri" panose="020F0502020204030204" pitchFamily="34" charset="0"/>
                <a:cs typeface="Times New Roman" panose="02020603050405020304" pitchFamily="18" charset="0"/>
              </a:rPr>
              <a:t>Knowing how to build a web application using Flask framework.</a:t>
            </a:r>
          </a:p>
        </p:txBody>
      </p:sp>
    </p:spTree>
    <p:extLst>
      <p:ext uri="{BB962C8B-B14F-4D97-AF65-F5344CB8AC3E}">
        <p14:creationId xmlns:p14="http://schemas.microsoft.com/office/powerpoint/2010/main" val="27918712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654DDA9B-D52E-40CF-92A4-1830E3F9145D}"/>
              </a:ext>
            </a:extLst>
          </p:cNvPr>
          <p:cNvSpPr txBox="1"/>
          <p:nvPr/>
        </p:nvSpPr>
        <p:spPr>
          <a:xfrm>
            <a:off x="1959102" y="633062"/>
            <a:ext cx="6094476" cy="661078"/>
          </a:xfrm>
          <a:prstGeom prst="rect">
            <a:avLst/>
          </a:prstGeom>
          <a:noFill/>
        </p:spPr>
        <p:txBody>
          <a:bodyPr wrap="square">
            <a:spAutoFit/>
          </a:bodyPr>
          <a:lstStyle/>
          <a:p>
            <a:pPr lvl="0">
              <a:lnSpc>
                <a:spcPct val="150000"/>
              </a:lnSpc>
              <a:spcAft>
                <a:spcPts val="1000"/>
              </a:spcAft>
            </a:pPr>
            <a:r>
              <a:rPr lang="en-MY" sz="2800" dirty="0">
                <a:effectLst/>
                <a:latin typeface="Engravers MT" panose="02090707080505020304" pitchFamily="18" charset="0"/>
                <a:ea typeface="Calibri" panose="020F0502020204030204" pitchFamily="34" charset="0"/>
                <a:cs typeface="Calibri" panose="020F0502020204030204" pitchFamily="34" charset="0"/>
              </a:rPr>
              <a:t>Project flow</a:t>
            </a:r>
          </a:p>
        </p:txBody>
      </p:sp>
      <p:sp>
        <p:nvSpPr>
          <p:cNvPr id="4" name="TextBox 3">
            <a:extLst>
              <a:ext uri="{FF2B5EF4-FFF2-40B4-BE49-F238E27FC236}">
                <a16:creationId xmlns:a16="http://schemas.microsoft.com/office/drawing/2014/main" id="{3D5FB2F5-FFB5-4D4D-96E8-599E4F267BFB}"/>
              </a:ext>
            </a:extLst>
          </p:cNvPr>
          <p:cNvSpPr txBox="1"/>
          <p:nvPr/>
        </p:nvSpPr>
        <p:spPr>
          <a:xfrm>
            <a:off x="1959102" y="1614003"/>
            <a:ext cx="9254330" cy="4337726"/>
          </a:xfrm>
          <a:prstGeom prst="rect">
            <a:avLst/>
          </a:prstGeom>
          <a:noFill/>
        </p:spPr>
        <p:txBody>
          <a:bodyPr wrap="square">
            <a:spAutoFit/>
          </a:bodyPr>
          <a:lstStyle/>
          <a:p>
            <a:pPr marL="457200" algn="just">
              <a:lnSpc>
                <a:spcPct val="150000"/>
              </a:lnSpc>
              <a:tabLst>
                <a:tab pos="4086860" algn="l"/>
              </a:tabLst>
            </a:pPr>
            <a:r>
              <a:rPr lang="en-MY" sz="2000" dirty="0">
                <a:effectLst/>
                <a:latin typeface="Calibri" panose="020F0502020204030204" pitchFamily="34" charset="0"/>
                <a:ea typeface="Calibri" panose="020F0502020204030204" pitchFamily="34" charset="0"/>
                <a:cs typeface="Times New Roman" panose="02020603050405020304" pitchFamily="18" charset="0"/>
              </a:rPr>
              <a:t>This project contains the following activities such as:</a:t>
            </a:r>
          </a:p>
          <a:p>
            <a:pPr marL="457200" algn="just">
              <a:lnSpc>
                <a:spcPct val="150000"/>
              </a:lnSpc>
              <a:tabLst>
                <a:tab pos="4086860" algn="l"/>
              </a:tabLst>
            </a:pPr>
            <a:r>
              <a:rPr lang="en-MY" sz="2000" dirty="0">
                <a:effectLst/>
                <a:latin typeface="Calibri" panose="020F0502020204030204" pitchFamily="34" charset="0"/>
                <a:ea typeface="Calibri" panose="020F0502020204030204" pitchFamily="34" charset="0"/>
                <a:cs typeface="Times New Roman" panose="02020603050405020304" pitchFamily="18" charset="0"/>
              </a:rPr>
              <a:t> </a:t>
            </a:r>
          </a:p>
          <a:p>
            <a:pPr marL="1257300" lvl="2" indent="-342900" algn="just">
              <a:lnSpc>
                <a:spcPct val="150000"/>
              </a:lnSpc>
              <a:spcAft>
                <a:spcPts val="1000"/>
              </a:spcAft>
              <a:buFont typeface="Symbol" panose="05050102010706020507" pitchFamily="18" charset="2"/>
              <a:buChar char=""/>
              <a:tabLst>
                <a:tab pos="4086860" algn="l"/>
              </a:tabLst>
            </a:pPr>
            <a:r>
              <a:rPr lang="en-MY" sz="2000" dirty="0">
                <a:effectLst/>
                <a:latin typeface="Calibri" panose="020F0502020204030204" pitchFamily="34" charset="0"/>
                <a:ea typeface="Calibri" panose="020F0502020204030204" pitchFamily="34" charset="0"/>
                <a:cs typeface="Times New Roman" panose="02020603050405020304" pitchFamily="18" charset="0"/>
              </a:rPr>
              <a:t>Data Collection.</a:t>
            </a:r>
          </a:p>
          <a:p>
            <a:pPr marL="1257300" lvl="2" indent="-342900" algn="just">
              <a:lnSpc>
                <a:spcPct val="150000"/>
              </a:lnSpc>
              <a:spcAft>
                <a:spcPts val="1000"/>
              </a:spcAft>
              <a:buFont typeface="Symbol" panose="05050102010706020507" pitchFamily="18" charset="2"/>
              <a:buChar char=""/>
              <a:tabLst>
                <a:tab pos="4086860" algn="l"/>
              </a:tabLst>
            </a:pPr>
            <a:r>
              <a:rPr lang="en-MY" sz="2000" dirty="0">
                <a:latin typeface="Calibri" panose="020F0502020204030204" pitchFamily="34" charset="0"/>
                <a:ea typeface="Calibri" panose="020F0502020204030204" pitchFamily="34" charset="0"/>
                <a:cs typeface="Times New Roman" panose="02020603050405020304" pitchFamily="18" charset="0"/>
              </a:rPr>
              <a:t>Feature Selection </a:t>
            </a:r>
          </a:p>
          <a:p>
            <a:pPr marL="1257300" lvl="2" indent="-342900" algn="just">
              <a:lnSpc>
                <a:spcPct val="150000"/>
              </a:lnSpc>
              <a:spcAft>
                <a:spcPts val="1000"/>
              </a:spcAft>
              <a:buFont typeface="Symbol" panose="05050102010706020507" pitchFamily="18" charset="2"/>
              <a:buChar char=""/>
              <a:tabLst>
                <a:tab pos="4086860" algn="l"/>
              </a:tabLst>
            </a:pPr>
            <a:r>
              <a:rPr lang="en-MY" sz="2000" dirty="0">
                <a:effectLst/>
                <a:latin typeface="Calibri" panose="020F0502020204030204" pitchFamily="34" charset="0"/>
                <a:ea typeface="Calibri" panose="020F0502020204030204" pitchFamily="34" charset="0"/>
                <a:cs typeface="Times New Roman" panose="02020603050405020304" pitchFamily="18" charset="0"/>
              </a:rPr>
              <a:t>Text Pre-Processing</a:t>
            </a:r>
          </a:p>
          <a:p>
            <a:pPr marL="1257300" lvl="2" indent="-342900" algn="just">
              <a:lnSpc>
                <a:spcPct val="150000"/>
              </a:lnSpc>
              <a:spcAft>
                <a:spcPts val="1000"/>
              </a:spcAft>
              <a:buFont typeface="Symbol" panose="05050102010706020507" pitchFamily="18" charset="2"/>
              <a:buChar char=""/>
              <a:tabLst>
                <a:tab pos="4086860" algn="l"/>
              </a:tabLst>
            </a:pPr>
            <a:r>
              <a:rPr lang="en-MY" sz="2000" dirty="0">
                <a:latin typeface="Calibri" panose="020F0502020204030204" pitchFamily="34" charset="0"/>
                <a:ea typeface="Calibri" panose="020F0502020204030204" pitchFamily="34" charset="0"/>
                <a:cs typeface="Times New Roman" panose="02020603050405020304" pitchFamily="18" charset="0"/>
              </a:rPr>
              <a:t>Model Building </a:t>
            </a:r>
          </a:p>
          <a:p>
            <a:pPr marL="1257300" lvl="2" indent="-342900" algn="just">
              <a:lnSpc>
                <a:spcPct val="150000"/>
              </a:lnSpc>
              <a:spcAft>
                <a:spcPts val="1000"/>
              </a:spcAft>
              <a:buFont typeface="Symbol" panose="05050102010706020507" pitchFamily="18" charset="2"/>
              <a:buChar char=""/>
              <a:tabLst>
                <a:tab pos="4086860" algn="l"/>
              </a:tabLst>
            </a:pPr>
            <a:r>
              <a:rPr lang="en-MY" sz="2000" dirty="0">
                <a:effectLst/>
                <a:latin typeface="Calibri" panose="020F0502020204030204" pitchFamily="34" charset="0"/>
                <a:ea typeface="Calibri" panose="020F0502020204030204" pitchFamily="34" charset="0"/>
                <a:cs typeface="Times New Roman" panose="02020603050405020304" pitchFamily="18" charset="0"/>
              </a:rPr>
              <a:t>Appl</a:t>
            </a:r>
            <a:r>
              <a:rPr lang="en-MY" sz="2000" dirty="0">
                <a:latin typeface="Calibri" panose="020F0502020204030204" pitchFamily="34" charset="0"/>
                <a:ea typeface="Calibri" panose="020F0502020204030204" pitchFamily="34" charset="0"/>
                <a:cs typeface="Times New Roman" panose="02020603050405020304" pitchFamily="18" charset="0"/>
              </a:rPr>
              <a:t>ication Building </a:t>
            </a:r>
          </a:p>
          <a:p>
            <a:pPr marL="1257300" lvl="2" indent="-342900" algn="just">
              <a:lnSpc>
                <a:spcPct val="150000"/>
              </a:lnSpc>
              <a:spcAft>
                <a:spcPts val="1000"/>
              </a:spcAft>
              <a:buFont typeface="Symbol" panose="05050102010706020507" pitchFamily="18" charset="2"/>
              <a:buChar char=""/>
              <a:tabLst>
                <a:tab pos="4086860" algn="l"/>
              </a:tabLst>
            </a:pPr>
            <a:r>
              <a:rPr lang="en-MY" sz="2000" dirty="0">
                <a:effectLst/>
                <a:latin typeface="Calibri" panose="020F0502020204030204" pitchFamily="34" charset="0"/>
                <a:ea typeface="Calibri" panose="020F0502020204030204" pitchFamily="34" charset="0"/>
                <a:cs typeface="Times New Roman" panose="02020603050405020304" pitchFamily="18" charset="0"/>
              </a:rPr>
              <a:t>Deploying Application on IBM</a:t>
            </a:r>
          </a:p>
        </p:txBody>
      </p:sp>
    </p:spTree>
    <p:extLst>
      <p:ext uri="{BB962C8B-B14F-4D97-AF65-F5344CB8AC3E}">
        <p14:creationId xmlns:p14="http://schemas.microsoft.com/office/powerpoint/2010/main" val="22248820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C579EF4-7E0E-4D8F-939E-55D1E7A2AC01}"/>
              </a:ext>
            </a:extLst>
          </p:cNvPr>
          <p:cNvSpPr txBox="1"/>
          <p:nvPr/>
        </p:nvSpPr>
        <p:spPr>
          <a:xfrm>
            <a:off x="1940814" y="516630"/>
            <a:ext cx="6094476" cy="661078"/>
          </a:xfrm>
          <a:prstGeom prst="rect">
            <a:avLst/>
          </a:prstGeom>
          <a:noFill/>
        </p:spPr>
        <p:txBody>
          <a:bodyPr wrap="square">
            <a:spAutoFit/>
          </a:bodyPr>
          <a:lstStyle/>
          <a:p>
            <a:pPr lvl="0">
              <a:lnSpc>
                <a:spcPct val="150000"/>
              </a:lnSpc>
              <a:spcAft>
                <a:spcPts val="1000"/>
              </a:spcAft>
            </a:pPr>
            <a:r>
              <a:rPr lang="en-US" sz="2800" dirty="0">
                <a:effectLst/>
                <a:latin typeface="Engravers MT" panose="02090707080505020304" pitchFamily="18" charset="0"/>
                <a:ea typeface="Calibri" panose="020F0502020204030204" pitchFamily="34" charset="0"/>
                <a:cs typeface="Times New Roman" panose="02020603050405020304" pitchFamily="18" charset="0"/>
              </a:rPr>
              <a:t>solution</a:t>
            </a:r>
            <a:endParaRPr lang="en-MY" sz="2800" dirty="0">
              <a:effectLst/>
              <a:latin typeface="Engravers MT" panose="02090707080505020304" pitchFamily="18" charset="0"/>
              <a:ea typeface="Calibri" panose="020F0502020204030204" pitchFamily="34" charset="0"/>
              <a:cs typeface="Times New Roman" panose="02020603050405020304" pitchFamily="18" charset="0"/>
            </a:endParaRPr>
          </a:p>
        </p:txBody>
      </p:sp>
      <p:sp>
        <p:nvSpPr>
          <p:cNvPr id="7" name="TextBox 6">
            <a:extLst>
              <a:ext uri="{FF2B5EF4-FFF2-40B4-BE49-F238E27FC236}">
                <a16:creationId xmlns:a16="http://schemas.microsoft.com/office/drawing/2014/main" id="{BC8FF82F-CF6B-4A6C-83D4-586E5AF4A045}"/>
              </a:ext>
            </a:extLst>
          </p:cNvPr>
          <p:cNvSpPr txBox="1"/>
          <p:nvPr/>
        </p:nvSpPr>
        <p:spPr>
          <a:xfrm>
            <a:off x="1508239" y="1302136"/>
            <a:ext cx="9223929" cy="1891287"/>
          </a:xfrm>
          <a:prstGeom prst="rect">
            <a:avLst/>
          </a:prstGeom>
          <a:noFill/>
        </p:spPr>
        <p:txBody>
          <a:bodyPr wrap="square">
            <a:spAutoFit/>
          </a:bodyPr>
          <a:lstStyle/>
          <a:p>
            <a:pPr marL="457200" algn="just">
              <a:lnSpc>
                <a:spcPct val="150000"/>
              </a:lnSpc>
              <a:spcAft>
                <a:spcPts val="1000"/>
              </a:spcAft>
              <a:tabLst>
                <a:tab pos="4086860" algn="l"/>
              </a:tabLst>
            </a:pPr>
            <a:r>
              <a:rPr lang="en-MY" sz="2000" dirty="0">
                <a:latin typeface="Calibri" panose="020F0502020204030204" pitchFamily="34" charset="0"/>
                <a:ea typeface="Calibri" panose="020F0502020204030204" pitchFamily="34" charset="0"/>
                <a:cs typeface="Times New Roman" panose="02020603050405020304" pitchFamily="18" charset="0"/>
              </a:rPr>
              <a:t>I</a:t>
            </a:r>
            <a:r>
              <a:rPr lang="en-MY" sz="2000" dirty="0">
                <a:effectLst/>
                <a:latin typeface="Calibri" panose="020F0502020204030204" pitchFamily="34" charset="0"/>
                <a:ea typeface="Calibri" panose="020F0502020204030204" pitchFamily="34" charset="0"/>
                <a:cs typeface="Times New Roman" panose="02020603050405020304" pitchFamily="18" charset="0"/>
              </a:rPr>
              <a:t>n this project, the factors that contribute to classifying reviews as positive or negative will be attempted to understood with the help of Natural language processing to analyse the sentiment (positive or a negative) of the given review. Besides, a sample web application is integrated to the model built. </a:t>
            </a:r>
          </a:p>
        </p:txBody>
      </p:sp>
    </p:spTree>
    <p:extLst>
      <p:ext uri="{BB962C8B-B14F-4D97-AF65-F5344CB8AC3E}">
        <p14:creationId xmlns:p14="http://schemas.microsoft.com/office/powerpoint/2010/main" val="31432131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34E4801-432D-49EB-A13C-255D3D627694}"/>
              </a:ext>
            </a:extLst>
          </p:cNvPr>
          <p:cNvPicPr/>
          <p:nvPr/>
        </p:nvPicPr>
        <p:blipFill>
          <a:blip r:embed="rId2">
            <a:extLst>
              <a:ext uri="{28A0092B-C50C-407E-A947-70E740481C1C}">
                <a14:useLocalDpi xmlns:a14="http://schemas.microsoft.com/office/drawing/2010/main" val="0"/>
              </a:ext>
            </a:extLst>
          </a:blip>
          <a:stretch>
            <a:fillRect/>
          </a:stretch>
        </p:blipFill>
        <p:spPr>
          <a:xfrm>
            <a:off x="1960696" y="755433"/>
            <a:ext cx="4752021" cy="2276525"/>
          </a:xfrm>
          <a:prstGeom prst="rect">
            <a:avLst/>
          </a:prstGeom>
        </p:spPr>
      </p:pic>
      <p:pic>
        <p:nvPicPr>
          <p:cNvPr id="3" name="Picture 2">
            <a:extLst>
              <a:ext uri="{FF2B5EF4-FFF2-40B4-BE49-F238E27FC236}">
                <a16:creationId xmlns:a16="http://schemas.microsoft.com/office/drawing/2014/main" id="{A378000A-8E96-4739-9176-C65EC67F9143}"/>
              </a:ext>
            </a:extLst>
          </p:cNvPr>
          <p:cNvPicPr/>
          <p:nvPr/>
        </p:nvPicPr>
        <p:blipFill>
          <a:blip r:embed="rId3">
            <a:extLst>
              <a:ext uri="{28A0092B-C50C-407E-A947-70E740481C1C}">
                <a14:useLocalDpi xmlns:a14="http://schemas.microsoft.com/office/drawing/2010/main" val="0"/>
              </a:ext>
            </a:extLst>
          </a:blip>
          <a:stretch>
            <a:fillRect/>
          </a:stretch>
        </p:blipFill>
        <p:spPr>
          <a:xfrm>
            <a:off x="6814335" y="755433"/>
            <a:ext cx="4516755" cy="2276525"/>
          </a:xfrm>
          <a:prstGeom prst="rect">
            <a:avLst/>
          </a:prstGeom>
        </p:spPr>
      </p:pic>
      <p:pic>
        <p:nvPicPr>
          <p:cNvPr id="4" name="Picture 3">
            <a:extLst>
              <a:ext uri="{FF2B5EF4-FFF2-40B4-BE49-F238E27FC236}">
                <a16:creationId xmlns:a16="http://schemas.microsoft.com/office/drawing/2014/main" id="{C9BAAFF2-1620-4DC2-89B2-DDDA04C0EC5D}"/>
              </a:ext>
            </a:extLst>
          </p:cNvPr>
          <p:cNvPicPr/>
          <p:nvPr/>
        </p:nvPicPr>
        <p:blipFill>
          <a:blip r:embed="rId4">
            <a:extLst>
              <a:ext uri="{28A0092B-C50C-407E-A947-70E740481C1C}">
                <a14:useLocalDpi xmlns:a14="http://schemas.microsoft.com/office/drawing/2010/main" val="0"/>
              </a:ext>
            </a:extLst>
          </a:blip>
          <a:stretch>
            <a:fillRect/>
          </a:stretch>
        </p:blipFill>
        <p:spPr>
          <a:xfrm>
            <a:off x="1960696" y="3296769"/>
            <a:ext cx="4752021" cy="2221715"/>
          </a:xfrm>
          <a:prstGeom prst="rect">
            <a:avLst/>
          </a:prstGeom>
        </p:spPr>
      </p:pic>
      <p:pic>
        <p:nvPicPr>
          <p:cNvPr id="5" name="Picture 4">
            <a:extLst>
              <a:ext uri="{FF2B5EF4-FFF2-40B4-BE49-F238E27FC236}">
                <a16:creationId xmlns:a16="http://schemas.microsoft.com/office/drawing/2014/main" id="{85ED710C-0135-4E40-8422-EB23DC07E8B9}"/>
              </a:ext>
            </a:extLst>
          </p:cNvPr>
          <p:cNvPicPr/>
          <p:nvPr/>
        </p:nvPicPr>
        <p:blipFill rotWithShape="1">
          <a:blip r:embed="rId5">
            <a:extLst>
              <a:ext uri="{28A0092B-C50C-407E-A947-70E740481C1C}">
                <a14:useLocalDpi xmlns:a14="http://schemas.microsoft.com/office/drawing/2010/main" val="0"/>
              </a:ext>
            </a:extLst>
          </a:blip>
          <a:srcRect t="14225" b="41319"/>
          <a:stretch/>
        </p:blipFill>
        <p:spPr bwMode="auto">
          <a:xfrm>
            <a:off x="6814336" y="3296769"/>
            <a:ext cx="4516755" cy="2221715"/>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6195372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25C397B-F23C-47A2-955E-5CCE8A5016FB}"/>
              </a:ext>
            </a:extLst>
          </p:cNvPr>
          <p:cNvSpPr txBox="1"/>
          <p:nvPr/>
        </p:nvSpPr>
        <p:spPr>
          <a:xfrm>
            <a:off x="1704974" y="693642"/>
            <a:ext cx="9782175" cy="523220"/>
          </a:xfrm>
          <a:prstGeom prst="rect">
            <a:avLst/>
          </a:prstGeom>
          <a:noFill/>
        </p:spPr>
        <p:txBody>
          <a:bodyPr wrap="square">
            <a:spAutoFit/>
          </a:bodyPr>
          <a:lstStyle/>
          <a:p>
            <a:pPr lvl="0">
              <a:spcAft>
                <a:spcPts val="1000"/>
              </a:spcAft>
            </a:pPr>
            <a:r>
              <a:rPr lang="en-US" sz="2800" dirty="0">
                <a:effectLst/>
                <a:latin typeface="Engravers MT" panose="02090707080505020304" pitchFamily="18" charset="0"/>
                <a:ea typeface="Calibri" panose="020F0502020204030204" pitchFamily="34" charset="0"/>
                <a:cs typeface="Calibri" panose="020F0502020204030204" pitchFamily="34" charset="0"/>
              </a:rPr>
              <a:t>Future improvements </a:t>
            </a:r>
            <a:endParaRPr lang="en-MY" sz="2800" dirty="0">
              <a:effectLst/>
              <a:latin typeface="Engravers MT" panose="02090707080505020304" pitchFamily="18" charset="0"/>
              <a:ea typeface="Calibri" panose="020F0502020204030204" pitchFamily="34" charset="0"/>
              <a:cs typeface="Calibri" panose="020F0502020204030204" pitchFamily="34" charset="0"/>
            </a:endParaRPr>
          </a:p>
        </p:txBody>
      </p:sp>
      <p:sp>
        <p:nvSpPr>
          <p:cNvPr id="4" name="TextBox 3">
            <a:extLst>
              <a:ext uri="{FF2B5EF4-FFF2-40B4-BE49-F238E27FC236}">
                <a16:creationId xmlns:a16="http://schemas.microsoft.com/office/drawing/2014/main" id="{D1906F46-3644-4DE9-9880-853BAF11F0FB}"/>
              </a:ext>
            </a:extLst>
          </p:cNvPr>
          <p:cNvSpPr txBox="1"/>
          <p:nvPr/>
        </p:nvSpPr>
        <p:spPr>
          <a:xfrm>
            <a:off x="1308100" y="1862526"/>
            <a:ext cx="9004300" cy="2147767"/>
          </a:xfrm>
          <a:prstGeom prst="rect">
            <a:avLst/>
          </a:prstGeom>
          <a:noFill/>
        </p:spPr>
        <p:txBody>
          <a:bodyPr wrap="square">
            <a:spAutoFit/>
          </a:bodyPr>
          <a:lstStyle/>
          <a:p>
            <a:pPr marL="1143000" lvl="2" indent="-228600" algn="just">
              <a:lnSpc>
                <a:spcPct val="150000"/>
              </a:lnSpc>
              <a:spcAft>
                <a:spcPts val="1000"/>
              </a:spcAft>
              <a:buFont typeface="Wingdings" panose="05000000000000000000" pitchFamily="2" charset="2"/>
              <a:buChar char=""/>
              <a:tabLst>
                <a:tab pos="4086860" algn="l"/>
              </a:tabLst>
            </a:pPr>
            <a:r>
              <a:rPr lang="en-MY" sz="2000" dirty="0">
                <a:effectLst/>
                <a:latin typeface="Calibri" panose="020F0502020204030204" pitchFamily="34" charset="0"/>
                <a:ea typeface="Calibri" panose="020F0502020204030204" pitchFamily="34" charset="0"/>
                <a:cs typeface="Times New Roman" panose="02020603050405020304" pitchFamily="18" charset="0"/>
              </a:rPr>
              <a:t>Evolving from human-computer interaction to human-computer conversation. </a:t>
            </a:r>
          </a:p>
          <a:p>
            <a:pPr marL="1143000" lvl="2" indent="-228600" algn="just">
              <a:lnSpc>
                <a:spcPct val="150000"/>
              </a:lnSpc>
              <a:spcAft>
                <a:spcPts val="1000"/>
              </a:spcAft>
              <a:buFont typeface="Wingdings" panose="05000000000000000000" pitchFamily="2" charset="2"/>
              <a:buChar char=""/>
              <a:tabLst>
                <a:tab pos="4086860" algn="l"/>
              </a:tabLst>
            </a:pPr>
            <a:r>
              <a:rPr lang="en-MY" sz="2000" dirty="0">
                <a:effectLst/>
                <a:latin typeface="Calibri" panose="020F0502020204030204" pitchFamily="34" charset="0"/>
                <a:ea typeface="Calibri" panose="020F0502020204030204" pitchFamily="34" charset="0"/>
              </a:rPr>
              <a:t>Biometrics</a:t>
            </a:r>
          </a:p>
          <a:p>
            <a:pPr marL="1143000" lvl="2" indent="-228600" algn="just">
              <a:lnSpc>
                <a:spcPct val="150000"/>
              </a:lnSpc>
              <a:spcAft>
                <a:spcPts val="1000"/>
              </a:spcAft>
              <a:buFont typeface="Wingdings" panose="05000000000000000000" pitchFamily="2" charset="2"/>
              <a:buChar char=""/>
              <a:tabLst>
                <a:tab pos="4086860" algn="l"/>
              </a:tabLst>
            </a:pPr>
            <a:r>
              <a:rPr lang="en-MY" sz="2000" dirty="0">
                <a:latin typeface="Calibri" panose="020F0502020204030204" pitchFamily="34" charset="0"/>
                <a:ea typeface="Calibri" panose="020F0502020204030204" pitchFamily="34" charset="0"/>
                <a:cs typeface="Times New Roman" panose="02020603050405020304" pitchFamily="18" charset="0"/>
              </a:rPr>
              <a:t>Humanoid Robotics </a:t>
            </a:r>
            <a:endParaRPr lang="en-MY"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4778708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24129F9-551D-4B7D-9761-CB6D5F99B791}"/>
              </a:ext>
            </a:extLst>
          </p:cNvPr>
          <p:cNvSpPr txBox="1"/>
          <p:nvPr/>
        </p:nvSpPr>
        <p:spPr>
          <a:xfrm>
            <a:off x="1724025" y="670931"/>
            <a:ext cx="10001250" cy="661078"/>
          </a:xfrm>
          <a:prstGeom prst="rect">
            <a:avLst/>
          </a:prstGeom>
          <a:noFill/>
        </p:spPr>
        <p:txBody>
          <a:bodyPr wrap="square">
            <a:spAutoFit/>
          </a:bodyPr>
          <a:lstStyle/>
          <a:p>
            <a:pPr lvl="0">
              <a:lnSpc>
                <a:spcPct val="150000"/>
              </a:lnSpc>
              <a:spcAft>
                <a:spcPts val="1000"/>
              </a:spcAft>
            </a:pPr>
            <a:r>
              <a:rPr lang="en-US" sz="2800" dirty="0">
                <a:effectLst/>
                <a:latin typeface="Engravers MT" panose="02090707080505020304" pitchFamily="18" charset="0"/>
                <a:ea typeface="Calibri" panose="020F0502020204030204" pitchFamily="34" charset="0"/>
                <a:cs typeface="Times New Roman" panose="02020603050405020304" pitchFamily="18" charset="0"/>
              </a:rPr>
              <a:t>conclusion</a:t>
            </a:r>
            <a:endParaRPr lang="en-MY" sz="2800" dirty="0">
              <a:effectLst/>
              <a:latin typeface="Engravers MT" panose="02090707080505020304" pitchFamily="18" charset="0"/>
              <a:ea typeface="Calibri" panose="020F0502020204030204" pitchFamily="34" charset="0"/>
              <a:cs typeface="Times New Roman" panose="02020603050405020304" pitchFamily="18" charset="0"/>
            </a:endParaRPr>
          </a:p>
        </p:txBody>
      </p:sp>
      <p:sp>
        <p:nvSpPr>
          <p:cNvPr id="4" name="TextBox 3">
            <a:extLst>
              <a:ext uri="{FF2B5EF4-FFF2-40B4-BE49-F238E27FC236}">
                <a16:creationId xmlns:a16="http://schemas.microsoft.com/office/drawing/2014/main" id="{D40DFC7E-41C4-47D6-B101-368FBAFD368A}"/>
              </a:ext>
            </a:extLst>
          </p:cNvPr>
          <p:cNvSpPr txBox="1"/>
          <p:nvPr/>
        </p:nvSpPr>
        <p:spPr>
          <a:xfrm>
            <a:off x="1308100" y="1534571"/>
            <a:ext cx="8915400" cy="4199611"/>
          </a:xfrm>
          <a:prstGeom prst="rect">
            <a:avLst/>
          </a:prstGeom>
          <a:noFill/>
        </p:spPr>
        <p:txBody>
          <a:bodyPr wrap="square">
            <a:spAutoFit/>
          </a:bodyPr>
          <a:lstStyle/>
          <a:p>
            <a:pPr marL="457200" algn="just">
              <a:lnSpc>
                <a:spcPct val="150000"/>
              </a:lnSpc>
              <a:spcAft>
                <a:spcPts val="1000"/>
              </a:spcAft>
              <a:tabLst>
                <a:tab pos="4086860" algn="l"/>
              </a:tabLst>
            </a:pPr>
            <a:r>
              <a:rPr lang="en-MY" sz="2000" dirty="0">
                <a:effectLst/>
                <a:latin typeface="Calibri" panose="020F0502020204030204" pitchFamily="34" charset="0"/>
                <a:ea typeface="Calibri" panose="020F0502020204030204" pitchFamily="34" charset="0"/>
                <a:cs typeface="Times New Roman" panose="02020603050405020304" pitchFamily="18" charset="0"/>
              </a:rPr>
              <a:t>In conclusion, this project was a great exposure to Natural Language Processing. NLP will undoubtedly gain in popularity as the amount of available data continues to rise, and algorithms get more complex and accurate. Human-machine interaction is changing as a result of </a:t>
            </a:r>
            <a:r>
              <a:rPr lang="en-MY" sz="2000">
                <a:effectLst/>
                <a:latin typeface="Calibri" panose="020F0502020204030204" pitchFamily="34" charset="0"/>
                <a:ea typeface="Calibri" panose="020F0502020204030204" pitchFamily="34" charset="0"/>
                <a:cs typeface="Times New Roman" panose="02020603050405020304" pitchFamily="18" charset="0"/>
              </a:rPr>
              <a:t>it. Unstructured </a:t>
            </a:r>
            <a:r>
              <a:rPr lang="en-MY" sz="2000" dirty="0">
                <a:effectLst/>
                <a:latin typeface="Calibri" panose="020F0502020204030204" pitchFamily="34" charset="0"/>
                <a:ea typeface="Calibri" panose="020F0502020204030204" pitchFamily="34" charset="0"/>
                <a:cs typeface="Times New Roman" panose="02020603050405020304" pitchFamily="18" charset="0"/>
              </a:rPr>
              <a:t>information makes up as much as 80% of what we encounter. As a result, NLP is one of the most important disciplines of data science. Organizing this data is a significant problem that numerous academics face on a daily basis. NLP is advancing at a rapid pace, and we may anticipate it to impact more and more parts of our life in the future.</a:t>
            </a:r>
          </a:p>
        </p:txBody>
      </p:sp>
    </p:spTree>
    <p:extLst>
      <p:ext uri="{BB962C8B-B14F-4D97-AF65-F5344CB8AC3E}">
        <p14:creationId xmlns:p14="http://schemas.microsoft.com/office/powerpoint/2010/main" val="3359743976"/>
      </p:ext>
    </p:extLst>
  </p:cSld>
  <p:clrMapOvr>
    <a:masterClrMapping/>
  </p:clrMapOvr>
</p:sld>
</file>

<file path=ppt/theme/theme1.xml><?xml version="1.0" encoding="utf-8"?>
<a:theme xmlns:a="http://schemas.openxmlformats.org/drawingml/2006/main" name="Wisp">
  <a:themeElements>
    <a:clrScheme name="Orange Red">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54F6613E-5ED7-40ED-90A8-F639BE712C0E}"/>
    </a:ext>
  </a:extLst>
</a:theme>
</file>

<file path=docProps/app.xml><?xml version="1.0" encoding="utf-8"?>
<Properties xmlns="http://schemas.openxmlformats.org/officeDocument/2006/extended-properties" xmlns:vt="http://schemas.openxmlformats.org/officeDocument/2006/docPropsVTypes">
  <Template>Wisp</Template>
  <TotalTime>1090</TotalTime>
  <Words>391</Words>
  <Application>Microsoft Office PowerPoint</Application>
  <PresentationFormat>Widescreen</PresentationFormat>
  <Paragraphs>31</Paragraphs>
  <Slides>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vt:i4>
      </vt:variant>
    </vt:vector>
  </HeadingPairs>
  <TitlesOfParts>
    <vt:vector size="17" baseType="lpstr">
      <vt:lpstr>Arial</vt:lpstr>
      <vt:lpstr>Calibri</vt:lpstr>
      <vt:lpstr>Century Gothic</vt:lpstr>
      <vt:lpstr>Engravers MT</vt:lpstr>
      <vt:lpstr>Symbol</vt:lpstr>
      <vt:lpstr>Wingdings</vt:lpstr>
      <vt:lpstr>Wingdings 3</vt:lpstr>
      <vt:lpstr>Wisp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Puvanaah Manokaran</dc:creator>
  <cp:lastModifiedBy>Puvanaah Manokaran</cp:lastModifiedBy>
  <cp:revision>40</cp:revision>
  <dcterms:created xsi:type="dcterms:W3CDTF">2020-12-29T07:59:14Z</dcterms:created>
  <dcterms:modified xsi:type="dcterms:W3CDTF">2021-09-19T12:14:26Z</dcterms:modified>
</cp:coreProperties>
</file>