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58"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C1E1FAD-7351-4908-963A-08EA8E4AB7A0}" type="datetimeFigureOut">
              <a:rPr lang="en-US" smtClean="0"/>
              <a:t>17-Sep-21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39769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1069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76805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F2D47E-0AF1-4C27-801F-64E3E5BF7F7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7385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74339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5423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1E1FAD-7351-4908-963A-08EA8E4AB7A0}" type="datetimeFigureOut">
              <a:rPr lang="en-US" smtClean="0"/>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294702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35888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1E1FAD-7351-4908-963A-08EA8E4AB7A0}" type="datetimeFigureOut">
              <a:rPr lang="en-US" smtClean="0"/>
              <a:t>17-Sep-21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5560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17-Sep-21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6786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C1E1FAD-7351-4908-963A-08EA8E4AB7A0}" type="datetimeFigureOut">
              <a:rPr lang="en-US" smtClean="0"/>
              <a:t>17-Sep-21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96803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628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17-Sep-21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085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17-Sep-21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0770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17-Sep-21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116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2106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17-Sep-21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7282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1E1FAD-7351-4908-963A-08EA8E4AB7A0}" type="datetimeFigureOut">
              <a:rPr lang="en-US" smtClean="0"/>
              <a:t>17-Sep-21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F2D47E-0AF1-4C27-801F-64E3E5BF7F72}" type="slidenum">
              <a:rPr lang="en-US" smtClean="0"/>
              <a:t>‹#›</a:t>
            </a:fld>
            <a:endParaRPr lang="en-US"/>
          </a:p>
        </p:txBody>
      </p:sp>
    </p:spTree>
    <p:extLst>
      <p:ext uri="{BB962C8B-B14F-4D97-AF65-F5344CB8AC3E}">
        <p14:creationId xmlns:p14="http://schemas.microsoft.com/office/powerpoint/2010/main" val="480033941"/>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moke envelops trees as the Sugar Fire, part of the Beckwourth Complex Fire, burns in Doyle, California">
            <a:extLst>
              <a:ext uri="{FF2B5EF4-FFF2-40B4-BE49-F238E27FC236}">
                <a16:creationId xmlns:a16="http://schemas.microsoft.com/office/drawing/2014/main" id="{D4349112-2705-4B3D-95D2-28DCF92B0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08" y="551676"/>
            <a:ext cx="10271220" cy="577756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F295C6E-4E82-469A-BF95-004938B68992}"/>
              </a:ext>
            </a:extLst>
          </p:cNvPr>
          <p:cNvSpPr>
            <a:spLocks noGrp="1"/>
          </p:cNvSpPr>
          <p:nvPr>
            <p:ph type="ctrTitle"/>
          </p:nvPr>
        </p:nvSpPr>
        <p:spPr>
          <a:xfrm>
            <a:off x="1152939" y="1164077"/>
            <a:ext cx="10638846" cy="898497"/>
          </a:xfrm>
        </p:spPr>
        <p:txBody>
          <a:bodyPr>
            <a:noAutofit/>
          </a:bodyPr>
          <a:lstStyle/>
          <a:p>
            <a:br>
              <a:rPr lang="en-US" sz="2800" b="1" dirty="0"/>
            </a:br>
            <a:r>
              <a:rPr lang="en-US" sz="2800" b="1" dirty="0"/>
              <a:t>DETECTION  OF  FIRE COMBUSTION IN FOREST  USING  </a:t>
            </a:r>
            <a:br>
              <a:rPr lang="en-US" sz="2800" b="1" dirty="0"/>
            </a:br>
            <a:r>
              <a:rPr lang="en-US" sz="2800" b="1" dirty="0"/>
              <a:t>IBM  WATSON  STUDIO </a:t>
            </a:r>
          </a:p>
        </p:txBody>
      </p:sp>
      <p:sp>
        <p:nvSpPr>
          <p:cNvPr id="3" name="Subtitle 2">
            <a:extLst>
              <a:ext uri="{FF2B5EF4-FFF2-40B4-BE49-F238E27FC236}">
                <a16:creationId xmlns:a16="http://schemas.microsoft.com/office/drawing/2014/main" id="{2BF593C1-4096-448D-9517-CD8D3F9B6F34}"/>
              </a:ext>
            </a:extLst>
          </p:cNvPr>
          <p:cNvSpPr>
            <a:spLocks noGrp="1"/>
          </p:cNvSpPr>
          <p:nvPr>
            <p:ph type="subTitle" idx="1"/>
          </p:nvPr>
        </p:nvSpPr>
        <p:spPr>
          <a:xfrm>
            <a:off x="1152939" y="2585985"/>
            <a:ext cx="9144000" cy="754025"/>
          </a:xfrm>
        </p:spPr>
        <p:txBody>
          <a:bodyPr>
            <a:noAutofit/>
          </a:bodyPr>
          <a:lstStyle/>
          <a:p>
            <a:r>
              <a:rPr lang="en-US" sz="1800" b="1" dirty="0"/>
              <a:t> DONE BY:</a:t>
            </a:r>
          </a:p>
          <a:p>
            <a:r>
              <a:rPr lang="en-US" sz="1800" b="1" dirty="0"/>
              <a:t>UTKARSH PARIVESH BOHRA</a:t>
            </a:r>
          </a:p>
          <a:p>
            <a:r>
              <a:rPr lang="en-US" sz="1800" b="1" dirty="0"/>
              <a:t>MANIPAL ACADEMY OF HIGHER EDUCATION DUBAI CAMPUS</a:t>
            </a:r>
          </a:p>
        </p:txBody>
      </p:sp>
    </p:spTree>
    <p:extLst>
      <p:ext uri="{BB962C8B-B14F-4D97-AF65-F5344CB8AC3E}">
        <p14:creationId xmlns:p14="http://schemas.microsoft.com/office/powerpoint/2010/main" val="10744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t 1.03m acres, the fire is larger than the state of Rhode Island and is raging across seven counties, according to fire agency Cal Fire.">
            <a:extLst>
              <a:ext uri="{FF2B5EF4-FFF2-40B4-BE49-F238E27FC236}">
                <a16:creationId xmlns:a16="http://schemas.microsoft.com/office/drawing/2014/main" id="{75E172AB-44D9-460A-BDD6-D2FEB7D03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128" y="1228541"/>
            <a:ext cx="7610169" cy="4566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E75133-6BCF-4A97-A8F2-16CA77053B87}"/>
              </a:ext>
            </a:extLst>
          </p:cNvPr>
          <p:cNvSpPr>
            <a:spLocks noGrp="1"/>
          </p:cNvSpPr>
          <p:nvPr>
            <p:ph type="ctrTitle"/>
          </p:nvPr>
        </p:nvSpPr>
        <p:spPr>
          <a:xfrm>
            <a:off x="2905432" y="1429779"/>
            <a:ext cx="9448800" cy="1825096"/>
          </a:xfrm>
        </p:spPr>
        <p:txBody>
          <a:bodyPr/>
          <a:lstStyle/>
          <a:p>
            <a:r>
              <a:rPr lang="en-US" dirty="0"/>
              <a:t>Thank you </a:t>
            </a:r>
          </a:p>
        </p:txBody>
      </p:sp>
    </p:spTree>
    <p:extLst>
      <p:ext uri="{BB962C8B-B14F-4D97-AF65-F5344CB8AC3E}">
        <p14:creationId xmlns:p14="http://schemas.microsoft.com/office/powerpoint/2010/main" val="194676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3967-B2EF-47BA-8927-BB8D76194301}"/>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12B19C0A-C78D-45B5-9E4C-873ADEAB728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Purpose</a:t>
            </a:r>
          </a:p>
          <a:p>
            <a:r>
              <a:rPr lang="en-US" sz="2400" dirty="0">
                <a:latin typeface="Times New Roman" panose="02020603050405020304" pitchFamily="18" charset="0"/>
                <a:cs typeface="Times New Roman" panose="02020603050405020304" pitchFamily="18" charset="0"/>
              </a:rPr>
              <a:t>Training The Model</a:t>
            </a:r>
          </a:p>
          <a:p>
            <a:r>
              <a:rPr lang="en-US" sz="2400" dirty="0">
                <a:latin typeface="Times New Roman" panose="02020603050405020304" pitchFamily="18" charset="0"/>
                <a:cs typeface="Times New Roman" panose="02020603050405020304" pitchFamily="18" charset="0"/>
              </a:rPr>
              <a:t>Testing The Model</a:t>
            </a:r>
          </a:p>
          <a:p>
            <a:r>
              <a:rPr lang="en-US" sz="2400" dirty="0">
                <a:latin typeface="Times New Roman" panose="02020603050405020304" pitchFamily="18" charset="0"/>
                <a:cs typeface="Times New Roman" panose="02020603050405020304" pitchFamily="18" charset="0"/>
              </a:rPr>
              <a:t>Application</a:t>
            </a:r>
          </a:p>
          <a:p>
            <a:r>
              <a:rPr lang="en-US" sz="2400" dirty="0">
                <a:latin typeface="Times New Roman" panose="02020603050405020304" pitchFamily="18" charset="0"/>
                <a:cs typeface="Times New Roman" panose="02020603050405020304" pitchFamily="18" charset="0"/>
              </a:rPr>
              <a:t>Future Scope</a:t>
            </a:r>
          </a:p>
          <a:p>
            <a:r>
              <a:rPr lang="en-US" sz="2400" dirty="0">
                <a:latin typeface="Times New Roman" panose="02020603050405020304" pitchFamily="18" charset="0"/>
                <a:cs typeface="Times New Roman" panose="02020603050405020304" pitchFamily="18" charset="0"/>
              </a:rPr>
              <a:t>Conclusion</a:t>
            </a:r>
          </a:p>
          <a:p>
            <a:endParaRPr lang="en-US" dirty="0"/>
          </a:p>
          <a:p>
            <a:endParaRPr lang="en-US" dirty="0"/>
          </a:p>
        </p:txBody>
      </p:sp>
    </p:spTree>
    <p:extLst>
      <p:ext uri="{BB962C8B-B14F-4D97-AF65-F5344CB8AC3E}">
        <p14:creationId xmlns:p14="http://schemas.microsoft.com/office/powerpoint/2010/main" val="1606259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AA156-1663-4759-ADC2-1308E5F6A35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D58B63C-0F19-4325-813A-954F1E2110C5}"/>
              </a:ext>
            </a:extLst>
          </p:cNvPr>
          <p:cNvSpPr>
            <a:spLocks noGrp="1"/>
          </p:cNvSpPr>
          <p:nvPr>
            <p:ph idx="1"/>
          </p:nvPr>
        </p:nvSpPr>
        <p:spPr/>
        <p:txBody>
          <a:bodyPr>
            <a:normAutofit/>
          </a:bodyPr>
          <a:lstStyle/>
          <a:p>
            <a:r>
              <a:rPr lang="en-US" sz="2400" b="0" i="0" u="none" strike="noStrike" spc="0" dirty="0">
                <a:effectLst/>
                <a:latin typeface="Times New Roman" panose="02020603050405020304" pitchFamily="18" charset="0"/>
                <a:cs typeface="Times New Roman" panose="02020603050405020304" pitchFamily="18" charset="0"/>
              </a:rPr>
              <a:t>Forest fires are </a:t>
            </a:r>
            <a:r>
              <a:rPr lang="en-US" sz="2400" b="0" i="0" u="none" strike="noStrike" spc="0" dirty="0" err="1">
                <a:effectLst/>
                <a:latin typeface="Times New Roman" panose="02020603050405020304" pitchFamily="18" charset="0"/>
                <a:cs typeface="Times New Roman" panose="02020603050405020304" pitchFamily="18" charset="0"/>
              </a:rPr>
              <a:t>occuring</a:t>
            </a:r>
            <a:r>
              <a:rPr lang="en-US" sz="2400" b="0" i="0" u="none" strike="noStrike" spc="0" dirty="0">
                <a:effectLst/>
                <a:latin typeface="Times New Roman" panose="02020603050405020304" pitchFamily="18" charset="0"/>
                <a:cs typeface="Times New Roman" panose="02020603050405020304" pitchFamily="18" charset="0"/>
              </a:rPr>
              <a:t> throughout the year with an increasing intensity in the summer and autumn season and usually causes devastating damage to both nature and </a:t>
            </a:r>
            <a:r>
              <a:rPr lang="en-US" sz="2400" b="0" i="0" u="none" strike="noStrike" spc="0" dirty="0" err="1">
                <a:effectLst/>
                <a:latin typeface="Times New Roman" panose="02020603050405020304" pitchFamily="18" charset="0"/>
                <a:cs typeface="Times New Roman" panose="02020603050405020304" pitchFamily="18" charset="0"/>
              </a:rPr>
              <a:t>human.Forest</a:t>
            </a:r>
            <a:r>
              <a:rPr lang="en-US" sz="2400" b="0" i="0" u="none" strike="noStrike" spc="0" dirty="0">
                <a:effectLst/>
                <a:latin typeface="Times New Roman" panose="02020603050405020304" pitchFamily="18" charset="0"/>
                <a:cs typeface="Times New Roman" panose="02020603050405020304" pitchFamily="18" charset="0"/>
              </a:rPr>
              <a:t> fires are mainly caused by human actions, lightning strikes, spontaneous combustion of dried leaves or saw dust, etc. and are considered as a main contribution to the air pollution. To fight forest fires different solutions were employed throughout the years were primarily aimed at early detection of fires. </a:t>
            </a:r>
          </a:p>
          <a:p>
            <a:r>
              <a:rPr lang="en-US" sz="2400" b="0" i="0" u="none" strike="noStrike" spc="0" dirty="0">
                <a:effectLst/>
                <a:latin typeface="Times New Roman" panose="02020603050405020304" pitchFamily="18" charset="0"/>
                <a:cs typeface="Times New Roman" panose="02020603050405020304" pitchFamily="18" charset="0"/>
              </a:rPr>
              <a:t>The constant evaluation of information and communication technology has led to the introduction of a new generation of solution for early detection and prevention of forest fires like Deployment of Machine Learning model using IBM Watson studio , Application of Convolution Neural Network.</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63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0A89-9178-4825-BED6-55B37EFD3DE5}"/>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F13CCC11-1A87-4370-9C59-E3BC27F576DD}"/>
              </a:ext>
            </a:extLst>
          </p:cNvPr>
          <p:cNvSpPr>
            <a:spLocks noGrp="1"/>
          </p:cNvSpPr>
          <p:nvPr>
            <p:ph idx="1"/>
          </p:nvPr>
        </p:nvSpPr>
        <p:spPr/>
        <p:txBody>
          <a:bodyPr>
            <a:normAutofit/>
          </a:bodyPr>
          <a:lstStyle/>
          <a:p>
            <a:r>
              <a:rPr lang="en-US" sz="2000" b="0" u="none" strike="noStrike" dirty="0">
                <a:effectLst/>
                <a:latin typeface="Times New Roman" panose="02020603050405020304" pitchFamily="18" charset="0"/>
                <a:cs typeface="Times New Roman" panose="02020603050405020304" pitchFamily="18" charset="0"/>
              </a:rPr>
              <a:t>Recently, forest fire disaster are getting much attention throughout the world. Significant  causes of forest fires  are either human origin or environment origin. </a:t>
            </a:r>
          </a:p>
          <a:p>
            <a:pPr algn="just"/>
            <a:r>
              <a:rPr lang="en-US" sz="2000" dirty="0">
                <a:latin typeface="Times New Roman" panose="02020603050405020304" pitchFamily="18" charset="0"/>
                <a:cs typeface="Times New Roman" panose="02020603050405020304" pitchFamily="18" charset="0"/>
              </a:rPr>
              <a:t>T</a:t>
            </a:r>
            <a:r>
              <a:rPr lang="en-US" sz="2000" b="0" i="0" u="none" strike="noStrike" spc="0" dirty="0">
                <a:effectLst/>
                <a:latin typeface="Times New Roman" panose="02020603050405020304" pitchFamily="18" charset="0"/>
                <a:cs typeface="Times New Roman" panose="02020603050405020304" pitchFamily="18" charset="0"/>
              </a:rPr>
              <a:t>he constant evaluation of information and communication technology has led to the introduction of a new generation of solution for early detection and prevention of forest fires like Deployment of Machine Learning model using IBM Watson studio and Application of Convolution Neural Network.</a:t>
            </a:r>
            <a:endParaRPr lang="en-US" sz="2000" dirty="0">
              <a:effectLst/>
              <a:latin typeface="Times New Roman" panose="02020603050405020304" pitchFamily="18" charset="0"/>
              <a:cs typeface="Times New Roman" panose="02020603050405020304" pitchFamily="18" charset="0"/>
            </a:endParaRPr>
          </a:p>
          <a:p>
            <a:r>
              <a:rPr lang="en-US" sz="2000" b="0" i="0" u="none" strike="noStrike" spc="0" dirty="0">
                <a:effectLst/>
                <a:latin typeface="Times New Roman" panose="02020603050405020304" pitchFamily="18" charset="0"/>
                <a:cs typeface="Times New Roman" panose="02020603050405020304" pitchFamily="18" charset="0"/>
              </a:rPr>
              <a:t>Implementation of these above mentioned solution will help in early detection of forest fire throughout the world and hence preventing them from spreading further.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28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A388-A974-45BD-B314-9B98E081389A}"/>
              </a:ext>
            </a:extLst>
          </p:cNvPr>
          <p:cNvSpPr>
            <a:spLocks noGrp="1"/>
          </p:cNvSpPr>
          <p:nvPr>
            <p:ph type="title"/>
          </p:nvPr>
        </p:nvSpPr>
        <p:spPr/>
        <p:txBody>
          <a:bodyPr/>
          <a:lstStyle/>
          <a:p>
            <a:r>
              <a:rPr lang="en-US" dirty="0"/>
              <a:t>Training the Model</a:t>
            </a:r>
          </a:p>
        </p:txBody>
      </p:sp>
      <p:sp>
        <p:nvSpPr>
          <p:cNvPr id="3" name="Content Placeholder 2">
            <a:extLst>
              <a:ext uri="{FF2B5EF4-FFF2-40B4-BE49-F238E27FC236}">
                <a16:creationId xmlns:a16="http://schemas.microsoft.com/office/drawing/2014/main" id="{FBCC0006-0956-4BE2-B0D5-82880626D411}"/>
              </a:ext>
            </a:extLst>
          </p:cNvPr>
          <p:cNvSpPr>
            <a:spLocks noGrp="1"/>
          </p:cNvSpPr>
          <p:nvPr>
            <p:ph idx="1"/>
          </p:nvPr>
        </p:nvSpPr>
        <p:spPr/>
        <p:txBody>
          <a:bodyPr/>
          <a:lstStyle/>
          <a:p>
            <a:r>
              <a:rPr lang="en-US" sz="3600" dirty="0">
                <a:latin typeface="Times New Roman" panose="02020603050405020304" pitchFamily="18" charset="0"/>
                <a:cs typeface="Times New Roman" panose="02020603050405020304" pitchFamily="18" charset="0"/>
              </a:rPr>
              <a:t>For training the model I used tensorflow, keras libraries. </a:t>
            </a:r>
          </a:p>
          <a:p>
            <a:r>
              <a:rPr lang="en-US" sz="3600" dirty="0">
                <a:latin typeface="Times New Roman" panose="02020603050405020304" pitchFamily="18" charset="0"/>
                <a:cs typeface="Times New Roman" panose="02020603050405020304" pitchFamily="18" charset="0"/>
              </a:rPr>
              <a:t>I also used activation function like relu, sigmoid .</a:t>
            </a:r>
          </a:p>
          <a:p>
            <a:r>
              <a:rPr lang="en-US" sz="3600" dirty="0">
                <a:latin typeface="Times New Roman" panose="02020603050405020304" pitchFamily="18" charset="0"/>
                <a:cs typeface="Times New Roman" panose="02020603050405020304" pitchFamily="18" charset="0"/>
              </a:rPr>
              <a:t>I have trained my model for 25 times (epochs)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4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ACD7-53B6-4A79-91A4-3D12BC3AE0BD}"/>
              </a:ext>
            </a:extLst>
          </p:cNvPr>
          <p:cNvSpPr>
            <a:spLocks noGrp="1"/>
          </p:cNvSpPr>
          <p:nvPr>
            <p:ph type="title"/>
          </p:nvPr>
        </p:nvSpPr>
        <p:spPr/>
        <p:txBody>
          <a:bodyPr/>
          <a:lstStyle/>
          <a:p>
            <a:r>
              <a:rPr lang="en-US" dirty="0"/>
              <a:t>Testing the Model</a:t>
            </a:r>
          </a:p>
        </p:txBody>
      </p:sp>
      <p:sp>
        <p:nvSpPr>
          <p:cNvPr id="4" name="Content Placeholder 3">
            <a:extLst>
              <a:ext uri="{FF2B5EF4-FFF2-40B4-BE49-F238E27FC236}">
                <a16:creationId xmlns:a16="http://schemas.microsoft.com/office/drawing/2014/main" id="{58691219-80DB-406E-B836-D99585709F09}"/>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I have tested my model on my system and results are as follows: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testing showed 100% accuracy</a:t>
            </a:r>
          </a:p>
          <a:p>
            <a:pPr marL="0" indent="0">
              <a:buNone/>
            </a:pPr>
            <a:endParaRPr lang="en-US" dirty="0"/>
          </a:p>
        </p:txBody>
      </p:sp>
      <p:pic>
        <p:nvPicPr>
          <p:cNvPr id="14" name="Picture 13" descr="A picture containing chart&#10;&#10;Description automatically generated">
            <a:extLst>
              <a:ext uri="{FF2B5EF4-FFF2-40B4-BE49-F238E27FC236}">
                <a16:creationId xmlns:a16="http://schemas.microsoft.com/office/drawing/2014/main" id="{9744E299-995E-467E-B145-5EFD824DF88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2285"/>
            <a:ext cx="5943600" cy="773430"/>
          </a:xfrm>
          <a:prstGeom prst="rect">
            <a:avLst/>
          </a:prstGeom>
          <a:noFill/>
          <a:ln>
            <a:noFill/>
          </a:ln>
        </p:spPr>
      </p:pic>
    </p:spTree>
    <p:extLst>
      <p:ext uri="{BB962C8B-B14F-4D97-AF65-F5344CB8AC3E}">
        <p14:creationId xmlns:p14="http://schemas.microsoft.com/office/powerpoint/2010/main" val="72272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93CE-8D80-4A2B-9C0E-177832AC0E9F}"/>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22C212F7-4A11-4ACC-97D3-D1F2F5BDE374}"/>
              </a:ext>
            </a:extLst>
          </p:cNvPr>
          <p:cNvSpPr>
            <a:spLocks noGrp="1"/>
          </p:cNvSpPr>
          <p:nvPr>
            <p:ph idx="1"/>
          </p:nvPr>
        </p:nvSpPr>
        <p:spPr/>
        <p:txBody>
          <a:bodyPr>
            <a:normAutofit/>
          </a:bodyPr>
          <a:lstStyle/>
          <a:p>
            <a:pPr marL="0" indent="0">
              <a:buNone/>
            </a:pPr>
            <a:r>
              <a:rPr lang="en-US" sz="3600" b="0" i="0" u="none" strike="noStrike" spc="0" dirty="0">
                <a:effectLst/>
                <a:latin typeface="Times New Roman" panose="02020603050405020304" pitchFamily="18" charset="0"/>
                <a:cs typeface="Times New Roman" panose="02020603050405020304" pitchFamily="18" charset="0"/>
              </a:rPr>
              <a:t>The main application of this model is to predict the provided image is having forest fire  or not. It is well trained so that it will predict the correct data.</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88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AB91-2A33-4E10-A0A8-B2A677E0F67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217E53A5-60E2-4B87-AD78-5473BF788DE9}"/>
              </a:ext>
            </a:extLst>
          </p:cNvPr>
          <p:cNvSpPr>
            <a:spLocks noGrp="1"/>
          </p:cNvSpPr>
          <p:nvPr>
            <p:ph idx="1"/>
          </p:nvPr>
        </p:nvSpPr>
        <p:spPr/>
        <p:txBody>
          <a:bodyPr/>
          <a:lstStyle/>
          <a:p>
            <a:pPr marL="0" algn="just"/>
            <a:r>
              <a:rPr lang="en-US" sz="3200" b="0" i="0" u="none" strike="noStrike" spc="0" dirty="0">
                <a:effectLst/>
                <a:latin typeface="Times New Roman" panose="02020603050405020304" pitchFamily="18" charset="0"/>
                <a:cs typeface="Times New Roman" panose="02020603050405020304" pitchFamily="18" charset="0"/>
              </a:rPr>
              <a:t>Artificial Intelligence and Machine Learning can be used to detect forest fires with the focus on day time images and  can also identify smoke and flame immediately and thus reducing false positive and time until the fire fighters are called onto the scene.</a:t>
            </a:r>
            <a:endParaRPr lang="en-US" sz="3200" dirty="0">
              <a:effectLst/>
              <a:latin typeface="Times New Roman" panose="02020603050405020304" pitchFamily="18" charset="0"/>
              <a:cs typeface="Times New Roman" panose="02020603050405020304" pitchFamily="18" charset="0"/>
            </a:endParaRPr>
          </a:p>
          <a:p>
            <a:pPr marL="0" indent="0" algn="just">
              <a:buNone/>
            </a:pPr>
            <a:r>
              <a:rPr lang="en-US" sz="3200" dirty="0">
                <a:effectLst/>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15604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77A10-4B56-4012-B2AF-99AB49415CF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825B6E-D85B-4F89-BF41-8FEDDC895717}"/>
              </a:ext>
            </a:extLst>
          </p:cNvPr>
          <p:cNvSpPr>
            <a:spLocks noGrp="1"/>
          </p:cNvSpPr>
          <p:nvPr>
            <p:ph idx="1"/>
          </p:nvPr>
        </p:nvSpPr>
        <p:spPr/>
        <p:txBody>
          <a:bodyPr>
            <a:normAutofit/>
          </a:bodyPr>
          <a:lstStyle/>
          <a:p>
            <a:pPr marL="0" algn="just"/>
            <a:r>
              <a:rPr lang="en-US" sz="2000" b="0" i="0" u="none" strike="noStrike" spc="0" dirty="0">
                <a:effectLst/>
                <a:latin typeface="Times New Roman" panose="02020603050405020304" pitchFamily="18" charset="0"/>
                <a:cs typeface="Times New Roman" panose="02020603050405020304" pitchFamily="18" charset="0"/>
              </a:rPr>
              <a:t>In this project  I have used Jupiter notebook, Anaconda prompt, IBM Watson Studio for training and deployment of my model . IBM supports technology and efforts to improve forest fire responses.</a:t>
            </a:r>
            <a:endParaRPr lang="en-US" sz="2000" dirty="0">
              <a:effectLst/>
              <a:latin typeface="Times New Roman" panose="02020603050405020304" pitchFamily="18" charset="0"/>
              <a:cs typeface="Times New Roman" panose="02020603050405020304" pitchFamily="18" charset="0"/>
            </a:endParaRPr>
          </a:p>
          <a:p>
            <a:pPr marL="0" indent="0" algn="just">
              <a:buNone/>
            </a:pPr>
            <a:endParaRPr lang="en-US" sz="2000" dirty="0">
              <a:effectLst/>
              <a:latin typeface="Times New Roman" panose="02020603050405020304" pitchFamily="18" charset="0"/>
              <a:cs typeface="Times New Roman" panose="02020603050405020304" pitchFamily="18" charset="0"/>
            </a:endParaRPr>
          </a:p>
          <a:p>
            <a:pPr rtl="0">
              <a:spcAft>
                <a:spcPts val="800"/>
              </a:spcAft>
            </a:pPr>
            <a:r>
              <a:rPr lang="en-US" sz="2000" b="0" i="0" u="none" strike="noStrike" spc="0" dirty="0">
                <a:effectLst/>
                <a:latin typeface="Times New Roman" panose="02020603050405020304" pitchFamily="18" charset="0"/>
                <a:cs typeface="Times New Roman" panose="02020603050405020304" pitchFamily="18" charset="0"/>
              </a:rPr>
              <a:t>Without pre-trained Keras model, the train accuracy is 91.5% and validation accuracy is </a:t>
            </a:r>
            <a:endParaRPr lang="en-US" sz="2000" dirty="0">
              <a:effectLst/>
              <a:latin typeface="Times New Roman" panose="02020603050405020304" pitchFamily="18" charset="0"/>
              <a:cs typeface="Times New Roman" panose="02020603050405020304" pitchFamily="18" charset="0"/>
            </a:endParaRPr>
          </a:p>
          <a:p>
            <a:pPr marL="0" indent="0" rtl="0">
              <a:spcAft>
                <a:spcPts val="800"/>
              </a:spcAft>
              <a:buNone/>
            </a:pPr>
            <a:r>
              <a:rPr lang="en-US" sz="2000" b="0" i="0" u="none" strike="noStrike" spc="0" dirty="0">
                <a:effectLst/>
                <a:latin typeface="Times New Roman" panose="02020603050405020304" pitchFamily="18" charset="0"/>
                <a:cs typeface="Times New Roman" panose="02020603050405020304" pitchFamily="18" charset="0"/>
              </a:rPr>
              <a:t>90%.The validation result had a best figure of 93.48% as </a:t>
            </a:r>
            <a:r>
              <a:rPr lang="en-US" sz="2000" b="0" i="0" u="none" strike="noStrike" spc="0" dirty="0" err="1">
                <a:effectLst/>
                <a:latin typeface="Times New Roman" panose="02020603050405020304" pitchFamily="18" charset="0"/>
                <a:cs typeface="Times New Roman" panose="02020603050405020304" pitchFamily="18" charset="0"/>
              </a:rPr>
              <a:t>accuracy.It</a:t>
            </a:r>
            <a:r>
              <a:rPr lang="en-US" sz="2000" b="0" i="0" u="none" strike="noStrike" spc="0" dirty="0">
                <a:effectLst/>
                <a:latin typeface="Times New Roman" panose="02020603050405020304" pitchFamily="18" charset="0"/>
                <a:cs typeface="Times New Roman" panose="02020603050405020304" pitchFamily="18" charset="0"/>
              </a:rPr>
              <a:t> is observed that</a:t>
            </a:r>
            <a:endParaRPr lang="en-US" sz="2000" dirty="0">
              <a:effectLst/>
              <a:latin typeface="Times New Roman" panose="02020603050405020304" pitchFamily="18" charset="0"/>
              <a:cs typeface="Times New Roman" panose="02020603050405020304" pitchFamily="18" charset="0"/>
            </a:endParaRPr>
          </a:p>
          <a:p>
            <a:pPr marL="0" indent="0" rtl="0">
              <a:spcAft>
                <a:spcPts val="800"/>
              </a:spcAft>
              <a:buNone/>
            </a:pPr>
            <a:r>
              <a:rPr lang="en-US" sz="2000" b="0" i="0" u="none" strike="noStrike" spc="0" dirty="0">
                <a:effectLst/>
                <a:latin typeface="Times New Roman" panose="02020603050405020304" pitchFamily="18" charset="0"/>
                <a:cs typeface="Times New Roman" panose="02020603050405020304" pitchFamily="18" charset="0"/>
              </a:rPr>
              <a:t>without using pre-trained Keras model, although the training accuracy is &gt;90%, the overall </a:t>
            </a:r>
            <a:endParaRPr lang="en-US" sz="2000" dirty="0">
              <a:effectLst/>
              <a:latin typeface="Times New Roman" panose="02020603050405020304" pitchFamily="18" charset="0"/>
              <a:cs typeface="Times New Roman" panose="02020603050405020304" pitchFamily="18" charset="0"/>
            </a:endParaRPr>
          </a:p>
          <a:p>
            <a:pPr marL="0" indent="0" rtl="0">
              <a:spcAft>
                <a:spcPts val="800"/>
              </a:spcAft>
              <a:buNone/>
            </a:pPr>
            <a:r>
              <a:rPr lang="en-US" sz="2000" b="0" i="0" u="none" strike="noStrike" spc="0" dirty="0">
                <a:effectLst/>
                <a:latin typeface="Times New Roman" panose="02020603050405020304" pitchFamily="18" charset="0"/>
                <a:cs typeface="Times New Roman" panose="02020603050405020304" pitchFamily="18" charset="0"/>
              </a:rPr>
              <a:t>accuracy is low unlike where pre-trained model is used.</a:t>
            </a:r>
            <a:endParaRPr lang="en-US" sz="2000" dirty="0">
              <a:effectLst/>
              <a:latin typeface="Times New Roman" panose="02020603050405020304" pitchFamily="18" charset="0"/>
              <a:cs typeface="Times New Roman" panose="02020603050405020304" pitchFamily="18" charset="0"/>
            </a:endParaRPr>
          </a:p>
          <a:p>
            <a:pPr marL="0" indent="0" algn="just">
              <a:buNone/>
            </a:pPr>
            <a:r>
              <a:rPr lang="en-US" sz="2000" dirty="0">
                <a:effectLst/>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8310433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113</TotalTime>
  <Words>499</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Times New Roman</vt:lpstr>
      <vt:lpstr>Vapor Trail</vt:lpstr>
      <vt:lpstr> DETECTION  OF  FIRE COMBUSTION IN FOREST  USING   IBM  WATSON  STUDIO </vt:lpstr>
      <vt:lpstr>Index</vt:lpstr>
      <vt:lpstr>Introduction</vt:lpstr>
      <vt:lpstr>Purpose</vt:lpstr>
      <vt:lpstr>Training the Model</vt:lpstr>
      <vt:lpstr>Testing the Model</vt:lpstr>
      <vt:lpstr>Application</vt:lpstr>
      <vt:lpstr>Future Scope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DETECTION OF FIRE COMBUSTION IN FOREST USING IBM WATSON STUDIO </dc:title>
  <dc:creator>UTKARSH PARIVESH BOHRA</dc:creator>
  <cp:lastModifiedBy>UTKARSH PARIVESH BOHRA</cp:lastModifiedBy>
  <cp:revision>2</cp:revision>
  <dcterms:created xsi:type="dcterms:W3CDTF">2021-09-17T14:20:30Z</dcterms:created>
  <dcterms:modified xsi:type="dcterms:W3CDTF">2021-09-17T16:14:21Z</dcterms:modified>
</cp:coreProperties>
</file>