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6E86F43-D493-4515-8B83-D46706969CE5}"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5267D-9061-49B4-93F8-1582E7DC0C4B}" type="slidenum">
              <a:rPr lang="en-IN" smtClean="0"/>
              <a:t>‹#›</a:t>
            </a:fld>
            <a:endParaRPr lang="en-IN"/>
          </a:p>
        </p:txBody>
      </p:sp>
    </p:spTree>
    <p:extLst>
      <p:ext uri="{BB962C8B-B14F-4D97-AF65-F5344CB8AC3E}">
        <p14:creationId xmlns:p14="http://schemas.microsoft.com/office/powerpoint/2010/main" val="449860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E86F43-D493-4515-8B83-D46706969CE5}"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5267D-9061-49B4-93F8-1582E7DC0C4B}" type="slidenum">
              <a:rPr lang="en-IN" smtClean="0"/>
              <a:t>‹#›</a:t>
            </a:fld>
            <a:endParaRPr lang="en-IN"/>
          </a:p>
        </p:txBody>
      </p:sp>
    </p:spTree>
    <p:extLst>
      <p:ext uri="{BB962C8B-B14F-4D97-AF65-F5344CB8AC3E}">
        <p14:creationId xmlns:p14="http://schemas.microsoft.com/office/powerpoint/2010/main" val="3898983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E86F43-D493-4515-8B83-D46706969CE5}"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5267D-9061-49B4-93F8-1582E7DC0C4B}" type="slidenum">
              <a:rPr lang="en-IN" smtClean="0"/>
              <a:t>‹#›</a:t>
            </a:fld>
            <a:endParaRPr lang="en-IN"/>
          </a:p>
        </p:txBody>
      </p:sp>
    </p:spTree>
    <p:extLst>
      <p:ext uri="{BB962C8B-B14F-4D97-AF65-F5344CB8AC3E}">
        <p14:creationId xmlns:p14="http://schemas.microsoft.com/office/powerpoint/2010/main" val="3914203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E86F43-D493-4515-8B83-D46706969CE5}"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5267D-9061-49B4-93F8-1582E7DC0C4B}" type="slidenum">
              <a:rPr lang="en-IN" smtClean="0"/>
              <a:t>‹#›</a:t>
            </a:fld>
            <a:endParaRPr lang="en-IN"/>
          </a:p>
        </p:txBody>
      </p:sp>
    </p:spTree>
    <p:extLst>
      <p:ext uri="{BB962C8B-B14F-4D97-AF65-F5344CB8AC3E}">
        <p14:creationId xmlns:p14="http://schemas.microsoft.com/office/powerpoint/2010/main" val="63275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E86F43-D493-4515-8B83-D46706969CE5}"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5267D-9061-49B4-93F8-1582E7DC0C4B}" type="slidenum">
              <a:rPr lang="en-IN" smtClean="0"/>
              <a:t>‹#›</a:t>
            </a:fld>
            <a:endParaRPr lang="en-IN"/>
          </a:p>
        </p:txBody>
      </p:sp>
    </p:spTree>
    <p:extLst>
      <p:ext uri="{BB962C8B-B14F-4D97-AF65-F5344CB8AC3E}">
        <p14:creationId xmlns:p14="http://schemas.microsoft.com/office/powerpoint/2010/main" val="3342655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6E86F43-D493-4515-8B83-D46706969CE5}"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35267D-9061-49B4-93F8-1582E7DC0C4B}" type="slidenum">
              <a:rPr lang="en-IN" smtClean="0"/>
              <a:t>‹#›</a:t>
            </a:fld>
            <a:endParaRPr lang="en-IN"/>
          </a:p>
        </p:txBody>
      </p:sp>
    </p:spTree>
    <p:extLst>
      <p:ext uri="{BB962C8B-B14F-4D97-AF65-F5344CB8AC3E}">
        <p14:creationId xmlns:p14="http://schemas.microsoft.com/office/powerpoint/2010/main" val="58061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E86F43-D493-4515-8B83-D46706969CE5}" type="datetimeFigureOut">
              <a:rPr lang="en-IN" smtClean="0"/>
              <a:t>09-09-2023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35267D-9061-49B4-93F8-1582E7DC0C4B}" type="slidenum">
              <a:rPr lang="en-IN" smtClean="0"/>
              <a:t>‹#›</a:t>
            </a:fld>
            <a:endParaRPr lang="en-IN"/>
          </a:p>
        </p:txBody>
      </p:sp>
    </p:spTree>
    <p:extLst>
      <p:ext uri="{BB962C8B-B14F-4D97-AF65-F5344CB8AC3E}">
        <p14:creationId xmlns:p14="http://schemas.microsoft.com/office/powerpoint/2010/main" val="4209737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6E86F43-D493-4515-8B83-D46706969CE5}" type="datetimeFigureOut">
              <a:rPr lang="en-IN" smtClean="0"/>
              <a:t>09-09-2023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35267D-9061-49B4-93F8-1582E7DC0C4B}" type="slidenum">
              <a:rPr lang="en-IN" smtClean="0"/>
              <a:t>‹#›</a:t>
            </a:fld>
            <a:endParaRPr lang="en-IN"/>
          </a:p>
        </p:txBody>
      </p:sp>
    </p:spTree>
    <p:extLst>
      <p:ext uri="{BB962C8B-B14F-4D97-AF65-F5344CB8AC3E}">
        <p14:creationId xmlns:p14="http://schemas.microsoft.com/office/powerpoint/2010/main" val="335823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86F43-D493-4515-8B83-D46706969CE5}" type="datetimeFigureOut">
              <a:rPr lang="en-IN" smtClean="0"/>
              <a:t>09-09-2023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35267D-9061-49B4-93F8-1582E7DC0C4B}" type="slidenum">
              <a:rPr lang="en-IN" smtClean="0"/>
              <a:t>‹#›</a:t>
            </a:fld>
            <a:endParaRPr lang="en-IN"/>
          </a:p>
        </p:txBody>
      </p:sp>
    </p:spTree>
    <p:extLst>
      <p:ext uri="{BB962C8B-B14F-4D97-AF65-F5344CB8AC3E}">
        <p14:creationId xmlns:p14="http://schemas.microsoft.com/office/powerpoint/2010/main" val="3896143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E86F43-D493-4515-8B83-D46706969CE5}"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35267D-9061-49B4-93F8-1582E7DC0C4B}" type="slidenum">
              <a:rPr lang="en-IN" smtClean="0"/>
              <a:t>‹#›</a:t>
            </a:fld>
            <a:endParaRPr lang="en-IN"/>
          </a:p>
        </p:txBody>
      </p:sp>
    </p:spTree>
    <p:extLst>
      <p:ext uri="{BB962C8B-B14F-4D97-AF65-F5344CB8AC3E}">
        <p14:creationId xmlns:p14="http://schemas.microsoft.com/office/powerpoint/2010/main" val="876639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E86F43-D493-4515-8B83-D46706969CE5}"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35267D-9061-49B4-93F8-1582E7DC0C4B}" type="slidenum">
              <a:rPr lang="en-IN" smtClean="0"/>
              <a:t>‹#›</a:t>
            </a:fld>
            <a:endParaRPr lang="en-IN"/>
          </a:p>
        </p:txBody>
      </p:sp>
    </p:spTree>
    <p:extLst>
      <p:ext uri="{BB962C8B-B14F-4D97-AF65-F5344CB8AC3E}">
        <p14:creationId xmlns:p14="http://schemas.microsoft.com/office/powerpoint/2010/main" val="277723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E86F43-D493-4515-8B83-D46706969CE5}" type="datetimeFigureOut">
              <a:rPr lang="en-IN" smtClean="0"/>
              <a:t>09-09-2023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5267D-9061-49B4-93F8-1582E7DC0C4B}" type="slidenum">
              <a:rPr lang="en-IN" smtClean="0"/>
              <a:t>‹#›</a:t>
            </a:fld>
            <a:endParaRPr lang="en-IN"/>
          </a:p>
        </p:txBody>
      </p:sp>
    </p:spTree>
    <p:extLst>
      <p:ext uri="{BB962C8B-B14F-4D97-AF65-F5344CB8AC3E}">
        <p14:creationId xmlns:p14="http://schemas.microsoft.com/office/powerpoint/2010/main" val="2189772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127.0.0.1:5000/"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52736"/>
            <a:ext cx="7772400" cy="2547715"/>
          </a:xfrm>
        </p:spPr>
        <p:txBody>
          <a:bodyPr>
            <a:normAutofit fontScale="90000"/>
          </a:bodyPr>
          <a:lstStyle/>
          <a:p>
            <a:r>
              <a:rPr lang="en-IN" b="1" dirty="0"/>
              <a:t>Unveiling the Virtual Classroom: An In-depth Analysis of the Online Education System</a:t>
            </a:r>
            <a:r>
              <a:rPr lang="en-IN" dirty="0"/>
              <a:t/>
            </a:r>
            <a:br>
              <a:rPr lang="en-IN" dirty="0"/>
            </a:br>
            <a:endParaRPr lang="en-IN" dirty="0"/>
          </a:p>
        </p:txBody>
      </p:sp>
      <p:sp>
        <p:nvSpPr>
          <p:cNvPr id="3" name="Subtitle 2"/>
          <p:cNvSpPr>
            <a:spLocks noGrp="1"/>
          </p:cNvSpPr>
          <p:nvPr>
            <p:ph type="subTitle" idx="1"/>
          </p:nvPr>
        </p:nvSpPr>
        <p:spPr/>
        <p:txBody>
          <a:bodyPr/>
          <a:lstStyle/>
          <a:p>
            <a:r>
              <a:rPr lang="en-US" dirty="0" smtClean="0"/>
              <a:t>Ram Prasad Reddy </a:t>
            </a:r>
            <a:r>
              <a:rPr lang="en-US" dirty="0" err="1" smtClean="0"/>
              <a:t>Sadi</a:t>
            </a:r>
            <a:endParaRPr lang="en-IN" dirty="0"/>
          </a:p>
        </p:txBody>
      </p:sp>
    </p:spTree>
    <p:extLst>
      <p:ext uri="{BB962C8B-B14F-4D97-AF65-F5344CB8AC3E}">
        <p14:creationId xmlns:p14="http://schemas.microsoft.com/office/powerpoint/2010/main" val="540854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a:r>
              <a:rPr lang="en-IN" sz="4400" b="1" dirty="0" smtClean="0"/>
              <a:t>Data Preparation</a:t>
            </a:r>
            <a:endParaRPr lang="en-IN" sz="4400" dirty="0"/>
          </a:p>
        </p:txBody>
      </p:sp>
      <p:sp>
        <p:nvSpPr>
          <p:cNvPr id="3" name="Rectangle 2"/>
          <p:cNvSpPr/>
          <p:nvPr/>
        </p:nvSpPr>
        <p:spPr>
          <a:xfrm>
            <a:off x="0" y="1412777"/>
            <a:ext cx="9144000" cy="1815882"/>
          </a:xfrm>
          <a:prstGeom prst="rect">
            <a:avLst/>
          </a:prstGeom>
        </p:spPr>
        <p:txBody>
          <a:bodyPr wrap="square">
            <a:spAutoFit/>
          </a:bodyPr>
          <a:lstStyle/>
          <a:p>
            <a:pPr marL="457200" indent="-457200" algn="just">
              <a:buFont typeface="Arial" pitchFamily="34" charset="0"/>
              <a:buChar char="•"/>
            </a:pPr>
            <a:r>
              <a:rPr lang="en-IN" sz="2800" dirty="0" smtClean="0"/>
              <a:t>Upload the dataset into </a:t>
            </a:r>
            <a:r>
              <a:rPr lang="en-IN" sz="2800" dirty="0" err="1" smtClean="0"/>
              <a:t>cognos</a:t>
            </a:r>
            <a:r>
              <a:rPr lang="en-IN" sz="2800" dirty="0" smtClean="0"/>
              <a:t> and cleanse the data as necessary </a:t>
            </a:r>
          </a:p>
          <a:p>
            <a:pPr marL="457200" indent="-457200" algn="just">
              <a:buFont typeface="Arial" pitchFamily="34" charset="0"/>
              <a:buChar char="•"/>
            </a:pPr>
            <a:r>
              <a:rPr lang="en-US" sz="2800" dirty="0" smtClean="0"/>
              <a:t>Data can be preprocessed using the “Data module” option in </a:t>
            </a:r>
            <a:r>
              <a:rPr lang="en-US" sz="2800" dirty="0" err="1" smtClean="0"/>
              <a:t>cognos</a:t>
            </a:r>
            <a:endParaRPr lang="en-IN" sz="2800" dirty="0"/>
          </a:p>
        </p:txBody>
      </p:sp>
    </p:spTree>
    <p:extLst>
      <p:ext uri="{BB962C8B-B14F-4D97-AF65-F5344CB8AC3E}">
        <p14:creationId xmlns:p14="http://schemas.microsoft.com/office/powerpoint/2010/main" val="1372376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Data Visualizations</a:t>
            </a:r>
            <a:endParaRPr lang="en-IN" sz="4000" dirty="0"/>
          </a:p>
        </p:txBody>
      </p:sp>
      <p:sp>
        <p:nvSpPr>
          <p:cNvPr id="3" name="Rectangle 2"/>
          <p:cNvSpPr/>
          <p:nvPr/>
        </p:nvSpPr>
        <p:spPr>
          <a:xfrm>
            <a:off x="0" y="1412777"/>
            <a:ext cx="9144000" cy="400110"/>
          </a:xfrm>
          <a:prstGeom prst="rect">
            <a:avLst/>
          </a:prstGeom>
        </p:spPr>
        <p:txBody>
          <a:bodyPr wrap="square">
            <a:spAutoFit/>
          </a:bodyPr>
          <a:lstStyle/>
          <a:p>
            <a:pPr algn="ctr"/>
            <a:r>
              <a:rPr lang="en-IN" sz="2000" b="1" u="sng" dirty="0"/>
              <a:t>Column chart: Age(Years) by Your level of satisfaction in Online Education</a:t>
            </a:r>
            <a:endParaRPr lang="en-IN" sz="2000" dirty="0"/>
          </a:p>
        </p:txBody>
      </p:sp>
      <p:pic>
        <p:nvPicPr>
          <p:cNvPr id="4" name="Picture 3"/>
          <p:cNvPicPr/>
          <p:nvPr/>
        </p:nvPicPr>
        <p:blipFill>
          <a:blip r:embed="rId2"/>
          <a:stretch>
            <a:fillRect/>
          </a:stretch>
        </p:blipFill>
        <p:spPr>
          <a:xfrm>
            <a:off x="827584" y="1988840"/>
            <a:ext cx="7200800" cy="4866131"/>
          </a:xfrm>
          <a:prstGeom prst="rect">
            <a:avLst/>
          </a:prstGeom>
        </p:spPr>
      </p:pic>
    </p:spTree>
    <p:extLst>
      <p:ext uri="{BB962C8B-B14F-4D97-AF65-F5344CB8AC3E}">
        <p14:creationId xmlns:p14="http://schemas.microsoft.com/office/powerpoint/2010/main" val="2212772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Data Visualizations</a:t>
            </a:r>
            <a:endParaRPr lang="en-IN" sz="4000" dirty="0"/>
          </a:p>
        </p:txBody>
      </p:sp>
      <p:sp>
        <p:nvSpPr>
          <p:cNvPr id="3" name="Rectangle 2"/>
          <p:cNvSpPr/>
          <p:nvPr/>
        </p:nvSpPr>
        <p:spPr>
          <a:xfrm>
            <a:off x="0" y="1412777"/>
            <a:ext cx="9144000" cy="369332"/>
          </a:xfrm>
          <a:prstGeom prst="rect">
            <a:avLst/>
          </a:prstGeom>
        </p:spPr>
        <p:txBody>
          <a:bodyPr wrap="square">
            <a:spAutoFit/>
          </a:bodyPr>
          <a:lstStyle/>
          <a:p>
            <a:pPr algn="ctr"/>
            <a:r>
              <a:rPr lang="en-IN" b="1" u="sng" dirty="0"/>
              <a:t>Bar chart: Internet facility in your locality by Your level of satisfaction in Online Education</a:t>
            </a:r>
            <a:endParaRPr lang="en-IN" dirty="0"/>
          </a:p>
        </p:txBody>
      </p:sp>
      <p:pic>
        <p:nvPicPr>
          <p:cNvPr id="5" name="Picture 4"/>
          <p:cNvPicPr/>
          <p:nvPr/>
        </p:nvPicPr>
        <p:blipFill>
          <a:blip r:embed="rId2"/>
          <a:stretch>
            <a:fillRect/>
          </a:stretch>
        </p:blipFill>
        <p:spPr>
          <a:xfrm>
            <a:off x="683568" y="1932622"/>
            <a:ext cx="7416824" cy="4448706"/>
          </a:xfrm>
          <a:prstGeom prst="rect">
            <a:avLst/>
          </a:prstGeom>
        </p:spPr>
      </p:pic>
    </p:spTree>
    <p:extLst>
      <p:ext uri="{BB962C8B-B14F-4D97-AF65-F5344CB8AC3E}">
        <p14:creationId xmlns:p14="http://schemas.microsoft.com/office/powerpoint/2010/main" val="2023010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Data Visualizations</a:t>
            </a:r>
            <a:endParaRPr lang="en-IN" sz="4000" dirty="0"/>
          </a:p>
        </p:txBody>
      </p:sp>
      <p:sp>
        <p:nvSpPr>
          <p:cNvPr id="3" name="Rectangle 2"/>
          <p:cNvSpPr/>
          <p:nvPr/>
        </p:nvSpPr>
        <p:spPr>
          <a:xfrm>
            <a:off x="0" y="1412777"/>
            <a:ext cx="9144000" cy="369332"/>
          </a:xfrm>
          <a:prstGeom prst="rect">
            <a:avLst/>
          </a:prstGeom>
        </p:spPr>
        <p:txBody>
          <a:bodyPr wrap="square">
            <a:spAutoFit/>
          </a:bodyPr>
          <a:lstStyle/>
          <a:p>
            <a:pPr algn="ctr"/>
            <a:r>
              <a:rPr lang="en-IN" b="1" u="sng" dirty="0"/>
              <a:t>Bar chart: Performance in online by Level of Education</a:t>
            </a:r>
            <a:endParaRPr lang="en-IN" dirty="0"/>
          </a:p>
        </p:txBody>
      </p:sp>
      <p:pic>
        <p:nvPicPr>
          <p:cNvPr id="6" name="Picture 5"/>
          <p:cNvPicPr/>
          <p:nvPr/>
        </p:nvPicPr>
        <p:blipFill>
          <a:blip r:embed="rId2"/>
          <a:stretch>
            <a:fillRect/>
          </a:stretch>
        </p:blipFill>
        <p:spPr>
          <a:xfrm>
            <a:off x="395536" y="1818004"/>
            <a:ext cx="7992888" cy="4419307"/>
          </a:xfrm>
          <a:prstGeom prst="rect">
            <a:avLst/>
          </a:prstGeom>
        </p:spPr>
      </p:pic>
    </p:spTree>
    <p:extLst>
      <p:ext uri="{BB962C8B-B14F-4D97-AF65-F5344CB8AC3E}">
        <p14:creationId xmlns:p14="http://schemas.microsoft.com/office/powerpoint/2010/main" val="3619708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Data Visualizations</a:t>
            </a:r>
            <a:endParaRPr lang="en-IN" sz="4000" dirty="0"/>
          </a:p>
        </p:txBody>
      </p:sp>
      <p:sp>
        <p:nvSpPr>
          <p:cNvPr id="3" name="Rectangle 2"/>
          <p:cNvSpPr/>
          <p:nvPr/>
        </p:nvSpPr>
        <p:spPr>
          <a:xfrm>
            <a:off x="0" y="1412777"/>
            <a:ext cx="9144000" cy="369332"/>
          </a:xfrm>
          <a:prstGeom prst="rect">
            <a:avLst/>
          </a:prstGeom>
        </p:spPr>
        <p:txBody>
          <a:bodyPr wrap="square">
            <a:spAutoFit/>
          </a:bodyPr>
          <a:lstStyle/>
          <a:p>
            <a:pPr algn="ctr"/>
            <a:r>
              <a:rPr lang="en-IN" b="1" u="sng" dirty="0"/>
              <a:t>Pie chart: Time spent on social media (Hours) by Device type used to attend classes</a:t>
            </a:r>
            <a:endParaRPr lang="en-IN" dirty="0"/>
          </a:p>
        </p:txBody>
      </p:sp>
      <p:pic>
        <p:nvPicPr>
          <p:cNvPr id="5" name="Picture 4"/>
          <p:cNvPicPr/>
          <p:nvPr/>
        </p:nvPicPr>
        <p:blipFill>
          <a:blip r:embed="rId2"/>
          <a:stretch>
            <a:fillRect/>
          </a:stretch>
        </p:blipFill>
        <p:spPr>
          <a:xfrm>
            <a:off x="539552" y="1818004"/>
            <a:ext cx="7848872" cy="4563324"/>
          </a:xfrm>
          <a:prstGeom prst="rect">
            <a:avLst/>
          </a:prstGeom>
        </p:spPr>
      </p:pic>
    </p:spTree>
    <p:extLst>
      <p:ext uri="{BB962C8B-B14F-4D97-AF65-F5344CB8AC3E}">
        <p14:creationId xmlns:p14="http://schemas.microsoft.com/office/powerpoint/2010/main" val="2315825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Data Visualizations</a:t>
            </a:r>
            <a:endParaRPr lang="en-IN" sz="4000" dirty="0"/>
          </a:p>
        </p:txBody>
      </p:sp>
      <p:sp>
        <p:nvSpPr>
          <p:cNvPr id="3" name="Rectangle 2"/>
          <p:cNvSpPr/>
          <p:nvPr/>
        </p:nvSpPr>
        <p:spPr>
          <a:xfrm>
            <a:off x="0" y="1412777"/>
            <a:ext cx="9144000" cy="307777"/>
          </a:xfrm>
          <a:prstGeom prst="rect">
            <a:avLst/>
          </a:prstGeom>
        </p:spPr>
        <p:txBody>
          <a:bodyPr wrap="square">
            <a:spAutoFit/>
          </a:bodyPr>
          <a:lstStyle/>
          <a:p>
            <a:pPr algn="ctr"/>
            <a:r>
              <a:rPr lang="en-IN" sz="1400" b="1" u="sng" dirty="0"/>
              <a:t>Packed Bubble: Engaged in group studies? </a:t>
            </a:r>
            <a:r>
              <a:rPr lang="en-IN" sz="1400" b="1" u="sng" dirty="0" err="1"/>
              <a:t>colored</a:t>
            </a:r>
            <a:r>
              <a:rPr lang="en-IN" sz="1400" b="1" u="sng" dirty="0"/>
              <a:t> by Engaged in group studies? sized by Performance in online</a:t>
            </a:r>
            <a:endParaRPr lang="en-IN" sz="1400" dirty="0"/>
          </a:p>
        </p:txBody>
      </p:sp>
      <p:pic>
        <p:nvPicPr>
          <p:cNvPr id="4" name="Picture 3"/>
          <p:cNvPicPr/>
          <p:nvPr/>
        </p:nvPicPr>
        <p:blipFill>
          <a:blip r:embed="rId2"/>
          <a:stretch>
            <a:fillRect/>
          </a:stretch>
        </p:blipFill>
        <p:spPr>
          <a:xfrm>
            <a:off x="683568" y="1818004"/>
            <a:ext cx="7416824" cy="4635332"/>
          </a:xfrm>
          <a:prstGeom prst="rect">
            <a:avLst/>
          </a:prstGeom>
        </p:spPr>
      </p:pic>
    </p:spTree>
    <p:extLst>
      <p:ext uri="{BB962C8B-B14F-4D97-AF65-F5344CB8AC3E}">
        <p14:creationId xmlns:p14="http://schemas.microsoft.com/office/powerpoint/2010/main" val="4136915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Data Visualizations</a:t>
            </a:r>
            <a:endParaRPr lang="en-IN" sz="4000" dirty="0"/>
          </a:p>
        </p:txBody>
      </p:sp>
      <p:sp>
        <p:nvSpPr>
          <p:cNvPr id="3" name="Rectangle 2"/>
          <p:cNvSpPr/>
          <p:nvPr/>
        </p:nvSpPr>
        <p:spPr>
          <a:xfrm>
            <a:off x="0" y="1412777"/>
            <a:ext cx="9144000" cy="646331"/>
          </a:xfrm>
          <a:prstGeom prst="rect">
            <a:avLst/>
          </a:prstGeom>
        </p:spPr>
        <p:txBody>
          <a:bodyPr wrap="square">
            <a:spAutoFit/>
          </a:bodyPr>
          <a:lstStyle/>
          <a:p>
            <a:pPr algn="ctr"/>
            <a:r>
              <a:rPr lang="en-IN" b="1" u="sng" dirty="0"/>
              <a:t>Word Cloud: Average marks scored before pandemic in traditional classroom sized by Average marks scored before pandemic in traditional classroom</a:t>
            </a:r>
            <a:endParaRPr lang="en-IN" dirty="0"/>
          </a:p>
        </p:txBody>
      </p:sp>
      <p:pic>
        <p:nvPicPr>
          <p:cNvPr id="4" name="Picture 3"/>
          <p:cNvPicPr/>
          <p:nvPr/>
        </p:nvPicPr>
        <p:blipFill>
          <a:blip r:embed="rId2"/>
          <a:stretch>
            <a:fillRect/>
          </a:stretch>
        </p:blipFill>
        <p:spPr>
          <a:xfrm>
            <a:off x="1007604" y="2059108"/>
            <a:ext cx="7128792" cy="4394228"/>
          </a:xfrm>
          <a:prstGeom prst="rect">
            <a:avLst/>
          </a:prstGeom>
        </p:spPr>
      </p:pic>
    </p:spTree>
    <p:extLst>
      <p:ext uri="{BB962C8B-B14F-4D97-AF65-F5344CB8AC3E}">
        <p14:creationId xmlns:p14="http://schemas.microsoft.com/office/powerpoint/2010/main" val="45959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Data Visualizations</a:t>
            </a:r>
            <a:endParaRPr lang="en-IN" sz="4000" dirty="0"/>
          </a:p>
        </p:txBody>
      </p:sp>
      <p:sp>
        <p:nvSpPr>
          <p:cNvPr id="3" name="Rectangle 2"/>
          <p:cNvSpPr/>
          <p:nvPr/>
        </p:nvSpPr>
        <p:spPr>
          <a:xfrm>
            <a:off x="0" y="1412777"/>
            <a:ext cx="9144000" cy="369332"/>
          </a:xfrm>
          <a:prstGeom prst="rect">
            <a:avLst/>
          </a:prstGeom>
        </p:spPr>
        <p:txBody>
          <a:bodyPr wrap="square">
            <a:spAutoFit/>
          </a:bodyPr>
          <a:lstStyle/>
          <a:p>
            <a:pPr algn="ctr"/>
            <a:r>
              <a:rPr lang="en-IN" b="1" u="sng" dirty="0"/>
              <a:t>Table: Economic status, Home Location and Performance in online</a:t>
            </a:r>
            <a:endParaRPr lang="en-IN" dirty="0"/>
          </a:p>
        </p:txBody>
      </p:sp>
      <p:pic>
        <p:nvPicPr>
          <p:cNvPr id="5" name="Picture 4"/>
          <p:cNvPicPr/>
          <p:nvPr/>
        </p:nvPicPr>
        <p:blipFill>
          <a:blip r:embed="rId2"/>
          <a:stretch>
            <a:fillRect/>
          </a:stretch>
        </p:blipFill>
        <p:spPr>
          <a:xfrm>
            <a:off x="323528" y="1818004"/>
            <a:ext cx="8280920" cy="4563323"/>
          </a:xfrm>
          <a:prstGeom prst="rect">
            <a:avLst/>
          </a:prstGeom>
        </p:spPr>
      </p:pic>
    </p:spTree>
    <p:extLst>
      <p:ext uri="{BB962C8B-B14F-4D97-AF65-F5344CB8AC3E}">
        <p14:creationId xmlns:p14="http://schemas.microsoft.com/office/powerpoint/2010/main" val="3692030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Data Visualizations</a:t>
            </a:r>
            <a:endParaRPr lang="en-IN" sz="4000" dirty="0"/>
          </a:p>
        </p:txBody>
      </p:sp>
      <p:sp>
        <p:nvSpPr>
          <p:cNvPr id="3" name="Rectangle 2"/>
          <p:cNvSpPr/>
          <p:nvPr/>
        </p:nvSpPr>
        <p:spPr>
          <a:xfrm>
            <a:off x="0" y="1412777"/>
            <a:ext cx="9144000" cy="307777"/>
          </a:xfrm>
          <a:prstGeom prst="rect">
            <a:avLst/>
          </a:prstGeom>
        </p:spPr>
        <p:txBody>
          <a:bodyPr wrap="square">
            <a:spAutoFit/>
          </a:bodyPr>
          <a:lstStyle/>
          <a:p>
            <a:pPr algn="ctr"/>
            <a:r>
              <a:rPr lang="en-IN" sz="1400" b="1" u="sng" dirty="0"/>
              <a:t>Radial Bar: Time spent on social media (Hours) by Internet facility in your locality </a:t>
            </a:r>
            <a:r>
              <a:rPr lang="en-IN" sz="1400" b="1" u="sng" dirty="0" err="1"/>
              <a:t>colored</a:t>
            </a:r>
            <a:r>
              <a:rPr lang="en-IN" sz="1400" b="1" u="sng" dirty="0"/>
              <a:t> by Level of Education</a:t>
            </a:r>
            <a:endParaRPr lang="en-IN" sz="1400" dirty="0"/>
          </a:p>
        </p:txBody>
      </p:sp>
      <p:pic>
        <p:nvPicPr>
          <p:cNvPr id="6" name="Picture 5"/>
          <p:cNvPicPr/>
          <p:nvPr/>
        </p:nvPicPr>
        <p:blipFill>
          <a:blip r:embed="rId2"/>
          <a:stretch>
            <a:fillRect/>
          </a:stretch>
        </p:blipFill>
        <p:spPr>
          <a:xfrm>
            <a:off x="323528" y="1818004"/>
            <a:ext cx="8424936" cy="4707340"/>
          </a:xfrm>
          <a:prstGeom prst="rect">
            <a:avLst/>
          </a:prstGeom>
        </p:spPr>
      </p:pic>
    </p:spTree>
    <p:extLst>
      <p:ext uri="{BB962C8B-B14F-4D97-AF65-F5344CB8AC3E}">
        <p14:creationId xmlns:p14="http://schemas.microsoft.com/office/powerpoint/2010/main" val="3555714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Data Visualizations</a:t>
            </a:r>
            <a:endParaRPr lang="en-IN" sz="4000" dirty="0"/>
          </a:p>
        </p:txBody>
      </p:sp>
      <p:sp>
        <p:nvSpPr>
          <p:cNvPr id="3" name="Rectangle 2"/>
          <p:cNvSpPr/>
          <p:nvPr/>
        </p:nvSpPr>
        <p:spPr>
          <a:xfrm>
            <a:off x="0" y="1412777"/>
            <a:ext cx="9144000" cy="307777"/>
          </a:xfrm>
          <a:prstGeom prst="rect">
            <a:avLst/>
          </a:prstGeom>
        </p:spPr>
        <p:txBody>
          <a:bodyPr wrap="square">
            <a:spAutoFit/>
          </a:bodyPr>
          <a:lstStyle/>
          <a:p>
            <a:pPr algn="ctr"/>
            <a:r>
              <a:rPr lang="en-IN" sz="1400" b="1" u="sng" dirty="0"/>
              <a:t>Line Graph: Performance in online by Study time (Hours)</a:t>
            </a:r>
            <a:endParaRPr lang="en-IN" sz="1400" dirty="0"/>
          </a:p>
        </p:txBody>
      </p:sp>
      <p:pic>
        <p:nvPicPr>
          <p:cNvPr id="5" name="Picture 4"/>
          <p:cNvPicPr/>
          <p:nvPr/>
        </p:nvPicPr>
        <p:blipFill>
          <a:blip r:embed="rId2"/>
          <a:stretch>
            <a:fillRect/>
          </a:stretch>
        </p:blipFill>
        <p:spPr>
          <a:xfrm>
            <a:off x="251520" y="1818004"/>
            <a:ext cx="8496944" cy="4347299"/>
          </a:xfrm>
          <a:prstGeom prst="rect">
            <a:avLst/>
          </a:prstGeom>
        </p:spPr>
      </p:pic>
    </p:spTree>
    <p:extLst>
      <p:ext uri="{BB962C8B-B14F-4D97-AF65-F5344CB8AC3E}">
        <p14:creationId xmlns:p14="http://schemas.microsoft.com/office/powerpoint/2010/main" val="3327305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Problem Understanding</a:t>
            </a:r>
            <a:endParaRPr lang="en-IN" dirty="0"/>
          </a:p>
        </p:txBody>
      </p:sp>
      <p:sp>
        <p:nvSpPr>
          <p:cNvPr id="3" name="Rectangle 2"/>
          <p:cNvSpPr/>
          <p:nvPr/>
        </p:nvSpPr>
        <p:spPr>
          <a:xfrm>
            <a:off x="0" y="1412777"/>
            <a:ext cx="9144000" cy="4832092"/>
          </a:xfrm>
          <a:prstGeom prst="rect">
            <a:avLst/>
          </a:prstGeom>
        </p:spPr>
        <p:txBody>
          <a:bodyPr wrap="square">
            <a:spAutoFit/>
          </a:bodyPr>
          <a:lstStyle/>
          <a:p>
            <a:pPr marL="342900" indent="-342900" algn="just">
              <a:buFont typeface="Arial" pitchFamily="34" charset="0"/>
              <a:buChar char="•"/>
            </a:pPr>
            <a:r>
              <a:rPr lang="en-IN" sz="2800" dirty="0"/>
              <a:t>This project aims to delve deep into the various aspects of online education, examining its strengths, weaknesses, opportunities, and challenges. </a:t>
            </a:r>
            <a:endParaRPr lang="en-IN" sz="2800" dirty="0" smtClean="0"/>
          </a:p>
          <a:p>
            <a:pPr marL="342900" indent="-342900" algn="just">
              <a:buFont typeface="Arial" pitchFamily="34" charset="0"/>
              <a:buChar char="•"/>
            </a:pPr>
            <a:r>
              <a:rPr lang="en-IN" sz="2800" dirty="0" smtClean="0"/>
              <a:t>The </a:t>
            </a:r>
            <a:r>
              <a:rPr lang="en-IN" sz="2800" dirty="0"/>
              <a:t>outcomes of this project will provide valuable insights for educational institutions, policymakers, and online learning platforms to enhance the effectiveness and accessibility of online education. </a:t>
            </a:r>
            <a:endParaRPr lang="en-IN" sz="2800" dirty="0" smtClean="0"/>
          </a:p>
          <a:p>
            <a:pPr marL="342900" indent="-342900" algn="just">
              <a:buFont typeface="Arial" pitchFamily="34" charset="0"/>
              <a:buChar char="•"/>
            </a:pPr>
            <a:r>
              <a:rPr lang="en-IN" sz="2800" dirty="0" smtClean="0"/>
              <a:t>This </a:t>
            </a:r>
            <a:r>
              <a:rPr lang="en-IN" sz="2800" dirty="0"/>
              <a:t>analysis of the online education system aims to contribute to the </a:t>
            </a:r>
            <a:r>
              <a:rPr lang="en-IN" sz="2800" dirty="0" err="1"/>
              <a:t>ongoing</a:t>
            </a:r>
            <a:r>
              <a:rPr lang="en-IN" sz="2800" dirty="0"/>
              <a:t> dialogue on the future of education and help shape a more inclusive, engaging, and effective learning environment in the digital age.</a:t>
            </a:r>
          </a:p>
        </p:txBody>
      </p:sp>
    </p:spTree>
    <p:extLst>
      <p:ext uri="{BB962C8B-B14F-4D97-AF65-F5344CB8AC3E}">
        <p14:creationId xmlns:p14="http://schemas.microsoft.com/office/powerpoint/2010/main" val="12620112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Data Visualizations</a:t>
            </a:r>
            <a:endParaRPr lang="en-IN" sz="4000" dirty="0"/>
          </a:p>
        </p:txBody>
      </p:sp>
      <p:sp>
        <p:nvSpPr>
          <p:cNvPr id="3" name="Rectangle 2"/>
          <p:cNvSpPr/>
          <p:nvPr/>
        </p:nvSpPr>
        <p:spPr>
          <a:xfrm>
            <a:off x="0" y="1412777"/>
            <a:ext cx="9144000" cy="307777"/>
          </a:xfrm>
          <a:prstGeom prst="rect">
            <a:avLst/>
          </a:prstGeom>
        </p:spPr>
        <p:txBody>
          <a:bodyPr wrap="square">
            <a:spAutoFit/>
          </a:bodyPr>
          <a:lstStyle/>
          <a:p>
            <a:pPr algn="ctr"/>
            <a:r>
              <a:rPr lang="en-IN" sz="1400" b="1" u="sng" dirty="0"/>
              <a:t>Line Graph: Sleep time (Hours) by Performance in online</a:t>
            </a:r>
            <a:endParaRPr lang="en-IN" sz="1400" dirty="0"/>
          </a:p>
        </p:txBody>
      </p:sp>
      <p:pic>
        <p:nvPicPr>
          <p:cNvPr id="6" name="Picture 5"/>
          <p:cNvPicPr/>
          <p:nvPr/>
        </p:nvPicPr>
        <p:blipFill>
          <a:blip r:embed="rId2"/>
          <a:stretch>
            <a:fillRect/>
          </a:stretch>
        </p:blipFill>
        <p:spPr>
          <a:xfrm>
            <a:off x="323528" y="1818004"/>
            <a:ext cx="8568952" cy="4563324"/>
          </a:xfrm>
          <a:prstGeom prst="rect">
            <a:avLst/>
          </a:prstGeom>
        </p:spPr>
      </p:pic>
    </p:spTree>
    <p:extLst>
      <p:ext uri="{BB962C8B-B14F-4D97-AF65-F5344CB8AC3E}">
        <p14:creationId xmlns:p14="http://schemas.microsoft.com/office/powerpoint/2010/main" val="4294381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Dashboard</a:t>
            </a:r>
            <a:endParaRPr lang="en-IN" dirty="0"/>
          </a:p>
        </p:txBody>
      </p:sp>
      <p:sp>
        <p:nvSpPr>
          <p:cNvPr id="4" name="Rectangle 3"/>
          <p:cNvSpPr/>
          <p:nvPr/>
        </p:nvSpPr>
        <p:spPr>
          <a:xfrm>
            <a:off x="0" y="1196752"/>
            <a:ext cx="9144000" cy="5262979"/>
          </a:xfrm>
          <a:prstGeom prst="rect">
            <a:avLst/>
          </a:prstGeom>
        </p:spPr>
        <p:txBody>
          <a:bodyPr wrap="square">
            <a:spAutoFit/>
          </a:bodyPr>
          <a:lstStyle/>
          <a:p>
            <a:pPr marL="457200" indent="-457200" algn="just">
              <a:buFont typeface="Arial" pitchFamily="34" charset="0"/>
              <a:buChar char="•"/>
            </a:pPr>
            <a:r>
              <a:rPr lang="en-IN" sz="2800" dirty="0"/>
              <a:t>A dashboard is a graphical user interface (GUI) that displays information and data in an organized, easy-to-read format</a:t>
            </a:r>
            <a:r>
              <a:rPr lang="en-IN" sz="2800" dirty="0" smtClean="0"/>
              <a:t>.</a:t>
            </a:r>
          </a:p>
          <a:p>
            <a:pPr marL="457200" indent="-457200" algn="just">
              <a:buFont typeface="Arial" pitchFamily="34" charset="0"/>
              <a:buChar char="•"/>
            </a:pPr>
            <a:r>
              <a:rPr lang="en-IN" sz="2800" dirty="0" smtClean="0"/>
              <a:t>Dashboards </a:t>
            </a:r>
            <a:r>
              <a:rPr lang="en-IN" sz="2800" dirty="0"/>
              <a:t>are often used to provide real-time monitoring and analysis of data, and are typically designed for a specific purpose or use case. </a:t>
            </a:r>
            <a:endParaRPr lang="en-IN" sz="2800" dirty="0" smtClean="0"/>
          </a:p>
          <a:p>
            <a:pPr marL="457200" indent="-457200" algn="just">
              <a:buFont typeface="Arial" pitchFamily="34" charset="0"/>
              <a:buChar char="•"/>
            </a:pPr>
            <a:r>
              <a:rPr lang="en-IN" sz="2800" dirty="0" smtClean="0"/>
              <a:t>Dashboards </a:t>
            </a:r>
            <a:r>
              <a:rPr lang="en-IN" sz="2800" dirty="0"/>
              <a:t>can be used in a variety of settings, such as business, finance, manufacturing, healthcare, and many other industries. </a:t>
            </a:r>
            <a:endParaRPr lang="en-IN" sz="2800" dirty="0" smtClean="0"/>
          </a:p>
          <a:p>
            <a:pPr marL="457200" indent="-457200" algn="just">
              <a:buFont typeface="Arial" pitchFamily="34" charset="0"/>
              <a:buChar char="•"/>
            </a:pPr>
            <a:r>
              <a:rPr lang="en-IN" sz="2800" dirty="0" smtClean="0"/>
              <a:t>They </a:t>
            </a:r>
            <a:r>
              <a:rPr lang="en-IN" sz="2800" dirty="0"/>
              <a:t>can be used to track key performance indicators (KPIs), monitor performance metrics, and display data in the form of charts, graphs, and tables.</a:t>
            </a:r>
          </a:p>
        </p:txBody>
      </p:sp>
    </p:spTree>
    <p:extLst>
      <p:ext uri="{BB962C8B-B14F-4D97-AF65-F5344CB8AC3E}">
        <p14:creationId xmlns:p14="http://schemas.microsoft.com/office/powerpoint/2010/main" val="2183864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Dashboard</a:t>
            </a:r>
            <a:endParaRPr lang="en-IN" dirty="0"/>
          </a:p>
        </p:txBody>
      </p:sp>
      <p:sp>
        <p:nvSpPr>
          <p:cNvPr id="4" name="Rectangle 3"/>
          <p:cNvSpPr/>
          <p:nvPr/>
        </p:nvSpPr>
        <p:spPr>
          <a:xfrm>
            <a:off x="0" y="1196752"/>
            <a:ext cx="9144000" cy="5262979"/>
          </a:xfrm>
          <a:prstGeom prst="rect">
            <a:avLst/>
          </a:prstGeom>
        </p:spPr>
        <p:txBody>
          <a:bodyPr wrap="square">
            <a:spAutoFit/>
          </a:bodyPr>
          <a:lstStyle/>
          <a:p>
            <a:pPr marL="457200" indent="-457200" algn="just">
              <a:buFont typeface="Arial" pitchFamily="34" charset="0"/>
              <a:buChar char="•"/>
            </a:pPr>
            <a:r>
              <a:rPr lang="en-IN" sz="2800" dirty="0"/>
              <a:t>A dashboard is a graphical user interface (GUI) that displays information and data in an organized, easy-to-read format</a:t>
            </a:r>
            <a:r>
              <a:rPr lang="en-IN" sz="2800" dirty="0" smtClean="0"/>
              <a:t>.</a:t>
            </a:r>
          </a:p>
          <a:p>
            <a:pPr marL="457200" indent="-457200" algn="just">
              <a:buFont typeface="Arial" pitchFamily="34" charset="0"/>
              <a:buChar char="•"/>
            </a:pPr>
            <a:r>
              <a:rPr lang="en-IN" sz="2800" dirty="0" smtClean="0"/>
              <a:t>Dashboards </a:t>
            </a:r>
            <a:r>
              <a:rPr lang="en-IN" sz="2800" dirty="0"/>
              <a:t>are often used to provide real-time monitoring and analysis of data, and are typically designed for a specific purpose or use case. </a:t>
            </a:r>
            <a:endParaRPr lang="en-IN" sz="2800" dirty="0" smtClean="0"/>
          </a:p>
          <a:p>
            <a:pPr marL="457200" indent="-457200" algn="just">
              <a:buFont typeface="Arial" pitchFamily="34" charset="0"/>
              <a:buChar char="•"/>
            </a:pPr>
            <a:r>
              <a:rPr lang="en-IN" sz="2800" dirty="0" smtClean="0"/>
              <a:t>Dashboards </a:t>
            </a:r>
            <a:r>
              <a:rPr lang="en-IN" sz="2800" dirty="0"/>
              <a:t>can be used in a variety of settings, such as business, finance, manufacturing, healthcare, and many other industries. </a:t>
            </a:r>
            <a:endParaRPr lang="en-IN" sz="2800" dirty="0" smtClean="0"/>
          </a:p>
          <a:p>
            <a:pPr marL="457200" indent="-457200" algn="just">
              <a:buFont typeface="Arial" pitchFamily="34" charset="0"/>
              <a:buChar char="•"/>
            </a:pPr>
            <a:r>
              <a:rPr lang="en-IN" sz="2800" dirty="0" smtClean="0"/>
              <a:t>They </a:t>
            </a:r>
            <a:r>
              <a:rPr lang="en-IN" sz="2800" dirty="0"/>
              <a:t>can be used to track key performance indicators (KPIs), monitor performance metrics, and display data in the form of charts, graphs, and tables.</a:t>
            </a:r>
          </a:p>
        </p:txBody>
      </p:sp>
    </p:spTree>
    <p:extLst>
      <p:ext uri="{BB962C8B-B14F-4D97-AF65-F5344CB8AC3E}">
        <p14:creationId xmlns:p14="http://schemas.microsoft.com/office/powerpoint/2010/main" val="4259032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smtClean="0"/>
              <a:t>Story</a:t>
            </a:r>
            <a:endParaRPr lang="en-IN" dirty="0"/>
          </a:p>
        </p:txBody>
      </p:sp>
      <p:sp>
        <p:nvSpPr>
          <p:cNvPr id="4" name="Rectangle 3"/>
          <p:cNvSpPr/>
          <p:nvPr/>
        </p:nvSpPr>
        <p:spPr>
          <a:xfrm>
            <a:off x="0" y="1196752"/>
            <a:ext cx="9144000" cy="4832092"/>
          </a:xfrm>
          <a:prstGeom prst="rect">
            <a:avLst/>
          </a:prstGeom>
        </p:spPr>
        <p:txBody>
          <a:bodyPr wrap="square">
            <a:spAutoFit/>
          </a:bodyPr>
          <a:lstStyle/>
          <a:p>
            <a:pPr marL="457200" indent="-457200" algn="just">
              <a:buFont typeface="Arial" pitchFamily="34" charset="0"/>
              <a:buChar char="•"/>
            </a:pPr>
            <a:r>
              <a:rPr lang="en-IN" sz="2800" dirty="0"/>
              <a:t>A data story is a way of presenting data and analysis in a narrative format, with the goal of making the information more engaging and easier to understand. </a:t>
            </a:r>
            <a:endParaRPr lang="en-IN" sz="2800" dirty="0" smtClean="0"/>
          </a:p>
          <a:p>
            <a:pPr marL="457200" indent="-457200" algn="just">
              <a:buFont typeface="Arial" pitchFamily="34" charset="0"/>
              <a:buChar char="•"/>
            </a:pPr>
            <a:r>
              <a:rPr lang="en-IN" sz="2800" dirty="0" smtClean="0"/>
              <a:t>A </a:t>
            </a:r>
            <a:r>
              <a:rPr lang="en-IN" sz="2800" dirty="0"/>
              <a:t>data story typically includes a clear introduction that sets the stage and explains the context for the data, a body that presents the data and analysis in a logical and systematic way, and a conclusion that summarizes the key findings and highlights their implications. </a:t>
            </a:r>
            <a:endParaRPr lang="en-IN" sz="2800" dirty="0" smtClean="0"/>
          </a:p>
          <a:p>
            <a:pPr marL="457200" indent="-457200" algn="just">
              <a:buFont typeface="Arial" pitchFamily="34" charset="0"/>
              <a:buChar char="•"/>
            </a:pPr>
            <a:r>
              <a:rPr lang="en-IN" sz="2800" dirty="0" smtClean="0"/>
              <a:t>Data </a:t>
            </a:r>
            <a:r>
              <a:rPr lang="en-IN" sz="2800" dirty="0"/>
              <a:t>stories can be told using a variety of mediums, such as reports, presentations, interactive visualizations, and videos.</a:t>
            </a:r>
          </a:p>
        </p:txBody>
      </p:sp>
    </p:spTree>
    <p:extLst>
      <p:ext uri="{BB962C8B-B14F-4D97-AF65-F5344CB8AC3E}">
        <p14:creationId xmlns:p14="http://schemas.microsoft.com/office/powerpoint/2010/main" val="1377493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Report</a:t>
            </a:r>
            <a:endParaRPr lang="en-IN" dirty="0"/>
          </a:p>
        </p:txBody>
      </p:sp>
      <p:sp>
        <p:nvSpPr>
          <p:cNvPr id="4" name="Rectangle 3"/>
          <p:cNvSpPr/>
          <p:nvPr/>
        </p:nvSpPr>
        <p:spPr>
          <a:xfrm>
            <a:off x="0" y="1196752"/>
            <a:ext cx="9144000" cy="4893647"/>
          </a:xfrm>
          <a:prstGeom prst="rect">
            <a:avLst/>
          </a:prstGeom>
        </p:spPr>
        <p:txBody>
          <a:bodyPr wrap="square">
            <a:spAutoFit/>
          </a:bodyPr>
          <a:lstStyle/>
          <a:p>
            <a:pPr marL="457200" indent="-457200" algn="just">
              <a:buFont typeface="Arial" pitchFamily="34" charset="0"/>
              <a:buChar char="•"/>
            </a:pPr>
            <a:r>
              <a:rPr lang="en-IN" sz="2400" dirty="0"/>
              <a:t>A report is a document that presents information in a specific format and layout, usually based on data from a database or other data source. </a:t>
            </a:r>
            <a:endParaRPr lang="en-IN" sz="2400" dirty="0" smtClean="0"/>
          </a:p>
          <a:p>
            <a:pPr marL="457200" indent="-457200" algn="just">
              <a:buFont typeface="Arial" pitchFamily="34" charset="0"/>
              <a:buChar char="•"/>
            </a:pPr>
            <a:r>
              <a:rPr lang="en-IN" sz="2400" dirty="0" smtClean="0"/>
              <a:t>A </a:t>
            </a:r>
            <a:r>
              <a:rPr lang="en-IN" sz="2400" dirty="0"/>
              <a:t>report in IBM </a:t>
            </a:r>
            <a:r>
              <a:rPr lang="en-IN" sz="2400" dirty="0" err="1"/>
              <a:t>Cognos</a:t>
            </a:r>
            <a:r>
              <a:rPr lang="en-IN" sz="2400" dirty="0"/>
              <a:t> can contain various elements, such as tables, charts, graphs, and images, as well as text and data elements, and it is designed to be used by business users to help them better understand their data and make informed decisions. </a:t>
            </a:r>
            <a:endParaRPr lang="en-IN" sz="2400" dirty="0" smtClean="0"/>
          </a:p>
          <a:p>
            <a:pPr marL="457200" indent="-457200" algn="just">
              <a:buFont typeface="Arial" pitchFamily="34" charset="0"/>
              <a:buChar char="•"/>
            </a:pPr>
            <a:r>
              <a:rPr lang="en-IN" sz="2400" dirty="0" smtClean="0"/>
              <a:t>There </a:t>
            </a:r>
            <a:r>
              <a:rPr lang="en-IN" sz="2400" dirty="0"/>
              <a:t>are several different types of reports available in IBM </a:t>
            </a:r>
            <a:r>
              <a:rPr lang="en-IN" sz="2400" dirty="0" err="1"/>
              <a:t>Cognos</a:t>
            </a:r>
            <a:r>
              <a:rPr lang="en-IN" sz="2400" dirty="0"/>
              <a:t>, including list reports, crosstab reports, chart reports, and report studio reports, among others. </a:t>
            </a:r>
            <a:endParaRPr lang="en-IN" sz="2400" dirty="0" smtClean="0"/>
          </a:p>
          <a:p>
            <a:pPr marL="457200" indent="-457200" algn="just">
              <a:buFont typeface="Arial" pitchFamily="34" charset="0"/>
              <a:buChar char="•"/>
            </a:pPr>
            <a:r>
              <a:rPr lang="en-IN" sz="2400" dirty="0" smtClean="0"/>
              <a:t>The </a:t>
            </a:r>
            <a:r>
              <a:rPr lang="en-IN" sz="2400" dirty="0"/>
              <a:t>type of report that you choose will depend on the specific needs and requirements of your organization, as well as the data that you need to present</a:t>
            </a:r>
          </a:p>
        </p:txBody>
      </p:sp>
    </p:spTree>
    <p:extLst>
      <p:ext uri="{BB962C8B-B14F-4D97-AF65-F5344CB8AC3E}">
        <p14:creationId xmlns:p14="http://schemas.microsoft.com/office/powerpoint/2010/main" val="2789647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Performance Testing </a:t>
            </a:r>
            <a:endParaRPr lang="en-IN" dirty="0"/>
          </a:p>
        </p:txBody>
      </p:sp>
      <p:sp>
        <p:nvSpPr>
          <p:cNvPr id="4" name="Rectangle 3"/>
          <p:cNvSpPr/>
          <p:nvPr/>
        </p:nvSpPr>
        <p:spPr>
          <a:xfrm>
            <a:off x="0" y="1364575"/>
            <a:ext cx="9144000" cy="2862322"/>
          </a:xfrm>
          <a:prstGeom prst="rect">
            <a:avLst/>
          </a:prstGeom>
        </p:spPr>
        <p:txBody>
          <a:bodyPr wrap="square">
            <a:spAutoFit/>
          </a:bodyPr>
          <a:lstStyle/>
          <a:p>
            <a:pPr marL="342900" indent="-342900" algn="just">
              <a:buFont typeface="Arial" pitchFamily="34" charset="0"/>
              <a:buChar char="•"/>
            </a:pPr>
            <a:r>
              <a:rPr lang="en-IN" sz="2400" dirty="0"/>
              <a:t>Performance testing is a non-functional software testing technique that determines how the stability, speed, scalability, and responsiveness of an application holds up under a given workload</a:t>
            </a:r>
            <a:r>
              <a:rPr lang="en-IN" sz="2400" dirty="0" smtClean="0"/>
              <a:t>.</a:t>
            </a:r>
          </a:p>
          <a:p>
            <a:pPr marL="342900" indent="-342900" algn="just">
              <a:buFont typeface="Arial" pitchFamily="34" charset="0"/>
              <a:buChar char="•"/>
            </a:pPr>
            <a:endParaRPr lang="en-US" sz="2400" dirty="0"/>
          </a:p>
          <a:p>
            <a:pPr lvl="1" indent="-457200">
              <a:buFont typeface="Arial" pitchFamily="34" charset="0"/>
              <a:buChar char="•"/>
            </a:pPr>
            <a:r>
              <a:rPr lang="en-IN" sz="2800" b="1" dirty="0"/>
              <a:t>Amount of Data Rendered to DB </a:t>
            </a:r>
            <a:endParaRPr lang="en-IN" sz="2400" dirty="0"/>
          </a:p>
          <a:p>
            <a:pPr marL="971550" lvl="1" indent="-514350" algn="just">
              <a:buFont typeface="Arial" pitchFamily="34" charset="0"/>
              <a:buChar char="•"/>
            </a:pPr>
            <a:r>
              <a:rPr lang="en-IN" sz="2800" dirty="0"/>
              <a:t>The data mounted consists of 1033 instances with 23 attributes</a:t>
            </a:r>
            <a:r>
              <a:rPr lang="en-IN" sz="2800" dirty="0" smtClean="0"/>
              <a:t>.</a:t>
            </a:r>
            <a:endParaRPr lang="en-IN" sz="2400" dirty="0"/>
          </a:p>
        </p:txBody>
      </p:sp>
    </p:spTree>
    <p:extLst>
      <p:ext uri="{BB962C8B-B14F-4D97-AF65-F5344CB8AC3E}">
        <p14:creationId xmlns:p14="http://schemas.microsoft.com/office/powerpoint/2010/main" val="3468175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Performance Testing </a:t>
            </a:r>
            <a:endParaRPr lang="en-IN" dirty="0"/>
          </a:p>
        </p:txBody>
      </p:sp>
      <p:sp>
        <p:nvSpPr>
          <p:cNvPr id="4" name="Rectangle 3"/>
          <p:cNvSpPr/>
          <p:nvPr/>
        </p:nvSpPr>
        <p:spPr>
          <a:xfrm>
            <a:off x="0" y="1364575"/>
            <a:ext cx="9144000" cy="1323439"/>
          </a:xfrm>
          <a:prstGeom prst="rect">
            <a:avLst/>
          </a:prstGeom>
        </p:spPr>
        <p:txBody>
          <a:bodyPr wrap="square">
            <a:spAutoFit/>
          </a:bodyPr>
          <a:lstStyle/>
          <a:p>
            <a:pPr marL="342900" lvl="1" indent="-342900" algn="just">
              <a:buFont typeface="Arial" pitchFamily="34" charset="0"/>
              <a:buChar char="•"/>
            </a:pPr>
            <a:r>
              <a:rPr lang="en-IN" sz="2000" b="1" dirty="0"/>
              <a:t>Utilization of Data Filters</a:t>
            </a:r>
            <a:endParaRPr lang="en-IN" dirty="0"/>
          </a:p>
          <a:p>
            <a:pPr marL="800100" lvl="1" indent="-342900" algn="just">
              <a:buFont typeface="Arial" pitchFamily="34" charset="0"/>
              <a:buChar char="•"/>
            </a:pPr>
            <a:r>
              <a:rPr lang="en-IN" sz="2000" dirty="0"/>
              <a:t>Data filters are used to customize our visualization to achieve desired output</a:t>
            </a:r>
            <a:endParaRPr lang="en-IN" dirty="0"/>
          </a:p>
          <a:p>
            <a:pPr marL="800100" lvl="1" indent="-342900" algn="just">
              <a:buFont typeface="Arial" pitchFamily="34" charset="0"/>
              <a:buChar char="•"/>
            </a:pPr>
            <a:r>
              <a:rPr lang="en-IN" sz="2000" dirty="0"/>
              <a:t>We can apply filters while building visualizations . </a:t>
            </a:r>
            <a:endParaRPr lang="en-IN" sz="2000" dirty="0" smtClean="0"/>
          </a:p>
          <a:p>
            <a:pPr marL="800100" lvl="1" indent="-342900" algn="just">
              <a:buFont typeface="Arial" pitchFamily="34" charset="0"/>
              <a:buChar char="•"/>
            </a:pPr>
            <a:r>
              <a:rPr lang="en-IN" sz="2000" dirty="0" smtClean="0"/>
              <a:t>In </a:t>
            </a:r>
            <a:r>
              <a:rPr lang="en-IN" sz="2000" dirty="0"/>
              <a:t>explorations, filters  are present at bottom of the ‘Fields’ option</a:t>
            </a:r>
            <a:endParaRPr lang="en-IN" dirty="0"/>
          </a:p>
        </p:txBody>
      </p:sp>
      <p:pic>
        <p:nvPicPr>
          <p:cNvPr id="7" name="Picture 6"/>
          <p:cNvPicPr/>
          <p:nvPr/>
        </p:nvPicPr>
        <p:blipFill>
          <a:blip r:embed="rId2"/>
          <a:stretch>
            <a:fillRect/>
          </a:stretch>
        </p:blipFill>
        <p:spPr>
          <a:xfrm>
            <a:off x="-22561" y="3429000"/>
            <a:ext cx="4234521" cy="3221990"/>
          </a:xfrm>
          <a:prstGeom prst="rect">
            <a:avLst/>
          </a:prstGeom>
        </p:spPr>
      </p:pic>
      <p:pic>
        <p:nvPicPr>
          <p:cNvPr id="8" name="Picture 7"/>
          <p:cNvPicPr/>
          <p:nvPr/>
        </p:nvPicPr>
        <p:blipFill>
          <a:blip r:embed="rId3"/>
          <a:stretch>
            <a:fillRect/>
          </a:stretch>
        </p:blipFill>
        <p:spPr>
          <a:xfrm>
            <a:off x="4572000" y="3421606"/>
            <a:ext cx="4586768" cy="3221990"/>
          </a:xfrm>
          <a:prstGeom prst="rect">
            <a:avLst/>
          </a:prstGeom>
        </p:spPr>
      </p:pic>
      <p:sp>
        <p:nvSpPr>
          <p:cNvPr id="3" name="Rectangle 2"/>
          <p:cNvSpPr/>
          <p:nvPr/>
        </p:nvSpPr>
        <p:spPr>
          <a:xfrm>
            <a:off x="-14768" y="2924944"/>
            <a:ext cx="4370744" cy="400110"/>
          </a:xfrm>
          <a:prstGeom prst="rect">
            <a:avLst/>
          </a:prstGeom>
        </p:spPr>
        <p:txBody>
          <a:bodyPr wrap="square">
            <a:spAutoFit/>
          </a:bodyPr>
          <a:lstStyle/>
          <a:p>
            <a:pPr marL="442913" lvl="1" indent="-354013" algn="ctr"/>
            <a:r>
              <a:rPr lang="en-IN" sz="2000" b="1" u="sng" dirty="0" smtClean="0"/>
              <a:t>Before applying the filter</a:t>
            </a:r>
            <a:endParaRPr lang="en-IN" b="1" u="sng" dirty="0"/>
          </a:p>
        </p:txBody>
      </p:sp>
      <p:sp>
        <p:nvSpPr>
          <p:cNvPr id="9" name="Rectangle 8"/>
          <p:cNvSpPr/>
          <p:nvPr/>
        </p:nvSpPr>
        <p:spPr>
          <a:xfrm>
            <a:off x="4665752" y="2924944"/>
            <a:ext cx="4370744" cy="400110"/>
          </a:xfrm>
          <a:prstGeom prst="rect">
            <a:avLst/>
          </a:prstGeom>
        </p:spPr>
        <p:txBody>
          <a:bodyPr wrap="square">
            <a:spAutoFit/>
          </a:bodyPr>
          <a:lstStyle/>
          <a:p>
            <a:pPr marL="442913" lvl="1" indent="-354013" algn="ctr"/>
            <a:r>
              <a:rPr lang="en-IN" sz="2000" b="1" u="sng" dirty="0" smtClean="0"/>
              <a:t>After applying the filter</a:t>
            </a:r>
            <a:endParaRPr lang="en-IN" b="1" u="sng" dirty="0"/>
          </a:p>
        </p:txBody>
      </p:sp>
    </p:spTree>
    <p:extLst>
      <p:ext uri="{BB962C8B-B14F-4D97-AF65-F5344CB8AC3E}">
        <p14:creationId xmlns:p14="http://schemas.microsoft.com/office/powerpoint/2010/main" val="1841894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Performance Testing </a:t>
            </a:r>
            <a:endParaRPr lang="en-IN" dirty="0"/>
          </a:p>
        </p:txBody>
      </p:sp>
      <p:sp>
        <p:nvSpPr>
          <p:cNvPr id="4" name="Rectangle 3"/>
          <p:cNvSpPr/>
          <p:nvPr/>
        </p:nvSpPr>
        <p:spPr>
          <a:xfrm>
            <a:off x="0" y="1364575"/>
            <a:ext cx="9144000" cy="1323439"/>
          </a:xfrm>
          <a:prstGeom prst="rect">
            <a:avLst/>
          </a:prstGeom>
        </p:spPr>
        <p:txBody>
          <a:bodyPr wrap="square">
            <a:spAutoFit/>
          </a:bodyPr>
          <a:lstStyle/>
          <a:p>
            <a:pPr marL="342900" lvl="1" indent="-342900" algn="just">
              <a:buFont typeface="Arial" pitchFamily="34" charset="0"/>
              <a:buChar char="•"/>
            </a:pPr>
            <a:r>
              <a:rPr lang="en-IN" sz="2000" b="1" dirty="0"/>
              <a:t>Utilization of Data Filters</a:t>
            </a:r>
            <a:endParaRPr lang="en-IN" dirty="0"/>
          </a:p>
          <a:p>
            <a:pPr marL="800100" lvl="1" indent="-342900" algn="just">
              <a:buFont typeface="Arial" pitchFamily="34" charset="0"/>
              <a:buChar char="•"/>
            </a:pPr>
            <a:r>
              <a:rPr lang="en-IN" sz="2000" dirty="0"/>
              <a:t>Data filters are used to customize our visualization to achieve desired output</a:t>
            </a:r>
            <a:endParaRPr lang="en-IN" dirty="0"/>
          </a:p>
          <a:p>
            <a:pPr marL="800100" lvl="1" indent="-342900" algn="just">
              <a:buFont typeface="Arial" pitchFamily="34" charset="0"/>
              <a:buChar char="•"/>
            </a:pPr>
            <a:r>
              <a:rPr lang="en-IN" sz="2000" dirty="0"/>
              <a:t>We can apply filters while building visualizations . </a:t>
            </a:r>
            <a:endParaRPr lang="en-IN" sz="2000" dirty="0" smtClean="0"/>
          </a:p>
          <a:p>
            <a:pPr marL="800100" lvl="1" indent="-342900" algn="just">
              <a:buFont typeface="Arial" pitchFamily="34" charset="0"/>
              <a:buChar char="•"/>
            </a:pPr>
            <a:r>
              <a:rPr lang="en-IN" sz="2000" dirty="0" smtClean="0"/>
              <a:t>In </a:t>
            </a:r>
            <a:r>
              <a:rPr lang="en-IN" sz="2000" dirty="0"/>
              <a:t>explorations, filters  are present at bottom of the ‘Fields’ option</a:t>
            </a:r>
            <a:endParaRPr lang="en-IN" dirty="0"/>
          </a:p>
        </p:txBody>
      </p:sp>
      <p:pic>
        <p:nvPicPr>
          <p:cNvPr id="7" name="Picture 6"/>
          <p:cNvPicPr/>
          <p:nvPr/>
        </p:nvPicPr>
        <p:blipFill>
          <a:blip r:embed="rId2"/>
          <a:stretch>
            <a:fillRect/>
          </a:stretch>
        </p:blipFill>
        <p:spPr>
          <a:xfrm>
            <a:off x="-22561" y="3429000"/>
            <a:ext cx="4234521" cy="3221990"/>
          </a:xfrm>
          <a:prstGeom prst="rect">
            <a:avLst/>
          </a:prstGeom>
        </p:spPr>
      </p:pic>
      <p:pic>
        <p:nvPicPr>
          <p:cNvPr id="8" name="Picture 7"/>
          <p:cNvPicPr/>
          <p:nvPr/>
        </p:nvPicPr>
        <p:blipFill>
          <a:blip r:embed="rId3"/>
          <a:stretch>
            <a:fillRect/>
          </a:stretch>
        </p:blipFill>
        <p:spPr>
          <a:xfrm>
            <a:off x="4572000" y="3421606"/>
            <a:ext cx="4586768" cy="3221990"/>
          </a:xfrm>
          <a:prstGeom prst="rect">
            <a:avLst/>
          </a:prstGeom>
        </p:spPr>
      </p:pic>
      <p:sp>
        <p:nvSpPr>
          <p:cNvPr id="3" name="Rectangle 2"/>
          <p:cNvSpPr/>
          <p:nvPr/>
        </p:nvSpPr>
        <p:spPr>
          <a:xfrm>
            <a:off x="-14768" y="2924944"/>
            <a:ext cx="4370744" cy="400110"/>
          </a:xfrm>
          <a:prstGeom prst="rect">
            <a:avLst/>
          </a:prstGeom>
        </p:spPr>
        <p:txBody>
          <a:bodyPr wrap="square">
            <a:spAutoFit/>
          </a:bodyPr>
          <a:lstStyle/>
          <a:p>
            <a:pPr marL="442913" lvl="1" indent="-354013" algn="ctr"/>
            <a:r>
              <a:rPr lang="en-IN" sz="2000" b="1" u="sng" dirty="0" smtClean="0"/>
              <a:t>Before applying the filter</a:t>
            </a:r>
            <a:endParaRPr lang="en-IN" b="1" u="sng" dirty="0"/>
          </a:p>
        </p:txBody>
      </p:sp>
      <p:sp>
        <p:nvSpPr>
          <p:cNvPr id="9" name="Rectangle 8"/>
          <p:cNvSpPr/>
          <p:nvPr/>
        </p:nvSpPr>
        <p:spPr>
          <a:xfrm>
            <a:off x="4665752" y="2924944"/>
            <a:ext cx="4370744" cy="400110"/>
          </a:xfrm>
          <a:prstGeom prst="rect">
            <a:avLst/>
          </a:prstGeom>
        </p:spPr>
        <p:txBody>
          <a:bodyPr wrap="square">
            <a:spAutoFit/>
          </a:bodyPr>
          <a:lstStyle/>
          <a:p>
            <a:pPr marL="442913" lvl="1" indent="-354013" algn="ctr"/>
            <a:r>
              <a:rPr lang="en-IN" sz="2000" b="1" u="sng" dirty="0" smtClean="0"/>
              <a:t>After applying the filter</a:t>
            </a:r>
            <a:endParaRPr lang="en-IN" b="1" u="sng" dirty="0"/>
          </a:p>
        </p:txBody>
      </p:sp>
    </p:spTree>
    <p:extLst>
      <p:ext uri="{BB962C8B-B14F-4D97-AF65-F5344CB8AC3E}">
        <p14:creationId xmlns:p14="http://schemas.microsoft.com/office/powerpoint/2010/main" val="45067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Web Integration</a:t>
            </a:r>
            <a:endParaRPr lang="en-IN" dirty="0"/>
          </a:p>
        </p:txBody>
      </p:sp>
      <p:sp>
        <p:nvSpPr>
          <p:cNvPr id="4" name="Rectangle 3"/>
          <p:cNvSpPr/>
          <p:nvPr/>
        </p:nvSpPr>
        <p:spPr>
          <a:xfrm>
            <a:off x="0" y="1281534"/>
            <a:ext cx="9144000" cy="1015663"/>
          </a:xfrm>
          <a:prstGeom prst="rect">
            <a:avLst/>
          </a:prstGeom>
        </p:spPr>
        <p:txBody>
          <a:bodyPr wrap="square">
            <a:spAutoFit/>
          </a:bodyPr>
          <a:lstStyle/>
          <a:p>
            <a:pPr marL="342900" indent="-342900" algn="just">
              <a:buFont typeface="Arial" pitchFamily="34" charset="0"/>
              <a:buChar char="•"/>
            </a:pPr>
            <a:r>
              <a:rPr lang="en-IN" sz="2000" dirty="0"/>
              <a:t>Publishing helps us to track and monitor key performance metrics, to communicate results and </a:t>
            </a:r>
            <a:r>
              <a:rPr lang="en-IN" sz="2000" dirty="0" smtClean="0"/>
              <a:t>progress, </a:t>
            </a:r>
            <a:r>
              <a:rPr lang="en-IN" sz="2000" dirty="0"/>
              <a:t>help a publisher stay informed, make better decisions, and communicate their performance to others.</a:t>
            </a:r>
            <a:endParaRPr lang="en-IN" dirty="0"/>
          </a:p>
        </p:txBody>
      </p:sp>
      <p:pic>
        <p:nvPicPr>
          <p:cNvPr id="10" name="Picture 9"/>
          <p:cNvPicPr/>
          <p:nvPr/>
        </p:nvPicPr>
        <p:blipFill>
          <a:blip r:embed="rId2"/>
          <a:stretch>
            <a:fillRect/>
          </a:stretch>
        </p:blipFill>
        <p:spPr>
          <a:xfrm>
            <a:off x="179512" y="3356992"/>
            <a:ext cx="8784976" cy="3438014"/>
          </a:xfrm>
          <a:prstGeom prst="rect">
            <a:avLst/>
          </a:prstGeom>
        </p:spPr>
      </p:pic>
      <p:sp>
        <p:nvSpPr>
          <p:cNvPr id="11" name="Rectangle 10"/>
          <p:cNvSpPr/>
          <p:nvPr/>
        </p:nvSpPr>
        <p:spPr>
          <a:xfrm>
            <a:off x="-36512" y="2269321"/>
            <a:ext cx="9144000" cy="707886"/>
          </a:xfrm>
          <a:prstGeom prst="rect">
            <a:avLst/>
          </a:prstGeom>
        </p:spPr>
        <p:txBody>
          <a:bodyPr wrap="square">
            <a:spAutoFit/>
          </a:bodyPr>
          <a:lstStyle/>
          <a:p>
            <a:pPr marL="342900" indent="-342900" algn="just">
              <a:buFont typeface="Arial" pitchFamily="34" charset="0"/>
              <a:buChar char="•"/>
            </a:pPr>
            <a:r>
              <a:rPr lang="en-IN" sz="2000" dirty="0" smtClean="0"/>
              <a:t>Copy the “Embed code” by clicking on the “share” option in dashboard or story or report as shown in the following figure. </a:t>
            </a:r>
            <a:endParaRPr lang="en-IN" dirty="0"/>
          </a:p>
        </p:txBody>
      </p:sp>
    </p:spTree>
    <p:extLst>
      <p:ext uri="{BB962C8B-B14F-4D97-AF65-F5344CB8AC3E}">
        <p14:creationId xmlns:p14="http://schemas.microsoft.com/office/powerpoint/2010/main" val="3238432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Web Integration</a:t>
            </a:r>
            <a:endParaRPr lang="en-IN" dirty="0"/>
          </a:p>
        </p:txBody>
      </p:sp>
      <p:sp>
        <p:nvSpPr>
          <p:cNvPr id="4" name="Rectangle 3"/>
          <p:cNvSpPr/>
          <p:nvPr/>
        </p:nvSpPr>
        <p:spPr>
          <a:xfrm>
            <a:off x="0" y="1281534"/>
            <a:ext cx="9144000" cy="3170099"/>
          </a:xfrm>
          <a:prstGeom prst="rect">
            <a:avLst/>
          </a:prstGeom>
        </p:spPr>
        <p:txBody>
          <a:bodyPr wrap="square">
            <a:spAutoFit/>
          </a:bodyPr>
          <a:lstStyle/>
          <a:p>
            <a:pPr marL="342900" indent="-342900" algn="just">
              <a:buFont typeface="Arial" pitchFamily="34" charset="0"/>
              <a:buChar char="•"/>
            </a:pPr>
            <a:r>
              <a:rPr lang="en-IN" sz="2000" dirty="0"/>
              <a:t>To embed the story, dashboard and the report with UI with Flask, the following steps are followed:</a:t>
            </a:r>
          </a:p>
          <a:p>
            <a:pPr marL="800100" lvl="1" indent="-342900" algn="just">
              <a:buFont typeface="Arial" pitchFamily="34" charset="0"/>
              <a:buChar char="•"/>
            </a:pPr>
            <a:r>
              <a:rPr lang="en-IN" sz="2000" dirty="0"/>
              <a:t>Step-1: Download the free online Bootstrap templates that suits our requirement</a:t>
            </a:r>
          </a:p>
          <a:p>
            <a:pPr marL="800100" lvl="1" indent="-342900" algn="just">
              <a:buFont typeface="Arial" pitchFamily="34" charset="0"/>
              <a:buChar char="•"/>
            </a:pPr>
            <a:r>
              <a:rPr lang="en-IN" sz="2000" dirty="0"/>
              <a:t>Step-2: Install Visual Studio Code</a:t>
            </a:r>
          </a:p>
          <a:p>
            <a:pPr marL="800100" lvl="1" indent="-342900" algn="just">
              <a:buFont typeface="Arial" pitchFamily="34" charset="0"/>
              <a:buChar char="•"/>
            </a:pPr>
            <a:r>
              <a:rPr lang="en-IN" sz="2000" dirty="0"/>
              <a:t>Step-3: Open the “index.html” file in visual studio code</a:t>
            </a:r>
          </a:p>
          <a:p>
            <a:pPr marL="800100" lvl="1" indent="-342900" algn="just">
              <a:buFont typeface="Arial" pitchFamily="34" charset="0"/>
              <a:buChar char="•"/>
            </a:pPr>
            <a:r>
              <a:rPr lang="en-IN" sz="2000" dirty="0"/>
              <a:t>Step-4: Locate “about”, “</a:t>
            </a:r>
            <a:r>
              <a:rPr lang="en-IN" sz="2000" dirty="0" smtClean="0"/>
              <a:t>portfolio</a:t>
            </a:r>
            <a:r>
              <a:rPr lang="en-IN" sz="2000" dirty="0"/>
              <a:t>” and “services” and remove the content present between the tags “div”. Insert the corresponding the content copied from the </a:t>
            </a:r>
            <a:r>
              <a:rPr lang="en-IN" sz="2000" dirty="0" err="1"/>
              <a:t>cognos</a:t>
            </a:r>
            <a:r>
              <a:rPr lang="en-IN" sz="2000" dirty="0"/>
              <a:t> share option of dashboard, story, and report respectively. Modify the width and height to 1100 and 1000 respectively.</a:t>
            </a:r>
          </a:p>
        </p:txBody>
      </p:sp>
    </p:spTree>
    <p:extLst>
      <p:ext uri="{BB962C8B-B14F-4D97-AF65-F5344CB8AC3E}">
        <p14:creationId xmlns:p14="http://schemas.microsoft.com/office/powerpoint/2010/main" val="1735477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a:r>
              <a:rPr lang="en-IN" sz="4400" b="1" dirty="0"/>
              <a:t>Business </a:t>
            </a:r>
            <a:r>
              <a:rPr lang="en-IN" sz="4400" b="1" dirty="0" smtClean="0"/>
              <a:t>Requirements</a:t>
            </a:r>
            <a:endParaRPr lang="en-IN" sz="4000" dirty="0"/>
          </a:p>
        </p:txBody>
      </p:sp>
      <p:sp>
        <p:nvSpPr>
          <p:cNvPr id="3" name="Rectangle 2"/>
          <p:cNvSpPr/>
          <p:nvPr/>
        </p:nvSpPr>
        <p:spPr>
          <a:xfrm>
            <a:off x="0" y="1412777"/>
            <a:ext cx="9144000" cy="4401205"/>
          </a:xfrm>
          <a:prstGeom prst="rect">
            <a:avLst/>
          </a:prstGeom>
        </p:spPr>
        <p:txBody>
          <a:bodyPr wrap="square">
            <a:spAutoFit/>
          </a:bodyPr>
          <a:lstStyle/>
          <a:p>
            <a:pPr marL="457200" indent="-457200" algn="just">
              <a:buFont typeface="Arial" pitchFamily="34" charset="0"/>
              <a:buChar char="•"/>
            </a:pPr>
            <a:r>
              <a:rPr lang="en-IN" sz="2800" dirty="0"/>
              <a:t>The project requires student and teacher surveys, understanding student needs, and having an efficient feedback system. </a:t>
            </a:r>
            <a:endParaRPr lang="en-IN" sz="2800" dirty="0" smtClean="0"/>
          </a:p>
          <a:p>
            <a:pPr marL="457200" indent="-457200" algn="just">
              <a:buFont typeface="Arial" pitchFamily="34" charset="0"/>
              <a:buChar char="•"/>
            </a:pPr>
            <a:r>
              <a:rPr lang="en-IN" sz="2800" dirty="0" smtClean="0"/>
              <a:t>There </a:t>
            </a:r>
            <a:r>
              <a:rPr lang="en-IN" sz="2800" dirty="0"/>
              <a:t>is a need to update the content that is being taught to students based on the feedback. </a:t>
            </a:r>
            <a:endParaRPr lang="en-IN" sz="2800" dirty="0" smtClean="0"/>
          </a:p>
          <a:p>
            <a:pPr marL="457200" indent="-457200" algn="just">
              <a:buFont typeface="Arial" pitchFamily="34" charset="0"/>
              <a:buChar char="•"/>
            </a:pPr>
            <a:r>
              <a:rPr lang="en-IN" sz="2800" dirty="0" smtClean="0"/>
              <a:t>These </a:t>
            </a:r>
            <a:r>
              <a:rPr lang="en-IN" sz="2800" dirty="0"/>
              <a:t>requirements are necessary to ensure that students are able to find it easy to adjust with online education / e-learning. </a:t>
            </a:r>
            <a:endParaRPr lang="en-IN" sz="2800" dirty="0" smtClean="0"/>
          </a:p>
          <a:p>
            <a:pPr marL="457200" indent="-457200" algn="just">
              <a:buFont typeface="Arial" pitchFamily="34" charset="0"/>
              <a:buChar char="•"/>
            </a:pPr>
            <a:r>
              <a:rPr lang="en-IN" sz="2800" dirty="0" smtClean="0"/>
              <a:t>The </a:t>
            </a:r>
            <a:r>
              <a:rPr lang="en-IN" sz="2800" dirty="0"/>
              <a:t>requirements vary bases on the geographic location of the students. </a:t>
            </a:r>
            <a:endParaRPr lang="en-IN" sz="2800" dirty="0" smtClean="0"/>
          </a:p>
        </p:txBody>
      </p:sp>
    </p:spTree>
    <p:extLst>
      <p:ext uri="{BB962C8B-B14F-4D97-AF65-F5344CB8AC3E}">
        <p14:creationId xmlns:p14="http://schemas.microsoft.com/office/powerpoint/2010/main" val="19342106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Web Integration</a:t>
            </a:r>
            <a:endParaRPr lang="en-IN" dirty="0"/>
          </a:p>
        </p:txBody>
      </p:sp>
      <p:pic>
        <p:nvPicPr>
          <p:cNvPr id="5" name="Picture 4"/>
          <p:cNvPicPr/>
          <p:nvPr/>
        </p:nvPicPr>
        <p:blipFill>
          <a:blip r:embed="rId2"/>
          <a:stretch>
            <a:fillRect/>
          </a:stretch>
        </p:blipFill>
        <p:spPr>
          <a:xfrm>
            <a:off x="395536" y="1196752"/>
            <a:ext cx="8280920" cy="5472607"/>
          </a:xfrm>
          <a:prstGeom prst="rect">
            <a:avLst/>
          </a:prstGeom>
        </p:spPr>
      </p:pic>
    </p:spTree>
    <p:extLst>
      <p:ext uri="{BB962C8B-B14F-4D97-AF65-F5344CB8AC3E}">
        <p14:creationId xmlns:p14="http://schemas.microsoft.com/office/powerpoint/2010/main" val="555357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Web Integration</a:t>
            </a:r>
            <a:endParaRPr lang="en-IN" dirty="0"/>
          </a:p>
        </p:txBody>
      </p:sp>
      <p:sp>
        <p:nvSpPr>
          <p:cNvPr id="4" name="Rectangle 3"/>
          <p:cNvSpPr/>
          <p:nvPr/>
        </p:nvSpPr>
        <p:spPr>
          <a:xfrm>
            <a:off x="-36512" y="1268760"/>
            <a:ext cx="9144000" cy="2862322"/>
          </a:xfrm>
          <a:prstGeom prst="rect">
            <a:avLst/>
          </a:prstGeom>
        </p:spPr>
        <p:txBody>
          <a:bodyPr wrap="square">
            <a:spAutoFit/>
          </a:bodyPr>
          <a:lstStyle/>
          <a:p>
            <a:pPr marL="342900" indent="-342900">
              <a:buFont typeface="Arial" pitchFamily="34" charset="0"/>
              <a:buChar char="•"/>
            </a:pPr>
            <a:r>
              <a:rPr lang="en-IN" sz="2000" dirty="0"/>
              <a:t>Step-5: Install “Flask” using pip install flask</a:t>
            </a:r>
          </a:p>
          <a:p>
            <a:pPr marL="342900" indent="-342900">
              <a:buFont typeface="Arial" pitchFamily="34" charset="0"/>
              <a:buChar char="•"/>
            </a:pPr>
            <a:r>
              <a:rPr lang="en-IN" sz="2000" dirty="0"/>
              <a:t>Step-6: Create the “app.py” file as follows in visual studio code</a:t>
            </a:r>
          </a:p>
          <a:p>
            <a:pPr lvl="2"/>
            <a:r>
              <a:rPr lang="en-IN" sz="2000" dirty="0"/>
              <a:t>from flask import Flask, </a:t>
            </a:r>
            <a:r>
              <a:rPr lang="en-IN" sz="2000" dirty="0" err="1"/>
              <a:t>render_template</a:t>
            </a:r>
            <a:endParaRPr lang="en-IN" sz="2000" dirty="0"/>
          </a:p>
          <a:p>
            <a:pPr lvl="2"/>
            <a:r>
              <a:rPr lang="en-IN" sz="2000" dirty="0" smtClean="0"/>
              <a:t>app </a:t>
            </a:r>
            <a:r>
              <a:rPr lang="en-IN" sz="2000" dirty="0"/>
              <a:t>= Flask(__name</a:t>
            </a:r>
            <a:r>
              <a:rPr lang="en-IN" sz="2000" dirty="0" smtClean="0"/>
              <a:t>__)</a:t>
            </a:r>
          </a:p>
          <a:p>
            <a:pPr lvl="2"/>
            <a:r>
              <a:rPr lang="en-IN" sz="2000" dirty="0" smtClean="0"/>
              <a:t>@</a:t>
            </a:r>
            <a:r>
              <a:rPr lang="en-IN" sz="2000" dirty="0" err="1"/>
              <a:t>app.route</a:t>
            </a:r>
            <a:r>
              <a:rPr lang="en-IN" sz="2000" dirty="0"/>
              <a:t>("/")</a:t>
            </a:r>
          </a:p>
          <a:p>
            <a:pPr lvl="2"/>
            <a:r>
              <a:rPr lang="en-IN" sz="2000" dirty="0" err="1"/>
              <a:t>def</a:t>
            </a:r>
            <a:r>
              <a:rPr lang="en-IN" sz="2000" dirty="0"/>
              <a:t> home</a:t>
            </a:r>
            <a:r>
              <a:rPr lang="en-IN" sz="2000" dirty="0" smtClean="0"/>
              <a:t>():</a:t>
            </a:r>
          </a:p>
          <a:p>
            <a:pPr lvl="2"/>
            <a:r>
              <a:rPr lang="en-IN" sz="2000" dirty="0" smtClean="0"/>
              <a:t>return </a:t>
            </a:r>
            <a:r>
              <a:rPr lang="en-IN" sz="2000" dirty="0" err="1"/>
              <a:t>render_template</a:t>
            </a:r>
            <a:r>
              <a:rPr lang="en-IN" sz="2000" dirty="0"/>
              <a:t>(</a:t>
            </a:r>
            <a:r>
              <a:rPr lang="en-IN" sz="2000" dirty="0" err="1"/>
              <a:t>r"index.html</a:t>
            </a:r>
            <a:r>
              <a:rPr lang="en-IN" sz="2000" dirty="0" smtClean="0"/>
              <a:t>")</a:t>
            </a:r>
            <a:r>
              <a:rPr lang="en-IN" sz="2000" dirty="0"/>
              <a:t> </a:t>
            </a:r>
            <a:endParaRPr lang="en-IN" sz="2000" dirty="0" smtClean="0"/>
          </a:p>
          <a:p>
            <a:pPr lvl="2"/>
            <a:r>
              <a:rPr lang="en-IN" sz="2000" dirty="0" smtClean="0"/>
              <a:t>if </a:t>
            </a:r>
            <a:r>
              <a:rPr lang="en-IN" sz="2000" dirty="0"/>
              <a:t>__name__ == "__main</a:t>
            </a:r>
            <a:r>
              <a:rPr lang="en-IN" sz="2000" dirty="0" smtClean="0"/>
              <a:t>__":</a:t>
            </a:r>
          </a:p>
          <a:p>
            <a:pPr lvl="2"/>
            <a:r>
              <a:rPr lang="en-IN" sz="2000" dirty="0" err="1" smtClean="0"/>
              <a:t>app.run</a:t>
            </a:r>
            <a:r>
              <a:rPr lang="en-IN" sz="2000" dirty="0" smtClean="0"/>
              <a:t>(debug=False</a:t>
            </a:r>
            <a:r>
              <a:rPr lang="en-IN" sz="2000" dirty="0"/>
              <a:t>, port=5000)</a:t>
            </a:r>
          </a:p>
        </p:txBody>
      </p:sp>
      <p:pic>
        <p:nvPicPr>
          <p:cNvPr id="6" name="Picture 5"/>
          <p:cNvPicPr/>
          <p:nvPr/>
        </p:nvPicPr>
        <p:blipFill>
          <a:blip r:embed="rId2"/>
          <a:stretch>
            <a:fillRect/>
          </a:stretch>
        </p:blipFill>
        <p:spPr>
          <a:xfrm>
            <a:off x="3779912" y="4131082"/>
            <a:ext cx="5364088" cy="2726918"/>
          </a:xfrm>
          <a:prstGeom prst="rect">
            <a:avLst/>
          </a:prstGeom>
        </p:spPr>
      </p:pic>
    </p:spTree>
    <p:extLst>
      <p:ext uri="{BB962C8B-B14F-4D97-AF65-F5344CB8AC3E}">
        <p14:creationId xmlns:p14="http://schemas.microsoft.com/office/powerpoint/2010/main" val="210883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Web Integration</a:t>
            </a:r>
            <a:endParaRPr lang="en-IN" dirty="0"/>
          </a:p>
        </p:txBody>
      </p:sp>
      <p:sp>
        <p:nvSpPr>
          <p:cNvPr id="4" name="Rectangle 3"/>
          <p:cNvSpPr/>
          <p:nvPr/>
        </p:nvSpPr>
        <p:spPr>
          <a:xfrm>
            <a:off x="-36512" y="1268760"/>
            <a:ext cx="9144000" cy="400110"/>
          </a:xfrm>
          <a:prstGeom prst="rect">
            <a:avLst/>
          </a:prstGeom>
        </p:spPr>
        <p:txBody>
          <a:bodyPr wrap="square">
            <a:spAutoFit/>
          </a:bodyPr>
          <a:lstStyle/>
          <a:p>
            <a:pPr marL="342900" indent="-342900">
              <a:buFont typeface="Arial" pitchFamily="34" charset="0"/>
              <a:buChar char="•"/>
            </a:pPr>
            <a:r>
              <a:rPr lang="en-IN" sz="2000" dirty="0"/>
              <a:t>Step-7: Run the python file which the provides the following address</a:t>
            </a:r>
          </a:p>
        </p:txBody>
      </p:sp>
      <p:pic>
        <p:nvPicPr>
          <p:cNvPr id="5" name="Picture 4"/>
          <p:cNvPicPr/>
          <p:nvPr/>
        </p:nvPicPr>
        <p:blipFill>
          <a:blip r:embed="rId2"/>
          <a:stretch>
            <a:fillRect/>
          </a:stretch>
        </p:blipFill>
        <p:spPr>
          <a:xfrm>
            <a:off x="395536" y="1772816"/>
            <a:ext cx="8280920" cy="4032447"/>
          </a:xfrm>
          <a:prstGeom prst="rect">
            <a:avLst/>
          </a:prstGeom>
        </p:spPr>
      </p:pic>
    </p:spTree>
    <p:extLst>
      <p:ext uri="{BB962C8B-B14F-4D97-AF65-F5344CB8AC3E}">
        <p14:creationId xmlns:p14="http://schemas.microsoft.com/office/powerpoint/2010/main" val="3359711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Web Integration</a:t>
            </a:r>
            <a:endParaRPr lang="en-IN" dirty="0"/>
          </a:p>
        </p:txBody>
      </p:sp>
      <p:sp>
        <p:nvSpPr>
          <p:cNvPr id="4" name="Rectangle 3"/>
          <p:cNvSpPr/>
          <p:nvPr/>
        </p:nvSpPr>
        <p:spPr>
          <a:xfrm>
            <a:off x="-36512" y="1268760"/>
            <a:ext cx="9144000" cy="400110"/>
          </a:xfrm>
          <a:prstGeom prst="rect">
            <a:avLst/>
          </a:prstGeom>
        </p:spPr>
        <p:txBody>
          <a:bodyPr wrap="square">
            <a:spAutoFit/>
          </a:bodyPr>
          <a:lstStyle/>
          <a:p>
            <a:pPr marL="342900" indent="-342900">
              <a:buFont typeface="Arial" pitchFamily="34" charset="0"/>
              <a:buChar char="•"/>
            </a:pPr>
            <a:r>
              <a:rPr lang="en-IN" sz="2000" dirty="0"/>
              <a:t>Step-8: Copy the address: </a:t>
            </a:r>
            <a:r>
              <a:rPr lang="en-IN" sz="2000" u="sng" dirty="0">
                <a:hlinkClick r:id="rId2"/>
              </a:rPr>
              <a:t>http://127.0.0.1:5000</a:t>
            </a:r>
            <a:r>
              <a:rPr lang="en-IN" sz="2000" dirty="0"/>
              <a:t> and paste it in address bar and run </a:t>
            </a:r>
          </a:p>
        </p:txBody>
      </p:sp>
      <p:pic>
        <p:nvPicPr>
          <p:cNvPr id="6" name="Picture 5"/>
          <p:cNvPicPr/>
          <p:nvPr/>
        </p:nvPicPr>
        <p:blipFill>
          <a:blip r:embed="rId3"/>
          <a:stretch>
            <a:fillRect/>
          </a:stretch>
        </p:blipFill>
        <p:spPr>
          <a:xfrm>
            <a:off x="683568" y="1818004"/>
            <a:ext cx="7632848" cy="4347300"/>
          </a:xfrm>
          <a:prstGeom prst="rect">
            <a:avLst/>
          </a:prstGeom>
        </p:spPr>
      </p:pic>
    </p:spTree>
    <p:extLst>
      <p:ext uri="{BB962C8B-B14F-4D97-AF65-F5344CB8AC3E}">
        <p14:creationId xmlns:p14="http://schemas.microsoft.com/office/powerpoint/2010/main" val="4101497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a:r>
              <a:rPr lang="en-IN" sz="4400" b="1" dirty="0"/>
              <a:t>Business </a:t>
            </a:r>
            <a:r>
              <a:rPr lang="en-IN" sz="4400" b="1" dirty="0" smtClean="0"/>
              <a:t>Requirements</a:t>
            </a:r>
            <a:endParaRPr lang="en-IN" sz="4000" dirty="0"/>
          </a:p>
        </p:txBody>
      </p:sp>
      <p:sp>
        <p:nvSpPr>
          <p:cNvPr id="3" name="Rectangle 2"/>
          <p:cNvSpPr/>
          <p:nvPr/>
        </p:nvSpPr>
        <p:spPr>
          <a:xfrm>
            <a:off x="0" y="1412777"/>
            <a:ext cx="9144000" cy="4832092"/>
          </a:xfrm>
          <a:prstGeom prst="rect">
            <a:avLst/>
          </a:prstGeom>
        </p:spPr>
        <p:txBody>
          <a:bodyPr wrap="square">
            <a:spAutoFit/>
          </a:bodyPr>
          <a:lstStyle/>
          <a:p>
            <a:pPr algn="just"/>
            <a:r>
              <a:rPr lang="en-IN" sz="2800" dirty="0" smtClean="0"/>
              <a:t>Some </a:t>
            </a:r>
            <a:r>
              <a:rPr lang="en-IN" sz="2800" dirty="0"/>
              <a:t>of the key business requirements </a:t>
            </a:r>
            <a:r>
              <a:rPr lang="en-IN" sz="2800" dirty="0" smtClean="0"/>
              <a:t>include :</a:t>
            </a:r>
          </a:p>
          <a:p>
            <a:pPr marL="987425" indent="-457200" algn="just">
              <a:buFont typeface="Arial" pitchFamily="34" charset="0"/>
              <a:buChar char="•"/>
            </a:pPr>
            <a:r>
              <a:rPr lang="en-IN" sz="2800" dirty="0" smtClean="0"/>
              <a:t>Clear </a:t>
            </a:r>
            <a:r>
              <a:rPr lang="en-IN" sz="2800" dirty="0"/>
              <a:t>Educational </a:t>
            </a:r>
            <a:r>
              <a:rPr lang="en-IN" sz="2800" dirty="0" smtClean="0"/>
              <a:t>Objectives</a:t>
            </a:r>
          </a:p>
          <a:p>
            <a:pPr marL="987425" indent="-457200" algn="just">
              <a:buFont typeface="Arial" pitchFamily="34" charset="0"/>
              <a:buChar char="•"/>
            </a:pPr>
            <a:r>
              <a:rPr lang="en-IN" sz="2800" dirty="0"/>
              <a:t>Content Development and Quality </a:t>
            </a:r>
            <a:r>
              <a:rPr lang="en-IN" sz="2800" dirty="0" smtClean="0"/>
              <a:t>Assurance</a:t>
            </a:r>
          </a:p>
          <a:p>
            <a:pPr marL="987425" indent="-457200" algn="just">
              <a:buFont typeface="Arial" pitchFamily="34" charset="0"/>
              <a:buChar char="•"/>
            </a:pPr>
            <a:r>
              <a:rPr lang="en-IN" sz="2800" dirty="0"/>
              <a:t>Technology </a:t>
            </a:r>
            <a:r>
              <a:rPr lang="en-IN" sz="2800" dirty="0" smtClean="0"/>
              <a:t>Infrastructure</a:t>
            </a:r>
          </a:p>
          <a:p>
            <a:pPr marL="987425" indent="-457200" algn="just">
              <a:buFont typeface="Arial" pitchFamily="34" charset="0"/>
              <a:buChar char="•"/>
            </a:pPr>
            <a:r>
              <a:rPr lang="en-IN" sz="2800" dirty="0"/>
              <a:t>User-Friendly Interface and User </a:t>
            </a:r>
            <a:r>
              <a:rPr lang="en-IN" sz="2800" dirty="0" smtClean="0"/>
              <a:t>Experience</a:t>
            </a:r>
          </a:p>
          <a:p>
            <a:pPr marL="987425" indent="-457200" algn="just">
              <a:buFont typeface="Arial" pitchFamily="34" charset="0"/>
              <a:buChar char="•"/>
            </a:pPr>
            <a:r>
              <a:rPr lang="en-IN" sz="2800" dirty="0"/>
              <a:t>Data Analytics and </a:t>
            </a:r>
            <a:r>
              <a:rPr lang="en-IN" sz="2800" dirty="0" smtClean="0"/>
              <a:t>Reporting</a:t>
            </a:r>
          </a:p>
          <a:p>
            <a:pPr marL="987425" indent="-457200" algn="just">
              <a:buFont typeface="Arial" pitchFamily="34" charset="0"/>
              <a:buChar char="•"/>
            </a:pPr>
            <a:r>
              <a:rPr lang="en-IN" sz="2800" dirty="0"/>
              <a:t>Compliance and Accreditation </a:t>
            </a:r>
            <a:endParaRPr lang="en-IN" sz="2800" dirty="0" smtClean="0"/>
          </a:p>
          <a:p>
            <a:pPr marL="987425" indent="-457200" algn="just">
              <a:buFont typeface="Arial" pitchFamily="34" charset="0"/>
              <a:buChar char="•"/>
            </a:pPr>
            <a:r>
              <a:rPr lang="en-IN" sz="2800" dirty="0"/>
              <a:t>Scalability and Future </a:t>
            </a:r>
            <a:r>
              <a:rPr lang="en-IN" sz="2800" dirty="0" smtClean="0"/>
              <a:t>Growth</a:t>
            </a:r>
          </a:p>
          <a:p>
            <a:pPr marL="987425" indent="-457200" algn="just">
              <a:buFont typeface="Arial" pitchFamily="34" charset="0"/>
              <a:buChar char="•"/>
            </a:pPr>
            <a:r>
              <a:rPr lang="en-IN" sz="2800" dirty="0"/>
              <a:t>Feedback and Continuous </a:t>
            </a:r>
            <a:r>
              <a:rPr lang="en-IN" sz="2800" dirty="0" smtClean="0"/>
              <a:t>Improvement</a:t>
            </a:r>
          </a:p>
          <a:p>
            <a:pPr marL="987425" indent="-457200" algn="just">
              <a:buFont typeface="Arial" pitchFamily="34" charset="0"/>
              <a:buChar char="•"/>
            </a:pPr>
            <a:r>
              <a:rPr lang="en-IN" sz="2800" dirty="0"/>
              <a:t>Accessibility and </a:t>
            </a:r>
            <a:r>
              <a:rPr lang="en-IN" sz="2800" dirty="0" smtClean="0"/>
              <a:t>Inclusivity</a:t>
            </a:r>
          </a:p>
          <a:p>
            <a:pPr marL="987425" indent="-457200" algn="just">
              <a:buFont typeface="Arial" pitchFamily="34" charset="0"/>
              <a:buChar char="•"/>
            </a:pPr>
            <a:r>
              <a:rPr lang="en-IN" sz="2800" dirty="0"/>
              <a:t>Feedback and Review Mechanisms</a:t>
            </a:r>
          </a:p>
        </p:txBody>
      </p:sp>
    </p:spTree>
    <p:extLst>
      <p:ext uri="{BB962C8B-B14F-4D97-AF65-F5344CB8AC3E}">
        <p14:creationId xmlns:p14="http://schemas.microsoft.com/office/powerpoint/2010/main" val="3280362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a:r>
              <a:rPr lang="en-IN" sz="4400" b="1" dirty="0"/>
              <a:t>Literature Survey</a:t>
            </a:r>
            <a:endParaRPr lang="en-IN" sz="4400" dirty="0"/>
          </a:p>
        </p:txBody>
      </p:sp>
      <p:sp>
        <p:nvSpPr>
          <p:cNvPr id="3" name="Rectangle 2"/>
          <p:cNvSpPr/>
          <p:nvPr/>
        </p:nvSpPr>
        <p:spPr>
          <a:xfrm>
            <a:off x="0" y="1412777"/>
            <a:ext cx="9144000" cy="4524315"/>
          </a:xfrm>
          <a:prstGeom prst="rect">
            <a:avLst/>
          </a:prstGeom>
        </p:spPr>
        <p:txBody>
          <a:bodyPr wrap="square">
            <a:spAutoFit/>
          </a:bodyPr>
          <a:lstStyle/>
          <a:p>
            <a:pPr marL="285750" lvl="0" indent="-285750" algn="just">
              <a:buFont typeface="Arial" pitchFamily="34" charset="0"/>
              <a:buChar char="•"/>
            </a:pPr>
            <a:r>
              <a:rPr lang="en-IN" dirty="0"/>
              <a:t>Allen, I. E., &amp; Seaman, J. (2017). Grade Increase: Tracking Distance Education in the United States.</a:t>
            </a:r>
          </a:p>
          <a:p>
            <a:pPr marL="285750" lvl="0" indent="-285750" algn="just">
              <a:buFont typeface="Arial" pitchFamily="34" charset="0"/>
              <a:buChar char="•"/>
            </a:pPr>
            <a:r>
              <a:rPr lang="en-IN" dirty="0"/>
              <a:t>Means, B., Toyama, Y., Murphy, R., </a:t>
            </a:r>
            <a:r>
              <a:rPr lang="en-IN" dirty="0" err="1"/>
              <a:t>Bakia</a:t>
            </a:r>
            <a:r>
              <a:rPr lang="en-IN" dirty="0"/>
              <a:t>, M., &amp; Jones, K. (2009). Evaluation of evidence-based practices in online learning: A meta-analysis and review of online learning studies.</a:t>
            </a:r>
          </a:p>
          <a:p>
            <a:pPr marL="285750" lvl="0" indent="-285750" algn="just">
              <a:buFont typeface="Arial" pitchFamily="34" charset="0"/>
              <a:buChar char="•"/>
            </a:pPr>
            <a:r>
              <a:rPr lang="en-IN" dirty="0"/>
              <a:t>Anderson, T. (2003). Getting the mix right again: An updated and theoretical rationale for interaction.</a:t>
            </a:r>
          </a:p>
          <a:p>
            <a:pPr marL="285750" lvl="0" indent="-285750" algn="just">
              <a:buFont typeface="Arial" pitchFamily="34" charset="0"/>
              <a:buChar char="•"/>
            </a:pPr>
            <a:r>
              <a:rPr lang="en-IN" dirty="0"/>
              <a:t>Lee, Y.-H., Hsieh, Y.-C., &amp; Hsu, C.-N. (2014). Adding innovation diffusion theory to the technology acceptance model: Supporting employees’ intentions to use e-learning systems.</a:t>
            </a:r>
          </a:p>
          <a:p>
            <a:pPr marL="285750" lvl="0" indent="-285750" algn="just">
              <a:buFont typeface="Arial" pitchFamily="34" charset="0"/>
              <a:buChar char="•"/>
            </a:pPr>
            <a:r>
              <a:rPr lang="en-IN" dirty="0"/>
              <a:t>Hodges, C., Moore, S., </a:t>
            </a:r>
            <a:r>
              <a:rPr lang="en-IN" dirty="0" err="1"/>
              <a:t>Lockee</a:t>
            </a:r>
            <a:r>
              <a:rPr lang="en-IN" dirty="0"/>
              <a:t>, B., Trust, T., &amp; Bond, A. (2020). The difference between emergency remote teaching and online learning.</a:t>
            </a:r>
          </a:p>
          <a:p>
            <a:pPr marL="285750" lvl="0" indent="-285750" algn="just">
              <a:buFont typeface="Arial" pitchFamily="34" charset="0"/>
              <a:buChar char="•"/>
            </a:pPr>
            <a:r>
              <a:rPr lang="en-IN" dirty="0"/>
              <a:t>DiMaggio, P., </a:t>
            </a:r>
            <a:r>
              <a:rPr lang="en-IN" dirty="0" err="1"/>
              <a:t>Hargittai</a:t>
            </a:r>
            <a:r>
              <a:rPr lang="en-IN" dirty="0"/>
              <a:t>, E., </a:t>
            </a:r>
            <a:r>
              <a:rPr lang="en-IN" dirty="0" err="1"/>
              <a:t>Neuman</a:t>
            </a:r>
            <a:r>
              <a:rPr lang="en-IN" dirty="0"/>
              <a:t>, W. R., &amp; Robinson, J. P. (2001). Social implications of the Internet.</a:t>
            </a:r>
          </a:p>
          <a:p>
            <a:pPr marL="285750" lvl="0" indent="-285750" algn="just">
              <a:buFont typeface="Arial" pitchFamily="34" charset="0"/>
              <a:buChar char="•"/>
            </a:pPr>
            <a:r>
              <a:rPr lang="en-IN" dirty="0"/>
              <a:t>Garrison, D. R., &amp; </a:t>
            </a:r>
            <a:r>
              <a:rPr lang="en-IN" dirty="0" err="1"/>
              <a:t>Kanuka</a:t>
            </a:r>
            <a:r>
              <a:rPr lang="en-IN" dirty="0"/>
              <a:t>, H. (2004). Blended learning: Uncovering its transformative potential in higher education.</a:t>
            </a:r>
          </a:p>
          <a:p>
            <a:pPr marL="285750" lvl="0" indent="-285750" algn="just">
              <a:buFont typeface="Arial" pitchFamily="34" charset="0"/>
              <a:buChar char="•"/>
            </a:pPr>
            <a:r>
              <a:rPr lang="en-IN" dirty="0"/>
              <a:t>Bergmann, J., &amp; </a:t>
            </a:r>
            <a:r>
              <a:rPr lang="en-IN" dirty="0" err="1"/>
              <a:t>Sams</a:t>
            </a:r>
            <a:r>
              <a:rPr lang="en-IN" dirty="0"/>
              <a:t>, A. (2012). Flip your classroom: Reach every student in every class every day.</a:t>
            </a:r>
          </a:p>
        </p:txBody>
      </p:sp>
    </p:spTree>
    <p:extLst>
      <p:ext uri="{BB962C8B-B14F-4D97-AF65-F5344CB8AC3E}">
        <p14:creationId xmlns:p14="http://schemas.microsoft.com/office/powerpoint/2010/main" val="2367947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a:r>
              <a:rPr lang="en-IN" sz="4400" b="1" dirty="0"/>
              <a:t>Social or Business Impact</a:t>
            </a:r>
            <a:endParaRPr lang="en-IN" sz="4400" dirty="0"/>
          </a:p>
        </p:txBody>
      </p:sp>
      <p:sp>
        <p:nvSpPr>
          <p:cNvPr id="3" name="Rectangle 2"/>
          <p:cNvSpPr/>
          <p:nvPr/>
        </p:nvSpPr>
        <p:spPr>
          <a:xfrm>
            <a:off x="0" y="1412777"/>
            <a:ext cx="9144000" cy="4370427"/>
          </a:xfrm>
          <a:prstGeom prst="rect">
            <a:avLst/>
          </a:prstGeom>
        </p:spPr>
        <p:txBody>
          <a:bodyPr wrap="square">
            <a:spAutoFit/>
          </a:bodyPr>
          <a:lstStyle/>
          <a:p>
            <a:r>
              <a:rPr lang="en-IN" b="1" dirty="0"/>
              <a:t>Pros of E-Learning:</a:t>
            </a:r>
            <a:endParaRPr lang="en-IN" dirty="0"/>
          </a:p>
          <a:p>
            <a:pPr marL="285750" lvl="0" indent="-285750" algn="just">
              <a:buFont typeface="Arial" pitchFamily="34" charset="0"/>
              <a:buChar char="•"/>
            </a:pPr>
            <a:r>
              <a:rPr lang="en-IN" sz="2000" b="1" dirty="0"/>
              <a:t>Accessibility</a:t>
            </a:r>
            <a:r>
              <a:rPr lang="en-IN" sz="2000" dirty="0"/>
              <a:t>: E-learning breaks down geographical barriers, making education accessible to individuals regardless of their location. This inclusivity is particularly beneficial for students in remote areas or those with physical disabilities.</a:t>
            </a:r>
          </a:p>
          <a:p>
            <a:pPr marL="285750" lvl="0" indent="-285750" algn="just">
              <a:buFont typeface="Arial" pitchFamily="34" charset="0"/>
              <a:buChar char="•"/>
            </a:pPr>
            <a:r>
              <a:rPr lang="en-IN" sz="2000" b="1" dirty="0"/>
              <a:t>Flexibility</a:t>
            </a:r>
            <a:r>
              <a:rPr lang="en-IN" sz="2000" dirty="0"/>
              <a:t>: E-learning offers flexibility in terms of scheduling and pacing. Learners can access materials at their convenience, allowing them to balance education with work, family, or other commitments.</a:t>
            </a:r>
          </a:p>
          <a:p>
            <a:pPr marL="285750" lvl="0" indent="-285750" algn="just">
              <a:buFont typeface="Arial" pitchFamily="34" charset="0"/>
              <a:buChar char="•"/>
            </a:pPr>
            <a:r>
              <a:rPr lang="en-IN" sz="2000" b="1" dirty="0"/>
              <a:t>Cost-Effective</a:t>
            </a:r>
            <a:r>
              <a:rPr lang="en-IN" sz="2000" dirty="0"/>
              <a:t>: Online courses often cost less than traditional in-person education, as there are no expenses for commuting, housing, or physical classroom facilities.</a:t>
            </a:r>
          </a:p>
          <a:p>
            <a:pPr marL="285750" lvl="0" indent="-285750" algn="just">
              <a:buFont typeface="Arial" pitchFamily="34" charset="0"/>
              <a:buChar char="•"/>
            </a:pPr>
            <a:r>
              <a:rPr lang="en-IN" sz="2000" b="1" dirty="0"/>
              <a:t>Personalization</a:t>
            </a:r>
            <a:r>
              <a:rPr lang="en-IN" sz="2000" dirty="0"/>
              <a:t>: E-learning platforms can tailor content to individual learning styles and pace, potentially leading to more effective learning experiences.</a:t>
            </a:r>
          </a:p>
          <a:p>
            <a:pPr marL="285750" lvl="0" indent="-285750" algn="just">
              <a:buFont typeface="Arial" pitchFamily="34" charset="0"/>
              <a:buChar char="•"/>
            </a:pPr>
            <a:r>
              <a:rPr lang="en-IN" sz="2000" b="1" dirty="0"/>
              <a:t>Global Learning Communities</a:t>
            </a:r>
            <a:r>
              <a:rPr lang="en-IN" sz="2000" dirty="0"/>
              <a:t>: E-learners have the opportunity to connect with peers and instructors from around the world, fostering diverse and inclusive learning environments.</a:t>
            </a:r>
          </a:p>
        </p:txBody>
      </p:sp>
    </p:spTree>
    <p:extLst>
      <p:ext uri="{BB962C8B-B14F-4D97-AF65-F5344CB8AC3E}">
        <p14:creationId xmlns:p14="http://schemas.microsoft.com/office/powerpoint/2010/main" val="1746668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a:r>
              <a:rPr lang="en-IN" sz="4400" b="1" dirty="0"/>
              <a:t>Social or Business Impact</a:t>
            </a:r>
            <a:endParaRPr lang="en-IN" sz="4400" dirty="0"/>
          </a:p>
        </p:txBody>
      </p:sp>
      <p:sp>
        <p:nvSpPr>
          <p:cNvPr id="3" name="Rectangle 2"/>
          <p:cNvSpPr/>
          <p:nvPr/>
        </p:nvSpPr>
        <p:spPr>
          <a:xfrm>
            <a:off x="0" y="1412777"/>
            <a:ext cx="9144000" cy="3785652"/>
          </a:xfrm>
          <a:prstGeom prst="rect">
            <a:avLst/>
          </a:prstGeom>
        </p:spPr>
        <p:txBody>
          <a:bodyPr wrap="square">
            <a:spAutoFit/>
          </a:bodyPr>
          <a:lstStyle/>
          <a:p>
            <a:r>
              <a:rPr lang="en-IN" sz="2000" b="1" dirty="0"/>
              <a:t>Cons of E-Learning:</a:t>
            </a:r>
            <a:endParaRPr lang="en-IN" sz="2000" dirty="0"/>
          </a:p>
          <a:p>
            <a:pPr marL="342900" lvl="0" indent="-342900" algn="just">
              <a:buFont typeface="Arial" pitchFamily="34" charset="0"/>
              <a:buChar char="•"/>
            </a:pPr>
            <a:r>
              <a:rPr lang="en-IN" sz="2000" b="1" dirty="0"/>
              <a:t>Digital Divide</a:t>
            </a:r>
            <a:r>
              <a:rPr lang="en-IN" sz="2000" dirty="0"/>
              <a:t>: Not all learners have access to the necessary technology and internet connectivity, exacerbating existing inequalities in education.</a:t>
            </a:r>
          </a:p>
          <a:p>
            <a:pPr marL="342900" lvl="0" indent="-342900" algn="just">
              <a:buFont typeface="Arial" pitchFamily="34" charset="0"/>
              <a:buChar char="•"/>
            </a:pPr>
            <a:r>
              <a:rPr lang="en-IN" sz="2000" b="1" dirty="0"/>
              <a:t>Lack of Social Interaction</a:t>
            </a:r>
            <a:r>
              <a:rPr lang="en-IN" sz="2000" dirty="0"/>
              <a:t>: E-learning can be isolating, as it often lacks the face-to-face interaction found in traditional classrooms. This may lead to feelings of loneliness and decreased motivation.</a:t>
            </a:r>
          </a:p>
          <a:p>
            <a:pPr marL="342900" lvl="0" indent="-342900" algn="just">
              <a:buFont typeface="Arial" pitchFamily="34" charset="0"/>
              <a:buChar char="•"/>
            </a:pPr>
            <a:r>
              <a:rPr lang="en-IN" sz="2000" b="1" dirty="0"/>
              <a:t>Self-Motivation</a:t>
            </a:r>
            <a:r>
              <a:rPr lang="en-IN" sz="2000" dirty="0"/>
              <a:t>: E-learning requires a higher level of self-discipline and motivation. Some students may struggle with time management and staying engaged.</a:t>
            </a:r>
          </a:p>
          <a:p>
            <a:pPr marL="342900" lvl="0" indent="-342900" algn="just">
              <a:buFont typeface="Arial" pitchFamily="34" charset="0"/>
              <a:buChar char="•"/>
            </a:pPr>
            <a:r>
              <a:rPr lang="en-IN" sz="2000" b="1" dirty="0"/>
              <a:t>Quality Assurance</a:t>
            </a:r>
            <a:r>
              <a:rPr lang="en-IN" sz="2000" dirty="0"/>
              <a:t>: Ensuring the quality of online courses can be challenging. There is a risk of subpar content and inadequate assessment methods.</a:t>
            </a:r>
          </a:p>
          <a:p>
            <a:pPr marL="342900" lvl="0" indent="-342900" algn="just">
              <a:buFont typeface="Arial" pitchFamily="34" charset="0"/>
              <a:buChar char="•"/>
            </a:pPr>
            <a:r>
              <a:rPr lang="en-IN" sz="2000" b="1" dirty="0"/>
              <a:t>Limited Practical Experience</a:t>
            </a:r>
            <a:r>
              <a:rPr lang="en-IN" sz="2000" dirty="0"/>
              <a:t>: Some fields, such as hands-on sciences or trades, require practical, hands-on experience that e-learning cannot fully replicate.</a:t>
            </a:r>
          </a:p>
        </p:txBody>
      </p:sp>
    </p:spTree>
    <p:extLst>
      <p:ext uri="{BB962C8B-B14F-4D97-AF65-F5344CB8AC3E}">
        <p14:creationId xmlns:p14="http://schemas.microsoft.com/office/powerpoint/2010/main" val="3108122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a:r>
              <a:rPr lang="en-IN" sz="4400" b="1" dirty="0"/>
              <a:t>Social or Business Impact</a:t>
            </a:r>
            <a:endParaRPr lang="en-IN" sz="4400" dirty="0"/>
          </a:p>
        </p:txBody>
      </p:sp>
      <p:sp>
        <p:nvSpPr>
          <p:cNvPr id="3" name="Rectangle 2"/>
          <p:cNvSpPr/>
          <p:nvPr/>
        </p:nvSpPr>
        <p:spPr>
          <a:xfrm>
            <a:off x="0" y="1412777"/>
            <a:ext cx="9144000" cy="3724096"/>
          </a:xfrm>
          <a:prstGeom prst="rect">
            <a:avLst/>
          </a:prstGeom>
        </p:spPr>
        <p:txBody>
          <a:bodyPr wrap="square">
            <a:spAutoFit/>
          </a:bodyPr>
          <a:lstStyle/>
          <a:p>
            <a:pPr algn="just"/>
            <a:r>
              <a:rPr lang="en-IN" sz="2000" b="1" dirty="0"/>
              <a:t>Improving E-Learning for Future </a:t>
            </a:r>
            <a:r>
              <a:rPr lang="en-IN" sz="2000" b="1" dirty="0" smtClean="0"/>
              <a:t>Generations</a:t>
            </a:r>
            <a:endParaRPr lang="en-IN" sz="2000" dirty="0"/>
          </a:p>
          <a:p>
            <a:pPr marL="725488" lvl="0" indent="-342900" algn="just">
              <a:buFont typeface="Arial" pitchFamily="34" charset="0"/>
              <a:buChar char="•"/>
            </a:pPr>
            <a:r>
              <a:rPr lang="en-IN" sz="2400" dirty="0"/>
              <a:t>Address the Digital </a:t>
            </a:r>
            <a:r>
              <a:rPr lang="en-IN" sz="2400" dirty="0" smtClean="0"/>
              <a:t>Divide</a:t>
            </a:r>
          </a:p>
          <a:p>
            <a:pPr marL="725488" lvl="0" indent="-342900" algn="just">
              <a:buFont typeface="Arial" pitchFamily="34" charset="0"/>
              <a:buChar char="•"/>
            </a:pPr>
            <a:r>
              <a:rPr lang="en-IN" sz="2400" dirty="0" smtClean="0"/>
              <a:t>Enhance </a:t>
            </a:r>
            <a:r>
              <a:rPr lang="en-IN" sz="2400" dirty="0"/>
              <a:t>Social </a:t>
            </a:r>
            <a:r>
              <a:rPr lang="en-IN" sz="2400" dirty="0" smtClean="0"/>
              <a:t>Interaction</a:t>
            </a:r>
          </a:p>
          <a:p>
            <a:pPr marL="725488" lvl="0" indent="-342900" algn="just">
              <a:buFont typeface="Arial" pitchFamily="34" charset="0"/>
              <a:buChar char="•"/>
            </a:pPr>
            <a:r>
              <a:rPr lang="en-IN" sz="2400" dirty="0" smtClean="0"/>
              <a:t>Support </a:t>
            </a:r>
            <a:r>
              <a:rPr lang="en-IN" sz="2400" dirty="0"/>
              <a:t>and </a:t>
            </a:r>
            <a:r>
              <a:rPr lang="en-IN" sz="2400" dirty="0" smtClean="0"/>
              <a:t>Quality Control</a:t>
            </a:r>
          </a:p>
          <a:p>
            <a:pPr marL="725488" lvl="0" indent="-342900" algn="just">
              <a:buFont typeface="Arial" pitchFamily="34" charset="0"/>
              <a:buChar char="•"/>
            </a:pPr>
            <a:r>
              <a:rPr lang="en-IN" sz="2400" dirty="0" smtClean="0"/>
              <a:t>Blended Learning</a:t>
            </a:r>
            <a:endParaRPr lang="en-IN" sz="2400" dirty="0"/>
          </a:p>
          <a:p>
            <a:pPr marL="725488" lvl="0" indent="-342900" algn="just">
              <a:buFont typeface="Arial" pitchFamily="34" charset="0"/>
              <a:buChar char="•"/>
            </a:pPr>
            <a:r>
              <a:rPr lang="en-IN" sz="2400" dirty="0"/>
              <a:t>Lifelong </a:t>
            </a:r>
            <a:r>
              <a:rPr lang="en-IN" sz="2400" dirty="0" smtClean="0"/>
              <a:t>Learning</a:t>
            </a:r>
            <a:endParaRPr lang="en-IN" sz="2400" dirty="0"/>
          </a:p>
          <a:p>
            <a:pPr marL="725488" lvl="0" indent="-342900" algn="just">
              <a:buFont typeface="Arial" pitchFamily="34" charset="0"/>
              <a:buChar char="•"/>
            </a:pPr>
            <a:r>
              <a:rPr lang="en-IN" sz="2400" dirty="0"/>
              <a:t>Feedback and </a:t>
            </a:r>
            <a:r>
              <a:rPr lang="en-IN" sz="2400" dirty="0" smtClean="0"/>
              <a:t>Assessment</a:t>
            </a:r>
            <a:endParaRPr lang="en-IN" sz="2400" dirty="0"/>
          </a:p>
          <a:p>
            <a:pPr marL="725488" lvl="0" indent="-342900" algn="just">
              <a:buFont typeface="Arial" pitchFamily="34" charset="0"/>
              <a:buChar char="•"/>
            </a:pPr>
            <a:r>
              <a:rPr lang="en-IN" sz="2400" dirty="0"/>
              <a:t>Cultural </a:t>
            </a:r>
            <a:r>
              <a:rPr lang="en-IN" sz="2400" dirty="0" smtClean="0"/>
              <a:t>Sensitivity</a:t>
            </a:r>
          </a:p>
          <a:p>
            <a:pPr marL="725488" lvl="0" indent="-342900" algn="just">
              <a:buFont typeface="Arial" pitchFamily="34" charset="0"/>
              <a:buChar char="•"/>
            </a:pPr>
            <a:r>
              <a:rPr lang="en-IN" sz="2400" dirty="0" smtClean="0"/>
              <a:t>Research </a:t>
            </a:r>
            <a:r>
              <a:rPr lang="en-IN" sz="2400" dirty="0"/>
              <a:t>and </a:t>
            </a:r>
            <a:r>
              <a:rPr lang="en-IN" sz="2400" dirty="0" smtClean="0"/>
              <a:t>Innovation</a:t>
            </a:r>
          </a:p>
          <a:p>
            <a:pPr marL="725488" lvl="0" indent="-342900" algn="just">
              <a:buFont typeface="Arial" pitchFamily="34" charset="0"/>
              <a:buChar char="•"/>
            </a:pPr>
            <a:r>
              <a:rPr lang="en-IN" sz="2400" dirty="0" smtClean="0"/>
              <a:t>Mental </a:t>
            </a:r>
            <a:r>
              <a:rPr lang="en-IN" sz="2400" dirty="0"/>
              <a:t>Health </a:t>
            </a:r>
            <a:r>
              <a:rPr lang="en-IN" sz="2400" dirty="0" smtClean="0"/>
              <a:t>Support</a:t>
            </a:r>
            <a:endParaRPr lang="en-IN" sz="2400" dirty="0"/>
          </a:p>
        </p:txBody>
      </p:sp>
    </p:spTree>
    <p:extLst>
      <p:ext uri="{BB962C8B-B14F-4D97-AF65-F5344CB8AC3E}">
        <p14:creationId xmlns:p14="http://schemas.microsoft.com/office/powerpoint/2010/main" val="2651160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a:r>
              <a:rPr lang="en-IN" sz="4400" b="1" dirty="0"/>
              <a:t>Data</a:t>
            </a:r>
            <a:endParaRPr lang="en-IN" sz="4400" dirty="0"/>
          </a:p>
        </p:txBody>
      </p:sp>
      <p:sp>
        <p:nvSpPr>
          <p:cNvPr id="3" name="Rectangle 2"/>
          <p:cNvSpPr/>
          <p:nvPr/>
        </p:nvSpPr>
        <p:spPr>
          <a:xfrm>
            <a:off x="0" y="1412777"/>
            <a:ext cx="9144000" cy="5262979"/>
          </a:xfrm>
          <a:prstGeom prst="rect">
            <a:avLst/>
          </a:prstGeom>
        </p:spPr>
        <p:txBody>
          <a:bodyPr wrap="square">
            <a:spAutoFit/>
          </a:bodyPr>
          <a:lstStyle/>
          <a:p>
            <a:r>
              <a:rPr lang="en-IN" sz="1400" dirty="0"/>
              <a:t>The dataset contains the following attributes with </a:t>
            </a:r>
            <a:r>
              <a:rPr lang="en-IN" sz="1400" b="1" dirty="0"/>
              <a:t>1033</a:t>
            </a:r>
            <a:r>
              <a:rPr lang="en-IN" sz="1400" dirty="0"/>
              <a:t> instances.</a:t>
            </a:r>
          </a:p>
          <a:p>
            <a:pPr marL="638175" lvl="0" indent="-285750">
              <a:buFont typeface="Arial" pitchFamily="34" charset="0"/>
              <a:buChar char="•"/>
            </a:pPr>
            <a:r>
              <a:rPr lang="en-IN" sz="1400" dirty="0"/>
              <a:t>Gender: Gender of the student</a:t>
            </a:r>
          </a:p>
          <a:p>
            <a:pPr marL="638175" lvl="0" indent="-285750">
              <a:buFont typeface="Arial" pitchFamily="34" charset="0"/>
              <a:buChar char="•"/>
            </a:pPr>
            <a:r>
              <a:rPr lang="en-IN" sz="1400" dirty="0"/>
              <a:t>Home Location: Rural or Urban.</a:t>
            </a:r>
          </a:p>
          <a:p>
            <a:pPr marL="638175" lvl="0" indent="-285750">
              <a:buFont typeface="Arial" pitchFamily="34" charset="0"/>
              <a:buChar char="•"/>
            </a:pPr>
            <a:r>
              <a:rPr lang="en-IN" sz="1400" dirty="0"/>
              <a:t>Level of Education : UG, PG or school</a:t>
            </a:r>
          </a:p>
          <a:p>
            <a:pPr marL="638175" lvl="0" indent="-285750">
              <a:buFont typeface="Arial" pitchFamily="34" charset="0"/>
              <a:buChar char="•"/>
            </a:pPr>
            <a:r>
              <a:rPr lang="en-IN" sz="1400" dirty="0"/>
              <a:t>Age : age of the student</a:t>
            </a:r>
          </a:p>
          <a:p>
            <a:pPr marL="638175" lvl="0" indent="-285750">
              <a:buFont typeface="Arial" pitchFamily="34" charset="0"/>
              <a:buChar char="•"/>
            </a:pPr>
            <a:r>
              <a:rPr lang="en-IN" sz="1400" dirty="0"/>
              <a:t>Number of subjects :</a:t>
            </a:r>
          </a:p>
          <a:p>
            <a:pPr marL="638175" lvl="0" indent="-285750">
              <a:buFont typeface="Arial" pitchFamily="34" charset="0"/>
              <a:buChar char="•"/>
            </a:pPr>
            <a:r>
              <a:rPr lang="en-IN" sz="1400" dirty="0"/>
              <a:t>Device Type Used : device used to attend the online classes</a:t>
            </a:r>
          </a:p>
          <a:p>
            <a:pPr marL="638175" lvl="0" indent="-285750">
              <a:buFont typeface="Arial" pitchFamily="34" charset="0"/>
              <a:buChar char="•"/>
            </a:pPr>
            <a:r>
              <a:rPr lang="en-IN" sz="1400" dirty="0"/>
              <a:t>Economic status :  economic status of the family</a:t>
            </a:r>
          </a:p>
          <a:p>
            <a:pPr marL="638175" lvl="0" indent="-285750">
              <a:buFont typeface="Arial" pitchFamily="34" charset="0"/>
              <a:buChar char="•"/>
            </a:pPr>
            <a:r>
              <a:rPr lang="en-IN" sz="1400" dirty="0"/>
              <a:t>Internet facility in your locality</a:t>
            </a:r>
          </a:p>
          <a:p>
            <a:pPr marL="638175" lvl="0" indent="-285750">
              <a:buFont typeface="Arial" pitchFamily="34" charset="0"/>
              <a:buChar char="•"/>
            </a:pPr>
            <a:r>
              <a:rPr lang="en-IN" sz="1400" dirty="0"/>
              <a:t>Are you involved on any sports</a:t>
            </a:r>
          </a:p>
          <a:p>
            <a:pPr marL="638175" lvl="0" indent="-285750">
              <a:buFont typeface="Arial" pitchFamily="34" charset="0"/>
              <a:buChar char="•"/>
            </a:pPr>
            <a:r>
              <a:rPr lang="en-IN" sz="1400" dirty="0"/>
              <a:t>Family Size</a:t>
            </a:r>
          </a:p>
          <a:p>
            <a:pPr marL="638175" lvl="0" indent="-285750">
              <a:buFont typeface="Arial" pitchFamily="34" charset="0"/>
              <a:buChar char="•"/>
            </a:pPr>
            <a:r>
              <a:rPr lang="en-IN" sz="1400" dirty="0"/>
              <a:t>Do elderly people monitor you ?.</a:t>
            </a:r>
          </a:p>
          <a:p>
            <a:pPr marL="638175" lvl="0" indent="-285750">
              <a:buFont typeface="Arial" pitchFamily="34" charset="0"/>
              <a:buChar char="•"/>
            </a:pPr>
            <a:r>
              <a:rPr lang="en-IN" sz="1400" dirty="0"/>
              <a:t>Study Time(hours)</a:t>
            </a:r>
          </a:p>
          <a:p>
            <a:pPr marL="638175" lvl="0" indent="-285750">
              <a:buFont typeface="Arial" pitchFamily="34" charset="0"/>
              <a:buChar char="•"/>
            </a:pPr>
            <a:r>
              <a:rPr lang="en-IN" sz="1400" dirty="0"/>
              <a:t>Sleep time (hours)</a:t>
            </a:r>
          </a:p>
          <a:p>
            <a:pPr marL="638175" lvl="0" indent="-285750">
              <a:buFont typeface="Arial" pitchFamily="34" charset="0"/>
              <a:buChar char="•"/>
            </a:pPr>
            <a:r>
              <a:rPr lang="en-IN" sz="1400" dirty="0"/>
              <a:t>Time spent on social media(hours)</a:t>
            </a:r>
          </a:p>
          <a:p>
            <a:pPr marL="638175" lvl="0" indent="-285750">
              <a:buFont typeface="Arial" pitchFamily="34" charset="0"/>
              <a:buChar char="•"/>
            </a:pPr>
            <a:r>
              <a:rPr lang="en-IN" sz="1400" dirty="0"/>
              <a:t>Interested in gaming ?</a:t>
            </a:r>
          </a:p>
          <a:p>
            <a:pPr marL="638175" lvl="0" indent="-285750">
              <a:buFont typeface="Arial" pitchFamily="34" charset="0"/>
              <a:buChar char="•"/>
            </a:pPr>
            <a:r>
              <a:rPr lang="en-IN" sz="1400" dirty="0"/>
              <a:t>Have a separate room for studying ?</a:t>
            </a:r>
          </a:p>
          <a:p>
            <a:pPr marL="638175" lvl="0" indent="-285750">
              <a:buFont typeface="Arial" pitchFamily="34" charset="0"/>
              <a:buChar char="•"/>
            </a:pPr>
            <a:r>
              <a:rPr lang="en-IN" sz="1400" dirty="0"/>
              <a:t>Engaged in group studies ?</a:t>
            </a:r>
          </a:p>
          <a:p>
            <a:pPr marL="638175" lvl="0" indent="-285750">
              <a:buFont typeface="Arial" pitchFamily="34" charset="0"/>
              <a:buChar char="•"/>
            </a:pPr>
            <a:r>
              <a:rPr lang="en-IN" sz="1400" dirty="0"/>
              <a:t>Average marks scored before pandemic in traditional classroom</a:t>
            </a:r>
          </a:p>
          <a:p>
            <a:pPr marL="638175" lvl="0" indent="-285750">
              <a:buFont typeface="Arial" pitchFamily="34" charset="0"/>
              <a:buChar char="•"/>
            </a:pPr>
            <a:r>
              <a:rPr lang="en-IN" sz="1400" dirty="0"/>
              <a:t>Your interaction in online mode</a:t>
            </a:r>
          </a:p>
          <a:p>
            <a:pPr marL="638175" lvl="0" indent="-285750">
              <a:buFont typeface="Arial" pitchFamily="34" charset="0"/>
              <a:buChar char="•"/>
            </a:pPr>
            <a:r>
              <a:rPr lang="en-IN" sz="1400" dirty="0"/>
              <a:t>Clearing doubts with faculties online ?</a:t>
            </a:r>
          </a:p>
          <a:p>
            <a:pPr marL="638175" lvl="0" indent="-285750">
              <a:buFont typeface="Arial" pitchFamily="34" charset="0"/>
              <a:buChar char="•"/>
            </a:pPr>
            <a:r>
              <a:rPr lang="en-IN" sz="1400" dirty="0"/>
              <a:t>Interested in ?</a:t>
            </a:r>
          </a:p>
          <a:p>
            <a:pPr marL="638175" lvl="0" indent="-285750">
              <a:buFont typeface="Arial" pitchFamily="34" charset="0"/>
              <a:buChar char="•"/>
            </a:pPr>
            <a:r>
              <a:rPr lang="en-IN" sz="1400" dirty="0"/>
              <a:t>Performance in online</a:t>
            </a:r>
          </a:p>
          <a:p>
            <a:pPr marL="638175" lvl="0" indent="-285750">
              <a:buFont typeface="Arial" pitchFamily="34" charset="0"/>
              <a:buChar char="•"/>
            </a:pPr>
            <a:r>
              <a:rPr lang="en-IN" sz="1400" dirty="0"/>
              <a:t>Your level of satisfaction in online education</a:t>
            </a:r>
          </a:p>
        </p:txBody>
      </p:sp>
    </p:spTree>
    <p:extLst>
      <p:ext uri="{BB962C8B-B14F-4D97-AF65-F5344CB8AC3E}">
        <p14:creationId xmlns:p14="http://schemas.microsoft.com/office/powerpoint/2010/main" val="4020581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1097</TotalTime>
  <Words>1898</Words>
  <Application>Microsoft Office PowerPoint</Application>
  <PresentationFormat>On-screen Show (4:3)</PresentationFormat>
  <Paragraphs>167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Unveiling the Virtual Classroom: An In-depth Analysis of the Online Education System </vt:lpstr>
      <vt:lpstr>Problem Understanding</vt:lpstr>
      <vt:lpstr>Business Requirements</vt:lpstr>
      <vt:lpstr>Business Requirements</vt:lpstr>
      <vt:lpstr>Literature Survey</vt:lpstr>
      <vt:lpstr>Social or Business Impact</vt:lpstr>
      <vt:lpstr>Social or Business Impact</vt:lpstr>
      <vt:lpstr>Social or Business Impact</vt:lpstr>
      <vt:lpstr>Data</vt:lpstr>
      <vt:lpstr>Data Preparation</vt:lpstr>
      <vt:lpstr>Data Visualizations</vt:lpstr>
      <vt:lpstr>Data Visualizations</vt:lpstr>
      <vt:lpstr>Data Visualizations</vt:lpstr>
      <vt:lpstr>Data Visualizations</vt:lpstr>
      <vt:lpstr>Data Visualizations</vt:lpstr>
      <vt:lpstr>Data Visualizations</vt:lpstr>
      <vt:lpstr>Data Visualizations</vt:lpstr>
      <vt:lpstr>Data Visualizations</vt:lpstr>
      <vt:lpstr>Data Visualizations</vt:lpstr>
      <vt:lpstr>Data Visualizations</vt:lpstr>
      <vt:lpstr>Dashboard</vt:lpstr>
      <vt:lpstr>Dashboard</vt:lpstr>
      <vt:lpstr>Story</vt:lpstr>
      <vt:lpstr>Report</vt:lpstr>
      <vt:lpstr>Performance Testing </vt:lpstr>
      <vt:lpstr>Performance Testing </vt:lpstr>
      <vt:lpstr>Performance Testing </vt:lpstr>
      <vt:lpstr>Web Integration</vt:lpstr>
      <vt:lpstr>Web Integration</vt:lpstr>
      <vt:lpstr>Web Integration</vt:lpstr>
      <vt:lpstr>Web Integration</vt:lpstr>
      <vt:lpstr>Web Integration</vt:lpstr>
      <vt:lpstr>Web Integration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the Virtual Classroom: An In-depth Analysis of the Online Education System</dc:title>
  <dc:creator>user</dc:creator>
  <cp:lastModifiedBy>user</cp:lastModifiedBy>
  <cp:revision>13</cp:revision>
  <dcterms:created xsi:type="dcterms:W3CDTF">2023-09-05T03:44:14Z</dcterms:created>
  <dcterms:modified xsi:type="dcterms:W3CDTF">2023-09-09T05:30:15Z</dcterms:modified>
</cp:coreProperties>
</file>