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1" d="100"/>
          <a:sy n="121" d="100"/>
        </p:scale>
        <p:origin x="2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9FEDF2-19BD-4AB4-A319-F6785F578600}"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296418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9FEDF2-19BD-4AB4-A319-F6785F578600}"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3820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739FEDF2-19BD-4AB4-A319-F6785F578600}"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2937381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739FEDF2-19BD-4AB4-A319-F6785F578600}" type="datetimeFigureOut">
              <a:rPr lang="en-US" smtClean="0"/>
              <a:t>9/27/21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4245787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FEDF2-19BD-4AB4-A319-F6785F578600}"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2938246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FEDF2-19BD-4AB4-A319-F6785F578600}"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1358416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FEDF2-19BD-4AB4-A319-F6785F578600}"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267237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FEDF2-19BD-4AB4-A319-F6785F578600}"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78736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9FEDF2-19BD-4AB4-A319-F6785F578600}"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339199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9FEDF2-19BD-4AB4-A319-F6785F578600}" type="datetimeFigureOut">
              <a:rPr lang="en-US" smtClean="0"/>
              <a:t>9/27/21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1500783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9FEDF2-19BD-4AB4-A319-F6785F578600}" type="datetimeFigureOut">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271505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FEDF2-19BD-4AB4-A319-F6785F578600}" type="datetimeFigureOut">
              <a:rPr lang="en-US" smtClean="0"/>
              <a:t>9/27/21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368336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9FEDF2-19BD-4AB4-A319-F6785F578600}"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128221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39FEDF2-19BD-4AB4-A319-F6785F578600}" type="datetimeFigureOut">
              <a:rPr lang="en-US" smtClean="0"/>
              <a:t>9/27/21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97600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39FEDF2-19BD-4AB4-A319-F6785F578600}" type="datetimeFigureOut">
              <a:rPr lang="en-US" smtClean="0"/>
              <a:t>9/27/21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0DB0B5A-55A1-470F-A5E7-29C0B2B6858B}" type="slidenum">
              <a:rPr lang="en-US" smtClean="0"/>
              <a:t>‹#›</a:t>
            </a:fld>
            <a:endParaRPr lang="en-US"/>
          </a:p>
        </p:txBody>
      </p:sp>
    </p:spTree>
    <p:extLst>
      <p:ext uri="{BB962C8B-B14F-4D97-AF65-F5344CB8AC3E}">
        <p14:creationId xmlns:p14="http://schemas.microsoft.com/office/powerpoint/2010/main" val="14686308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3644-140A-444A-8437-EC122BF97471}"/>
              </a:ext>
            </a:extLst>
          </p:cNvPr>
          <p:cNvSpPr>
            <a:spLocks noGrp="1"/>
          </p:cNvSpPr>
          <p:nvPr>
            <p:ph type="ctrTitle"/>
          </p:nvPr>
        </p:nvSpPr>
        <p:spPr>
          <a:xfrm>
            <a:off x="1286251" y="639522"/>
            <a:ext cx="10572000" cy="2971051"/>
          </a:xfrm>
        </p:spPr>
        <p:txBody>
          <a:bodyPr/>
          <a:lstStyle/>
          <a:p>
            <a:pPr marL="0" marR="0">
              <a:spcBef>
                <a:spcPts val="0"/>
              </a:spcBef>
              <a:spcAft>
                <a:spcPts val="0"/>
              </a:spcAft>
            </a:pPr>
            <a:r>
              <a:rPr lang="en-US" sz="4000" b="1" u="sng" dirty="0">
                <a:solidFill>
                  <a:srgbClr val="000000"/>
                </a:solidFill>
                <a:effectLst/>
                <a:latin typeface="Times New Roman" panose="02020603050405020304" pitchFamily="18" charset="0"/>
                <a:ea typeface="Roboto Bold"/>
                <a:cs typeface="Times New Roman" panose="02020603050405020304" pitchFamily="18" charset="0"/>
              </a:rPr>
              <a:t>Recurrent Neural Network Based Text Summarization Techniques By IBM Watson</a:t>
            </a:r>
            <a:br>
              <a:rPr lang="en-US" sz="1800" dirty="0">
                <a:effectLst/>
                <a:latin typeface="Roboto Regular"/>
                <a:ea typeface="Roboto Regular"/>
                <a:cs typeface="Roboto Regular"/>
              </a:rPr>
            </a:br>
            <a:r>
              <a:rPr lang="en-US" sz="1800" b="1" u="none" strike="noStrike" dirty="0">
                <a:solidFill>
                  <a:srgbClr val="000000"/>
                </a:solidFill>
                <a:effectLst/>
                <a:latin typeface="Roboto Bold"/>
                <a:ea typeface="Roboto Bold"/>
                <a:cs typeface="Roboto Bold"/>
              </a:rPr>
              <a:t> </a:t>
            </a:r>
            <a:br>
              <a:rPr lang="en-US" sz="1800" dirty="0">
                <a:effectLst/>
                <a:latin typeface="Roboto Regular"/>
                <a:ea typeface="Roboto Regular"/>
                <a:cs typeface="Roboto Regular"/>
              </a:rPr>
            </a:br>
            <a:endParaRPr lang="en-US" dirty="0"/>
          </a:p>
        </p:txBody>
      </p:sp>
      <p:sp>
        <p:nvSpPr>
          <p:cNvPr id="3" name="Subtitle 2">
            <a:extLst>
              <a:ext uri="{FF2B5EF4-FFF2-40B4-BE49-F238E27FC236}">
                <a16:creationId xmlns:a16="http://schemas.microsoft.com/office/drawing/2014/main" id="{EEACE227-B099-48FE-8ED8-3936745F3E4F}"/>
              </a:ext>
            </a:extLst>
          </p:cNvPr>
          <p:cNvSpPr>
            <a:spLocks noGrp="1"/>
          </p:cNvSpPr>
          <p:nvPr>
            <p:ph type="subTitle" idx="1"/>
          </p:nvPr>
        </p:nvSpPr>
        <p:spPr/>
        <p:txBody>
          <a:bodyPr/>
          <a:lstStyle/>
          <a:p>
            <a:r>
              <a:rPr lang="en-US" dirty="0"/>
              <a:t>By Hitesh </a:t>
            </a:r>
            <a:r>
              <a:rPr lang="en-US"/>
              <a:t>Kumar     Campus</a:t>
            </a:r>
            <a:r>
              <a:rPr lang="en-US" dirty="0"/>
              <a:t>: Manipal Dubai</a:t>
            </a:r>
          </a:p>
        </p:txBody>
      </p:sp>
    </p:spTree>
    <p:extLst>
      <p:ext uri="{BB962C8B-B14F-4D97-AF65-F5344CB8AC3E}">
        <p14:creationId xmlns:p14="http://schemas.microsoft.com/office/powerpoint/2010/main" val="378871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D79A-2D70-4382-A095-F0E9790FFEC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8CD013D-BE2D-4316-8F11-A5652F060365}"/>
              </a:ext>
            </a:extLst>
          </p:cNvPr>
          <p:cNvSpPr>
            <a:spLocks noGrp="1"/>
          </p:cNvSpPr>
          <p:nvPr>
            <p:ph idx="1"/>
          </p:nvPr>
        </p:nvSpPr>
        <p:spPr/>
        <p:txBody>
          <a:bodyPr/>
          <a:lstStyle/>
          <a:p>
            <a:pPr marL="0" marR="0">
              <a:spcBef>
                <a:spcPts val="0"/>
              </a:spcBef>
              <a:spcAft>
                <a:spcPts val="0"/>
              </a:spcAft>
            </a:pPr>
            <a:r>
              <a:rPr lang="en-US" sz="1800" dirty="0">
                <a:effectLst/>
                <a:latin typeface="Times New Roman" panose="02020603050405020304" pitchFamily="18" charset="0"/>
                <a:ea typeface="Roboto Regular"/>
                <a:cs typeface="Times New Roman" panose="02020603050405020304" pitchFamily="18" charset="0"/>
              </a:rPr>
              <a:t>Automatic summarization is the process of shortening a set of data computationally, to create a subset that represents the most important or relevant information within the original content. For example, A three page of fire brigade information can be summarized into steps instructing the tenants or user of the building to action in case of accident.</a:t>
            </a:r>
          </a:p>
          <a:p>
            <a:pPr marL="0" marR="0" indent="0">
              <a:spcBef>
                <a:spcPts val="0"/>
              </a:spcBef>
              <a:spcAft>
                <a:spcPts val="0"/>
              </a:spcAft>
              <a:buNone/>
            </a:pPr>
            <a:endParaRPr lang="en-US" sz="1800" dirty="0">
              <a:effectLst/>
              <a:latin typeface="Times New Roman" panose="02020603050405020304" pitchFamily="18" charset="0"/>
              <a:ea typeface="Roboto Regular"/>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Roboto Regular"/>
                <a:cs typeface="Times New Roman" panose="02020603050405020304" pitchFamily="18" charset="0"/>
              </a:rPr>
              <a:t>Many technologies were developed for the text summarization. One of them is recurrent neural network which is an artificial neural network helpful in modelling sequence data.  It is derived from feedforward networks</a:t>
            </a:r>
            <a:r>
              <a:rPr lang="en-US" sz="1800" dirty="0">
                <a:effectLst/>
                <a:latin typeface="Roboto Regular"/>
                <a:ea typeface="Roboto Regular"/>
                <a:cs typeface="Roboto Regular"/>
              </a:rPr>
              <a:t>.</a:t>
            </a:r>
          </a:p>
          <a:p>
            <a:endParaRPr lang="en-US" dirty="0"/>
          </a:p>
        </p:txBody>
      </p:sp>
    </p:spTree>
    <p:extLst>
      <p:ext uri="{BB962C8B-B14F-4D97-AF65-F5344CB8AC3E}">
        <p14:creationId xmlns:p14="http://schemas.microsoft.com/office/powerpoint/2010/main" val="381285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2D09-9564-4A23-BF33-2256FF8BD759}"/>
              </a:ext>
            </a:extLst>
          </p:cNvPr>
          <p:cNvSpPr>
            <a:spLocks noGrp="1"/>
          </p:cNvSpPr>
          <p:nvPr>
            <p:ph type="title"/>
          </p:nvPr>
        </p:nvSpPr>
        <p:spPr/>
        <p:txBody>
          <a:bodyPr/>
          <a:lstStyle/>
          <a:p>
            <a:r>
              <a:rPr lang="en-US" dirty="0"/>
              <a:t>Literature </a:t>
            </a:r>
            <a:r>
              <a:rPr lang="en-US" dirty="0">
                <a:latin typeface="Times New Roman" panose="02020603050405020304" pitchFamily="18" charset="0"/>
                <a:cs typeface="Times New Roman" panose="02020603050405020304" pitchFamily="18" charset="0"/>
              </a:rPr>
              <a:t>Review</a:t>
            </a:r>
          </a:p>
        </p:txBody>
      </p:sp>
      <p:sp>
        <p:nvSpPr>
          <p:cNvPr id="3" name="Content Placeholder 2">
            <a:extLst>
              <a:ext uri="{FF2B5EF4-FFF2-40B4-BE49-F238E27FC236}">
                <a16:creationId xmlns:a16="http://schemas.microsoft.com/office/drawing/2014/main" id="{3DCBFF3B-29DC-4B5D-9595-0883132A58C6}"/>
              </a:ext>
            </a:extLst>
          </p:cNvPr>
          <p:cNvSpPr>
            <a:spLocks noGrp="1"/>
          </p:cNvSpPr>
          <p:nvPr>
            <p:ph idx="1"/>
          </p:nvPr>
        </p:nvSpPr>
        <p:spPr/>
        <p:txBody>
          <a:bodyPr/>
          <a:lstStyle/>
          <a:p>
            <a:pPr marL="0" marR="0">
              <a:spcBef>
                <a:spcPts val="0"/>
              </a:spcBef>
              <a:spcAft>
                <a:spcPts val="0"/>
              </a:spcAft>
            </a:pPr>
            <a:r>
              <a:rPr lang="en-US" sz="1800" dirty="0">
                <a:effectLst/>
                <a:latin typeface="Times New Roman" panose="02020603050405020304" pitchFamily="18" charset="0"/>
                <a:ea typeface="Roboto Regular"/>
                <a:cs typeface="Times New Roman" panose="02020603050405020304" pitchFamily="18" charset="0"/>
              </a:rPr>
              <a:t>Problem Statement: People seek knowledge and information by reading, listening and speaking.  Text summarization converts large paragraphs into few sentences without losing the key themes of the text. There have been techniques developed on text summarization. One is Sentence Scoring based on Word Frequency, which uses weights to score the frequent words. Other technique is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TextRank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using Universal Sentence Embeddings.</a:t>
            </a:r>
            <a:endParaRPr lang="en-US" sz="1800" dirty="0">
              <a:effectLst/>
              <a:latin typeface="Times New Roman" panose="02020603050405020304" pitchFamily="18" charset="0"/>
              <a:ea typeface="Roboto Regular"/>
              <a:cs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Roboto Regular"/>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Solution: The constant flow of data and the algorithms needed to train the data to make the machines takes decision has evolved over the years. Our solution to the text summarization is Recurrent Neural Network Based Text Summarization Techniques by IBM Watson. The system takes an input looks for the important key words of the theme and converts in to summarized text of few sentences.</a:t>
            </a:r>
            <a:endParaRPr lang="en-US" sz="1800" dirty="0">
              <a:effectLst/>
              <a:latin typeface="Times New Roman" panose="02020603050405020304" pitchFamily="18" charset="0"/>
              <a:ea typeface="Roboto Regular"/>
              <a:cs typeface="Times New Roman" panose="02020603050405020304" pitchFamily="18" charset="0"/>
            </a:endParaRPr>
          </a:p>
          <a:p>
            <a:endParaRPr lang="en-US" dirty="0"/>
          </a:p>
        </p:txBody>
      </p:sp>
    </p:spTree>
    <p:extLst>
      <p:ext uri="{BB962C8B-B14F-4D97-AF65-F5344CB8AC3E}">
        <p14:creationId xmlns:p14="http://schemas.microsoft.com/office/powerpoint/2010/main" val="1632438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AFA4-BF56-416B-B1F4-B2E9E238E4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Training the model</a:t>
            </a:r>
          </a:p>
        </p:txBody>
      </p:sp>
      <p:pic>
        <p:nvPicPr>
          <p:cNvPr id="4" name="Content Placeholder 3" descr="Text&#10;&#10;Description automatically generated">
            <a:extLst>
              <a:ext uri="{FF2B5EF4-FFF2-40B4-BE49-F238E27FC236}">
                <a16:creationId xmlns:a16="http://schemas.microsoft.com/office/drawing/2014/main" id="{55E04586-07FC-4844-AA9C-D748A69547F9}"/>
              </a:ext>
            </a:extLst>
          </p:cNvPr>
          <p:cNvPicPr>
            <a:picLocks noGrp="1"/>
          </p:cNvPicPr>
          <p:nvPr>
            <p:ph idx="1"/>
          </p:nvPr>
        </p:nvPicPr>
        <p:blipFill>
          <a:blip r:embed="rId2"/>
          <a:stretch>
            <a:fillRect/>
          </a:stretch>
        </p:blipFill>
        <p:spPr>
          <a:xfrm>
            <a:off x="1157287" y="2545556"/>
            <a:ext cx="9877425" cy="2990850"/>
          </a:xfrm>
          <a:prstGeom prst="rect">
            <a:avLst/>
          </a:prstGeom>
        </p:spPr>
      </p:pic>
    </p:spTree>
    <p:extLst>
      <p:ext uri="{BB962C8B-B14F-4D97-AF65-F5344CB8AC3E}">
        <p14:creationId xmlns:p14="http://schemas.microsoft.com/office/powerpoint/2010/main" val="406228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B1F7-DD1A-4394-BB2A-E8EA3789F7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CFB37BEB-64F0-4380-BF27-30F1DD654EF6}"/>
              </a:ext>
            </a:extLst>
          </p:cNvPr>
          <p:cNvSpPr>
            <a:spLocks noGrp="1"/>
          </p:cNvSpPr>
          <p:nvPr>
            <p:ph idx="1"/>
          </p:nvPr>
        </p:nvSpPr>
        <p:spPr/>
        <p:txBody>
          <a:bodyPr/>
          <a:lstStyle/>
          <a:p>
            <a:pPr marL="0" marR="0">
              <a:spcBef>
                <a:spcPts val="0"/>
              </a:spcBef>
              <a:spcAft>
                <a:spcPts val="0"/>
              </a:spcAft>
              <a:tabLst>
                <a:tab pos="1987550" algn="l"/>
              </a:tabLst>
            </a:pPr>
            <a:r>
              <a:rPr lang="en-US" sz="1800" dirty="0">
                <a:effectLst/>
                <a:latin typeface="Times New Roman" panose="02020603050405020304" pitchFamily="18" charset="0"/>
                <a:ea typeface="Roboto Regular"/>
                <a:cs typeface="Times New Roman" panose="02020603050405020304" pitchFamily="18" charset="0"/>
              </a:rPr>
              <a:t>Text Summarization using Artificial Intelligence and Machine Learning can be used in various fields such as medical, aerospace and research field</a:t>
            </a:r>
          </a:p>
          <a:p>
            <a:pPr marL="0" marR="0" indent="0">
              <a:spcBef>
                <a:spcPts val="0"/>
              </a:spcBef>
              <a:spcAft>
                <a:spcPts val="0"/>
              </a:spcAft>
              <a:buNone/>
              <a:tabLst>
                <a:tab pos="1987550" algn="l"/>
              </a:tabLst>
            </a:pPr>
            <a:endParaRPr lang="en-US" sz="1800" dirty="0">
              <a:effectLst/>
              <a:latin typeface="Times New Roman" panose="02020603050405020304" pitchFamily="18" charset="0"/>
              <a:ea typeface="Roboto Regular"/>
              <a:cs typeface="Times New Roman" panose="02020603050405020304" pitchFamily="18" charset="0"/>
            </a:endParaRPr>
          </a:p>
          <a:p>
            <a:pPr marL="0" marR="0">
              <a:spcBef>
                <a:spcPts val="0"/>
              </a:spcBef>
              <a:spcAft>
                <a:spcPts val="0"/>
              </a:spcAft>
              <a:tabLst>
                <a:tab pos="1987550" algn="l"/>
              </a:tabLst>
            </a:pPr>
            <a:r>
              <a:rPr lang="en-US" sz="1800" dirty="0">
                <a:effectLst/>
                <a:latin typeface="Times New Roman" panose="02020603050405020304" pitchFamily="18" charset="0"/>
                <a:ea typeface="Roboto Regular"/>
                <a:cs typeface="Times New Roman" panose="02020603050405020304" pitchFamily="18" charset="0"/>
              </a:rPr>
              <a:t>Another suggestion is to add a grammar check feature which corrects the grammar mistakes in the input data before converting it into summarized text.</a:t>
            </a:r>
          </a:p>
          <a:p>
            <a:endParaRPr lang="en-US" b="1" dirty="0"/>
          </a:p>
        </p:txBody>
      </p:sp>
    </p:spTree>
    <p:extLst>
      <p:ext uri="{BB962C8B-B14F-4D97-AF65-F5344CB8AC3E}">
        <p14:creationId xmlns:p14="http://schemas.microsoft.com/office/powerpoint/2010/main" val="1275338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350BE-2FCB-4D0B-8982-4568398EC8F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CEC43D3-8ECB-43E1-B033-92E326C0D30F}"/>
              </a:ext>
            </a:extLst>
          </p:cNvPr>
          <p:cNvSpPr>
            <a:spLocks noGrp="1"/>
          </p:cNvSpPr>
          <p:nvPr>
            <p:ph idx="1"/>
          </p:nvPr>
        </p:nvSpPr>
        <p:spPr/>
        <p:txBody>
          <a:bodyPr/>
          <a:lstStyle/>
          <a:p>
            <a:r>
              <a:rPr lang="en-US" sz="1800" dirty="0">
                <a:effectLst/>
                <a:latin typeface="Times New Roman" panose="02020603050405020304" pitchFamily="18" charset="0"/>
                <a:ea typeface="Roboto Regular"/>
                <a:cs typeface="Times New Roman" panose="02020603050405020304" pitchFamily="18" charset="0"/>
              </a:rPr>
              <a:t>The project developed to summarize the text using recurrent neural network and IBM Cloud. After 10 epochs the system can predict the text and produce the output. This project can be further be expanded to include enterprise system in various fields.</a:t>
            </a:r>
          </a:p>
          <a:p>
            <a:endParaRPr lang="en-US" dirty="0"/>
          </a:p>
        </p:txBody>
      </p:sp>
    </p:spTree>
    <p:extLst>
      <p:ext uri="{BB962C8B-B14F-4D97-AF65-F5344CB8AC3E}">
        <p14:creationId xmlns:p14="http://schemas.microsoft.com/office/powerpoint/2010/main" val="3865799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243</TotalTime>
  <Words>353</Words>
  <Application>Microsoft Macintosh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Century Gothic</vt:lpstr>
      <vt:lpstr>Roboto Bold</vt:lpstr>
      <vt:lpstr>Roboto Regular</vt:lpstr>
      <vt:lpstr>Times New Roman</vt:lpstr>
      <vt:lpstr>Wingdings 2</vt:lpstr>
      <vt:lpstr>Quotable</vt:lpstr>
      <vt:lpstr>Recurrent Neural Network Based Text Summarization Techniques By IBM Watson   </vt:lpstr>
      <vt:lpstr>Introduction</vt:lpstr>
      <vt:lpstr>Literature Review</vt:lpstr>
      <vt:lpstr>Training the model</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 Based Text Summarization Techniques By IBM Watson   </dc:title>
  <dc:creator>Nishat Parveen Patel</dc:creator>
  <cp:lastModifiedBy>Hitesh lalchandani</cp:lastModifiedBy>
  <cp:revision>4</cp:revision>
  <dcterms:created xsi:type="dcterms:W3CDTF">2021-09-25T18:05:52Z</dcterms:created>
  <dcterms:modified xsi:type="dcterms:W3CDTF">2021-09-27T10:10:58Z</dcterms:modified>
</cp:coreProperties>
</file>