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A84EBE6-383F-411E-A0BF-ADF266EC0B54}" type="datetimeFigureOut">
              <a:rPr lang="en-US" smtClean="0"/>
              <a:t>10/1/2021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8BC1C3D-D7FB-4AC3-8DCB-3A28990E3B66}" type="slidenum">
              <a:rPr lang="en-US" smtClean="0"/>
              <a:t>‹#›</a:t>
            </a:fld>
            <a:endParaRPr lang="en-US"/>
          </a:p>
        </p:txBody>
      </p:sp>
    </p:spTree>
    <p:extLst>
      <p:ext uri="{BB962C8B-B14F-4D97-AF65-F5344CB8AC3E}">
        <p14:creationId xmlns:p14="http://schemas.microsoft.com/office/powerpoint/2010/main" val="719568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84EBE6-383F-411E-A0BF-ADF266EC0B54}"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C1C3D-D7FB-4AC3-8DCB-3A28990E3B66}" type="slidenum">
              <a:rPr lang="en-US" smtClean="0"/>
              <a:t>‹#›</a:t>
            </a:fld>
            <a:endParaRPr lang="en-US"/>
          </a:p>
        </p:txBody>
      </p:sp>
    </p:spTree>
    <p:extLst>
      <p:ext uri="{BB962C8B-B14F-4D97-AF65-F5344CB8AC3E}">
        <p14:creationId xmlns:p14="http://schemas.microsoft.com/office/powerpoint/2010/main" val="2576716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84EBE6-383F-411E-A0BF-ADF266EC0B54}"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C1C3D-D7FB-4AC3-8DCB-3A28990E3B66}" type="slidenum">
              <a:rPr lang="en-US" smtClean="0"/>
              <a:t>‹#›</a:t>
            </a:fld>
            <a:endParaRPr lang="en-US"/>
          </a:p>
        </p:txBody>
      </p:sp>
    </p:spTree>
    <p:extLst>
      <p:ext uri="{BB962C8B-B14F-4D97-AF65-F5344CB8AC3E}">
        <p14:creationId xmlns:p14="http://schemas.microsoft.com/office/powerpoint/2010/main" val="2646806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84EBE6-383F-411E-A0BF-ADF266EC0B54}"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C1C3D-D7FB-4AC3-8DCB-3A28990E3B6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09561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84EBE6-383F-411E-A0BF-ADF266EC0B54}"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C1C3D-D7FB-4AC3-8DCB-3A28990E3B66}" type="slidenum">
              <a:rPr lang="en-US" smtClean="0"/>
              <a:t>‹#›</a:t>
            </a:fld>
            <a:endParaRPr lang="en-US"/>
          </a:p>
        </p:txBody>
      </p:sp>
    </p:spTree>
    <p:extLst>
      <p:ext uri="{BB962C8B-B14F-4D97-AF65-F5344CB8AC3E}">
        <p14:creationId xmlns:p14="http://schemas.microsoft.com/office/powerpoint/2010/main" val="1294192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A84EBE6-383F-411E-A0BF-ADF266EC0B54}" type="datetimeFigureOut">
              <a:rPr lang="en-US" smtClean="0"/>
              <a:t>10/1/2021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BC1C3D-D7FB-4AC3-8DCB-3A28990E3B66}" type="slidenum">
              <a:rPr lang="en-US" smtClean="0"/>
              <a:t>‹#›</a:t>
            </a:fld>
            <a:endParaRPr lang="en-US"/>
          </a:p>
        </p:txBody>
      </p:sp>
    </p:spTree>
    <p:extLst>
      <p:ext uri="{BB962C8B-B14F-4D97-AF65-F5344CB8AC3E}">
        <p14:creationId xmlns:p14="http://schemas.microsoft.com/office/powerpoint/2010/main" val="4008281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A84EBE6-383F-411E-A0BF-ADF266EC0B54}" type="datetimeFigureOut">
              <a:rPr lang="en-US" smtClean="0"/>
              <a:t>10/1/2021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BC1C3D-D7FB-4AC3-8DCB-3A28990E3B66}" type="slidenum">
              <a:rPr lang="en-US" smtClean="0"/>
              <a:t>‹#›</a:t>
            </a:fld>
            <a:endParaRPr lang="en-US"/>
          </a:p>
        </p:txBody>
      </p:sp>
    </p:spTree>
    <p:extLst>
      <p:ext uri="{BB962C8B-B14F-4D97-AF65-F5344CB8AC3E}">
        <p14:creationId xmlns:p14="http://schemas.microsoft.com/office/powerpoint/2010/main" val="4084813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84EBE6-383F-411E-A0BF-ADF266EC0B54}"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C1C3D-D7FB-4AC3-8DCB-3A28990E3B66}" type="slidenum">
              <a:rPr lang="en-US" smtClean="0"/>
              <a:t>‹#›</a:t>
            </a:fld>
            <a:endParaRPr lang="en-US"/>
          </a:p>
        </p:txBody>
      </p:sp>
    </p:spTree>
    <p:extLst>
      <p:ext uri="{BB962C8B-B14F-4D97-AF65-F5344CB8AC3E}">
        <p14:creationId xmlns:p14="http://schemas.microsoft.com/office/powerpoint/2010/main" val="1720123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84EBE6-383F-411E-A0BF-ADF266EC0B54}"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C1C3D-D7FB-4AC3-8DCB-3A28990E3B66}" type="slidenum">
              <a:rPr lang="en-US" smtClean="0"/>
              <a:t>‹#›</a:t>
            </a:fld>
            <a:endParaRPr lang="en-US"/>
          </a:p>
        </p:txBody>
      </p:sp>
    </p:spTree>
    <p:extLst>
      <p:ext uri="{BB962C8B-B14F-4D97-AF65-F5344CB8AC3E}">
        <p14:creationId xmlns:p14="http://schemas.microsoft.com/office/powerpoint/2010/main" val="407380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84EBE6-383F-411E-A0BF-ADF266EC0B54}"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C1C3D-D7FB-4AC3-8DCB-3A28990E3B66}" type="slidenum">
              <a:rPr lang="en-US" smtClean="0"/>
              <a:t>‹#›</a:t>
            </a:fld>
            <a:endParaRPr lang="en-US"/>
          </a:p>
        </p:txBody>
      </p:sp>
    </p:spTree>
    <p:extLst>
      <p:ext uri="{BB962C8B-B14F-4D97-AF65-F5344CB8AC3E}">
        <p14:creationId xmlns:p14="http://schemas.microsoft.com/office/powerpoint/2010/main" val="4084062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84EBE6-383F-411E-A0BF-ADF266EC0B54}"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C1C3D-D7FB-4AC3-8DCB-3A28990E3B66}" type="slidenum">
              <a:rPr lang="en-US" smtClean="0"/>
              <a:t>‹#›</a:t>
            </a:fld>
            <a:endParaRPr lang="en-US"/>
          </a:p>
        </p:txBody>
      </p:sp>
    </p:spTree>
    <p:extLst>
      <p:ext uri="{BB962C8B-B14F-4D97-AF65-F5344CB8AC3E}">
        <p14:creationId xmlns:p14="http://schemas.microsoft.com/office/powerpoint/2010/main" val="3501373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84EBE6-383F-411E-A0BF-ADF266EC0B54}"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C1C3D-D7FB-4AC3-8DCB-3A28990E3B66}" type="slidenum">
              <a:rPr lang="en-US" smtClean="0"/>
              <a:t>‹#›</a:t>
            </a:fld>
            <a:endParaRPr lang="en-US"/>
          </a:p>
        </p:txBody>
      </p:sp>
    </p:spTree>
    <p:extLst>
      <p:ext uri="{BB962C8B-B14F-4D97-AF65-F5344CB8AC3E}">
        <p14:creationId xmlns:p14="http://schemas.microsoft.com/office/powerpoint/2010/main" val="3019777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84EBE6-383F-411E-A0BF-ADF266EC0B54}" type="datetimeFigureOut">
              <a:rPr lang="en-US" smtClean="0"/>
              <a:t>10/1/2021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BC1C3D-D7FB-4AC3-8DCB-3A28990E3B66}" type="slidenum">
              <a:rPr lang="en-US" smtClean="0"/>
              <a:t>‹#›</a:t>
            </a:fld>
            <a:endParaRPr lang="en-US"/>
          </a:p>
        </p:txBody>
      </p:sp>
    </p:spTree>
    <p:extLst>
      <p:ext uri="{BB962C8B-B14F-4D97-AF65-F5344CB8AC3E}">
        <p14:creationId xmlns:p14="http://schemas.microsoft.com/office/powerpoint/2010/main" val="3897163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84EBE6-383F-411E-A0BF-ADF266EC0B54}" type="datetimeFigureOut">
              <a:rPr lang="en-US" smtClean="0"/>
              <a:t>10/1/2021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BC1C3D-D7FB-4AC3-8DCB-3A28990E3B66}" type="slidenum">
              <a:rPr lang="en-US" smtClean="0"/>
              <a:t>‹#›</a:t>
            </a:fld>
            <a:endParaRPr lang="en-US"/>
          </a:p>
        </p:txBody>
      </p:sp>
    </p:spTree>
    <p:extLst>
      <p:ext uri="{BB962C8B-B14F-4D97-AF65-F5344CB8AC3E}">
        <p14:creationId xmlns:p14="http://schemas.microsoft.com/office/powerpoint/2010/main" val="3333424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84EBE6-383F-411E-A0BF-ADF266EC0B54}" type="datetimeFigureOut">
              <a:rPr lang="en-US" smtClean="0"/>
              <a:t>10/1/2021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BC1C3D-D7FB-4AC3-8DCB-3A28990E3B66}" type="slidenum">
              <a:rPr lang="en-US" smtClean="0"/>
              <a:t>‹#›</a:t>
            </a:fld>
            <a:endParaRPr lang="en-US"/>
          </a:p>
        </p:txBody>
      </p:sp>
    </p:spTree>
    <p:extLst>
      <p:ext uri="{BB962C8B-B14F-4D97-AF65-F5344CB8AC3E}">
        <p14:creationId xmlns:p14="http://schemas.microsoft.com/office/powerpoint/2010/main" val="3766041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84EBE6-383F-411E-A0BF-ADF266EC0B54}"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C1C3D-D7FB-4AC3-8DCB-3A28990E3B66}" type="slidenum">
              <a:rPr lang="en-US" smtClean="0"/>
              <a:t>‹#›</a:t>
            </a:fld>
            <a:endParaRPr lang="en-US"/>
          </a:p>
        </p:txBody>
      </p:sp>
    </p:spTree>
    <p:extLst>
      <p:ext uri="{BB962C8B-B14F-4D97-AF65-F5344CB8AC3E}">
        <p14:creationId xmlns:p14="http://schemas.microsoft.com/office/powerpoint/2010/main" val="2353596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84EBE6-383F-411E-A0BF-ADF266EC0B54}"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C1C3D-D7FB-4AC3-8DCB-3A28990E3B66}" type="slidenum">
              <a:rPr lang="en-US" smtClean="0"/>
              <a:t>‹#›</a:t>
            </a:fld>
            <a:endParaRPr lang="en-US"/>
          </a:p>
        </p:txBody>
      </p:sp>
    </p:spTree>
    <p:extLst>
      <p:ext uri="{BB962C8B-B14F-4D97-AF65-F5344CB8AC3E}">
        <p14:creationId xmlns:p14="http://schemas.microsoft.com/office/powerpoint/2010/main" val="4105731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84EBE6-383F-411E-A0BF-ADF266EC0B54}" type="datetimeFigureOut">
              <a:rPr lang="en-US" smtClean="0"/>
              <a:t>10/1/2021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8BC1C3D-D7FB-4AC3-8DCB-3A28990E3B66}" type="slidenum">
              <a:rPr lang="en-US" smtClean="0"/>
              <a:t>‹#›</a:t>
            </a:fld>
            <a:endParaRPr lang="en-US"/>
          </a:p>
        </p:txBody>
      </p:sp>
    </p:spTree>
    <p:extLst>
      <p:ext uri="{BB962C8B-B14F-4D97-AF65-F5344CB8AC3E}">
        <p14:creationId xmlns:p14="http://schemas.microsoft.com/office/powerpoint/2010/main" val="394215560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4.jfif"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6.jfif" /><Relationship Id="rId2" Type="http://schemas.openxmlformats.org/officeDocument/2006/relationships/image" Target="../media/image5.jp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2870200"/>
            <a:ext cx="8791575" cy="2387600"/>
          </a:xfrm>
        </p:spPr>
        <p:txBody>
          <a:bodyPr>
            <a:noAutofit/>
          </a:bodyPr>
          <a:lstStyle/>
          <a:p>
            <a:r>
              <a:rPr lang="en-GB" sz="5400" b="1" dirty="0"/>
              <a:t>Rock Identification Using Deep Convolution Neural Networks &amp; IBM Watson</a:t>
            </a:r>
            <a:br>
              <a:rPr lang="en-GB" sz="5400" b="1" dirty="0"/>
            </a:br>
            <a:endParaRPr lang="en-US" sz="5400" dirty="0"/>
          </a:p>
        </p:txBody>
      </p:sp>
      <p:sp>
        <p:nvSpPr>
          <p:cNvPr id="3" name="Subtitle 2"/>
          <p:cNvSpPr>
            <a:spLocks noGrp="1"/>
          </p:cNvSpPr>
          <p:nvPr>
            <p:ph type="subTitle" idx="1"/>
          </p:nvPr>
        </p:nvSpPr>
        <p:spPr>
          <a:xfrm>
            <a:off x="1876423" y="5038952"/>
            <a:ext cx="8791575" cy="1655762"/>
          </a:xfrm>
        </p:spPr>
        <p:txBody>
          <a:bodyPr/>
          <a:lstStyle/>
          <a:p>
            <a:endParaRPr lang="en-US" dirty="0"/>
          </a:p>
        </p:txBody>
      </p:sp>
    </p:spTree>
    <p:extLst>
      <p:ext uri="{BB962C8B-B14F-4D97-AF65-F5344CB8AC3E}">
        <p14:creationId xmlns:p14="http://schemas.microsoft.com/office/powerpoint/2010/main" val="157530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376363" y="903288"/>
            <a:ext cx="9906000" cy="5275262"/>
          </a:xfrm>
        </p:spPr>
        <p:txBody>
          <a:bodyPr/>
          <a:lstStyle/>
          <a:p>
            <a:r>
              <a:rPr lang="en-GB" b="1" dirty="0"/>
              <a:t>Application Building</a:t>
            </a:r>
          </a:p>
          <a:p>
            <a:r>
              <a:rPr lang="en-GB" dirty="0"/>
              <a:t>In this section, we will be building a web application that is integrated into the model we built. A UI is provided for the uses where he has uploaded an image. The uploaded image is given to the saved model and prediction is showcased on the UI.</a:t>
            </a:r>
          </a:p>
          <a:p>
            <a:br>
              <a:rPr lang="en-GB" dirty="0"/>
            </a:br>
            <a:r>
              <a:rPr lang="en-GB" dirty="0"/>
              <a:t>This section has the following tasks</a:t>
            </a:r>
            <a:br>
              <a:rPr lang="en-GB" dirty="0"/>
            </a:br>
            <a:endParaRPr lang="en-GB" dirty="0"/>
          </a:p>
          <a:p>
            <a:r>
              <a:rPr lang="en-GB" dirty="0"/>
              <a:t>Building HTML Pages</a:t>
            </a:r>
          </a:p>
          <a:p>
            <a:r>
              <a:rPr lang="en-GB" dirty="0"/>
              <a:t>Building server-side script</a:t>
            </a:r>
          </a:p>
          <a:p>
            <a:endParaRPr lang="en-US" dirty="0"/>
          </a:p>
        </p:txBody>
      </p:sp>
    </p:spTree>
    <p:extLst>
      <p:ext uri="{BB962C8B-B14F-4D97-AF65-F5344CB8AC3E}">
        <p14:creationId xmlns:p14="http://schemas.microsoft.com/office/powerpoint/2010/main" val="3280531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789" y="995453"/>
            <a:ext cx="9905999" cy="5183278"/>
          </a:xfrm>
        </p:spPr>
        <p:txBody>
          <a:bodyPr/>
          <a:lstStyle/>
          <a:p>
            <a:r>
              <a:rPr lang="en-GB" b="1" dirty="0"/>
              <a:t>Train The Model On IBM</a:t>
            </a:r>
          </a:p>
          <a:p>
            <a:r>
              <a:rPr lang="en-GB" dirty="0"/>
              <a:t>In this milestone, you will learn how to build Deep Learning Model Using the IBM cloud.</a:t>
            </a:r>
          </a:p>
          <a:p>
            <a:endParaRPr lang="en-US" dirty="0"/>
          </a:p>
        </p:txBody>
      </p:sp>
    </p:spTree>
    <p:extLst>
      <p:ext uri="{BB962C8B-B14F-4D97-AF65-F5344CB8AC3E}">
        <p14:creationId xmlns:p14="http://schemas.microsoft.com/office/powerpoint/2010/main" val="126019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5808408"/>
          </a:xfrm>
        </p:spPr>
        <p:txBody>
          <a:bodyPr>
            <a:normAutofit/>
          </a:bodyPr>
          <a:lstStyle/>
          <a:p>
            <a:r>
              <a:rPr lang="en-GB" sz="4000" cap="none" dirty="0">
                <a:latin typeface="Times New Roman" panose="02020603050405020304" pitchFamily="18" charset="0"/>
                <a:cs typeface="Times New Roman" panose="02020603050405020304" pitchFamily="18" charset="0"/>
              </a:rPr>
              <a:t>Rocks are a fundamental component of earth. The automatic identification of rock type in the field would aid geological surveying, education, and automatic mapping. It is a basic part of geological surveying and research, and mineral resources exploration.</a:t>
            </a:r>
            <a:endParaRPr lang="en-US" sz="40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3223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601" y="2395066"/>
            <a:ext cx="9905998" cy="1478570"/>
          </a:xfrm>
        </p:spPr>
        <p:txBody>
          <a:bodyPr>
            <a:normAutofit fontScale="90000"/>
          </a:bodyPr>
          <a:lstStyle/>
          <a:p>
            <a:r>
              <a:rPr lang="en-GB" cap="none" dirty="0">
                <a:latin typeface="Times New Roman" panose="02020603050405020304" pitchFamily="18" charset="0"/>
                <a:cs typeface="Times New Roman" panose="02020603050405020304" pitchFamily="18" charset="0"/>
              </a:rPr>
              <a:t>In this project rock classification we are going to find the type of rock such as 'blue calcite', 'limestone', 'marble', 'olivine' and 'red crystal' were we are using CNN model to analyse the type of rock. The objective of the project is to build a web application to detect the type of the rock. The model takes input from the user and compares it with the pre trained model and the rock type is classified and showcased on the UI along with its chemical composition</a:t>
            </a:r>
            <a:r>
              <a:rPr lang="en-GB" dirty="0"/>
              <a:t>. </a:t>
            </a:r>
            <a:endParaRPr lang="en-US" dirty="0"/>
          </a:p>
        </p:txBody>
      </p:sp>
    </p:spTree>
    <p:extLst>
      <p:ext uri="{BB962C8B-B14F-4D97-AF65-F5344CB8AC3E}">
        <p14:creationId xmlns:p14="http://schemas.microsoft.com/office/powerpoint/2010/main" val="176574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654" y="677665"/>
            <a:ext cx="9905998" cy="2322566"/>
          </a:xfrm>
        </p:spPr>
        <p:txBody>
          <a:bodyPr/>
          <a:lstStyle/>
          <a:p>
            <a:r>
              <a:rPr lang="en-GB" dirty="0">
                <a:latin typeface="Times New Roman" panose="02020603050405020304" pitchFamily="18" charset="0"/>
                <a:cs typeface="Times New Roman" panose="02020603050405020304" pitchFamily="18" charset="0"/>
              </a:rPr>
              <a:t>Types of rocks</a:t>
            </a:r>
            <a:br>
              <a:rPr lang="en-GB" dirty="0">
                <a:latin typeface="Times New Roman" panose="02020603050405020304" pitchFamily="18" charset="0"/>
                <a:cs typeface="Times New Roman" panose="02020603050405020304" pitchFamily="18" charset="0"/>
              </a:rPr>
            </a:br>
            <a:r>
              <a:rPr lang="en-GB" u="sng" dirty="0">
                <a:solidFill>
                  <a:srgbClr val="FFFF00"/>
                </a:solidFill>
                <a:latin typeface="Times New Roman" panose="02020603050405020304" pitchFamily="18" charset="0"/>
                <a:cs typeface="Times New Roman" panose="02020603050405020304" pitchFamily="18" charset="0"/>
              </a:rPr>
              <a:t>Blue calcite</a:t>
            </a:r>
            <a:r>
              <a:rPr lang="en-GB" dirty="0">
                <a:solidFill>
                  <a:srgbClr val="FFFF00"/>
                </a:solidFill>
                <a:latin typeface="Times New Roman" panose="02020603050405020304" pitchFamily="18" charset="0"/>
                <a:cs typeface="Times New Roman" panose="02020603050405020304" pitchFamily="18" charset="0"/>
              </a:rPr>
              <a:t>:</a:t>
            </a:r>
            <a:br>
              <a:rPr lang="en-GB" dirty="0"/>
            </a:br>
            <a:endParaRPr lang="en-US" dirty="0"/>
          </a:p>
        </p:txBody>
      </p:sp>
      <p:sp>
        <p:nvSpPr>
          <p:cNvPr id="3" name="Content Placeholder 2"/>
          <p:cNvSpPr>
            <a:spLocks noGrp="1"/>
          </p:cNvSpPr>
          <p:nvPr>
            <p:ph idx="1"/>
          </p:nvPr>
        </p:nvSpPr>
        <p:spPr>
          <a:xfrm>
            <a:off x="462144" y="2043635"/>
            <a:ext cx="9905999" cy="3541714"/>
          </a:xfrm>
        </p:spPr>
        <p:txBody>
          <a:bodyPr>
            <a:normAutofit/>
          </a:bodyPr>
          <a:lstStyle/>
          <a:p>
            <a:r>
              <a:rPr lang="en-GB" b="1" dirty="0"/>
              <a:t>Calcite is a carbonate mineral and the most stable polymorph of calcium carbonate (CaCO3). The Mohs scale of mineral hardness, based on scratch hardness comparison, defines value 3 as "calcite".</a:t>
            </a:r>
          </a:p>
          <a:p>
            <a:pPr marL="0" indent="0">
              <a:buNone/>
            </a:pPr>
            <a:r>
              <a:rPr lang="en-GB" sz="3200" b="1" u="sng" dirty="0">
                <a:solidFill>
                  <a:srgbClr val="FFFF00"/>
                </a:solidFill>
                <a:latin typeface="Times New Roman" panose="02020603050405020304" pitchFamily="18" charset="0"/>
                <a:cs typeface="Times New Roman" panose="02020603050405020304" pitchFamily="18" charset="0"/>
              </a:rPr>
              <a:t>LIMESTONE</a:t>
            </a:r>
            <a:r>
              <a:rPr lang="en-GB" sz="3600" b="1" u="sng" dirty="0">
                <a:solidFill>
                  <a:srgbClr val="FFFF00"/>
                </a:solidFill>
                <a:latin typeface="Times New Roman" panose="02020603050405020304" pitchFamily="18" charset="0"/>
                <a:cs typeface="Times New Roman" panose="02020603050405020304" pitchFamily="18" charset="0"/>
              </a:rPr>
              <a:t>: </a:t>
            </a:r>
            <a:r>
              <a:rPr lang="en-GB" b="1" dirty="0"/>
              <a:t>Limestone is a common type of carbonate sedimentary rock. </a:t>
            </a:r>
            <a:r>
              <a:rPr lang="en-GB" sz="2200" b="1" dirty="0"/>
              <a:t>It is composed mostly of the minerals calcite and aragonite, which are different crystal forms of calcium carbonate (CaCO3). Limestone forms when these minerals precipitate out of water containing dissolved calcium.</a:t>
            </a:r>
            <a:endParaRPr lang="en-US" sz="2200" dirty="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9963" y="1907177"/>
            <a:ext cx="1922145" cy="183111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9855" y="3890691"/>
            <a:ext cx="1922145" cy="2459899"/>
          </a:xfrm>
          <a:prstGeom prst="rect">
            <a:avLst/>
          </a:prstGeom>
        </p:spPr>
      </p:pic>
    </p:spTree>
    <p:extLst>
      <p:ext uri="{BB962C8B-B14F-4D97-AF65-F5344CB8AC3E}">
        <p14:creationId xmlns:p14="http://schemas.microsoft.com/office/powerpoint/2010/main" val="560896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541" y="726430"/>
            <a:ext cx="9905998" cy="1478570"/>
          </a:xfrm>
        </p:spPr>
        <p:txBody>
          <a:bodyPr/>
          <a:lstStyle/>
          <a:p>
            <a:r>
              <a:rPr lang="en-GB" u="sng" dirty="0">
                <a:solidFill>
                  <a:srgbClr val="FFFF00"/>
                </a:solidFill>
                <a:latin typeface="Times New Roman" panose="02020603050405020304" pitchFamily="18" charset="0"/>
                <a:cs typeface="Times New Roman" panose="02020603050405020304" pitchFamily="18" charset="0"/>
              </a:rPr>
              <a:t>Marble:</a:t>
            </a:r>
            <a:br>
              <a:rPr lang="en-GB" dirty="0"/>
            </a:br>
            <a:endParaRPr lang="en-US" dirty="0"/>
          </a:p>
        </p:txBody>
      </p:sp>
      <p:sp>
        <p:nvSpPr>
          <p:cNvPr id="3" name="Content Placeholder 2"/>
          <p:cNvSpPr>
            <a:spLocks noGrp="1"/>
          </p:cNvSpPr>
          <p:nvPr>
            <p:ph idx="1"/>
          </p:nvPr>
        </p:nvSpPr>
        <p:spPr>
          <a:xfrm>
            <a:off x="527458" y="1465715"/>
            <a:ext cx="9905999" cy="3541714"/>
          </a:xfrm>
        </p:spPr>
        <p:txBody>
          <a:bodyPr>
            <a:normAutofit fontScale="92500" lnSpcReduction="20000"/>
          </a:bodyPr>
          <a:lstStyle/>
          <a:p>
            <a:r>
              <a:rPr lang="en-GB" b="1" dirty="0"/>
              <a:t>Marble is a metamorphic rock formed when limestone is exposed to high temperatures and pressures. Marble forms under such conditions because the calcite forming the limestone </a:t>
            </a:r>
            <a:r>
              <a:rPr lang="en-GB" b="1" dirty="0" err="1"/>
              <a:t>recrystallises</a:t>
            </a:r>
            <a:r>
              <a:rPr lang="en-GB" b="1" dirty="0"/>
              <a:t> forming a denser rock consisting of roughly </a:t>
            </a:r>
            <a:r>
              <a:rPr lang="en-GB" b="1" dirty="0" err="1"/>
              <a:t>equigranular</a:t>
            </a:r>
            <a:r>
              <a:rPr lang="en-GB" b="1" dirty="0"/>
              <a:t> calcite crystals.</a:t>
            </a:r>
          </a:p>
          <a:p>
            <a:endParaRPr lang="en-GB" b="1" dirty="0"/>
          </a:p>
          <a:p>
            <a:pPr marL="0" indent="0">
              <a:buNone/>
            </a:pPr>
            <a:r>
              <a:rPr lang="en-GB" sz="3600" b="1" u="sng" dirty="0" err="1">
                <a:solidFill>
                  <a:srgbClr val="FFFF00"/>
                </a:solidFill>
                <a:latin typeface="Times New Roman" panose="02020603050405020304" pitchFamily="18" charset="0"/>
                <a:cs typeface="Times New Roman" panose="02020603050405020304" pitchFamily="18" charset="0"/>
              </a:rPr>
              <a:t>OLIVINE:</a:t>
            </a:r>
            <a:r>
              <a:rPr lang="en-GB" b="1" dirty="0" err="1"/>
              <a:t>The</a:t>
            </a:r>
            <a:r>
              <a:rPr lang="en-GB" b="1" dirty="0"/>
              <a:t> mineral olivine (/ˈ</a:t>
            </a:r>
            <a:r>
              <a:rPr lang="en-GB" b="1" dirty="0" err="1"/>
              <a:t>ɒl.ɪˌvin</a:t>
            </a:r>
            <a:r>
              <a:rPr lang="en-GB" b="1" dirty="0"/>
              <a:t>/) is a magnesium iron silicate with the chemical formula (Mg2+, Fe2+)2SiO4. It is a type of nesosilicate or </a:t>
            </a:r>
            <a:r>
              <a:rPr lang="en-GB" b="1" dirty="0" err="1"/>
              <a:t>orthosilicate</a:t>
            </a:r>
            <a:r>
              <a:rPr lang="en-GB" b="1" dirty="0"/>
              <a:t>. The primary component of the Earth's upper mantle,[8] it is a common mineral in Earth's subsurface, but weathers quickly on the surface.</a:t>
            </a:r>
            <a:endParaRPr lang="en-GB" sz="3600" b="1"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7307" y="869179"/>
            <a:ext cx="2000207" cy="245581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66513" y="3999123"/>
            <a:ext cx="2367687" cy="2493117"/>
          </a:xfrm>
          <a:prstGeom prst="rect">
            <a:avLst/>
          </a:prstGeom>
        </p:spPr>
      </p:pic>
    </p:spTree>
    <p:extLst>
      <p:ext uri="{BB962C8B-B14F-4D97-AF65-F5344CB8AC3E}">
        <p14:creationId xmlns:p14="http://schemas.microsoft.com/office/powerpoint/2010/main" val="334345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ircle(in)">
                                      <p:cBhvr>
                                        <p:cTn id="1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401" y="2512632"/>
            <a:ext cx="8381410" cy="1478570"/>
          </a:xfrm>
        </p:spPr>
        <p:txBody>
          <a:bodyPr>
            <a:normAutofit fontScale="90000"/>
          </a:bodyPr>
          <a:lstStyle/>
          <a:p>
            <a:r>
              <a:rPr lang="en-GB" u="sng" dirty="0">
                <a:solidFill>
                  <a:srgbClr val="FFFF00"/>
                </a:solidFill>
              </a:rPr>
              <a:t>Red </a:t>
            </a:r>
            <a:r>
              <a:rPr lang="en-GB" u="sng" dirty="0" err="1">
                <a:solidFill>
                  <a:srgbClr val="FFFF00"/>
                </a:solidFill>
              </a:rPr>
              <a:t>CrYSTAL</a:t>
            </a:r>
            <a:r>
              <a:rPr lang="en-GB" u="sng" dirty="0">
                <a:solidFill>
                  <a:srgbClr val="FFFF00"/>
                </a:solidFill>
              </a:rPr>
              <a:t> :</a:t>
            </a:r>
            <a:br>
              <a:rPr lang="en-GB" dirty="0"/>
            </a:br>
            <a:r>
              <a:rPr lang="en-GB" b="1" cap="none" dirty="0">
                <a:latin typeface="Times New Roman" panose="02020603050405020304" pitchFamily="18" charset="0"/>
                <a:cs typeface="Times New Roman" panose="02020603050405020304" pitchFamily="18" charset="0"/>
              </a:rPr>
              <a:t>a crystal or crystalline solid is a solid material whose constituents (such as atoms, molecules, or ions) are arranged in a highly ordered microscopic structure, forming a crystal lattice that extends in all directions.in addition, macroscopic single crystals are usually identifiable by their geometrical shape, consisting of flat faces with specific, characteristic orientations.</a:t>
            </a:r>
            <a:r>
              <a:rPr lang="en-GB" cap="none" dirty="0">
                <a:latin typeface="Times New Roman" panose="02020603050405020304" pitchFamily="18" charset="0"/>
                <a:cs typeface="Times New Roman" panose="02020603050405020304" pitchFamily="18" charset="0"/>
              </a:rPr>
              <a:t> </a:t>
            </a:r>
            <a:endParaRPr lang="en-US" cap="none"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974182" y="1705307"/>
            <a:ext cx="2786743" cy="3093220"/>
          </a:xfrm>
        </p:spPr>
      </p:pic>
    </p:spTree>
    <p:extLst>
      <p:ext uri="{BB962C8B-B14F-4D97-AF65-F5344CB8AC3E}">
        <p14:creationId xmlns:p14="http://schemas.microsoft.com/office/powerpoint/2010/main" val="387841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02996" y="1002528"/>
            <a:ext cx="8791575" cy="4549185"/>
          </a:xfrm>
        </p:spPr>
        <p:txBody>
          <a:bodyPr>
            <a:normAutofit fontScale="85000" lnSpcReduction="10000"/>
          </a:bodyPr>
          <a:lstStyle/>
          <a:p>
            <a:r>
              <a:rPr lang="en-GB" sz="3600" u="sng" cap="none" dirty="0">
                <a:solidFill>
                  <a:srgbClr val="FFFF00"/>
                </a:solidFill>
                <a:latin typeface="Times New Roman" panose="02020603050405020304" pitchFamily="18" charset="0"/>
                <a:cs typeface="Times New Roman" panose="02020603050405020304" pitchFamily="18" charset="0"/>
              </a:rPr>
              <a:t>For completion and getting the result of this project , the following steps are needed to be completed:</a:t>
            </a:r>
          </a:p>
          <a:p>
            <a:endParaRPr lang="en-GB" sz="3600" u="sng" cap="none" dirty="0">
              <a:solidFill>
                <a:srgbClr val="FFFF00"/>
              </a:solidFill>
              <a:latin typeface="Times New Roman" panose="02020603050405020304" pitchFamily="18" charset="0"/>
              <a:cs typeface="Times New Roman" panose="02020603050405020304" pitchFamily="18" charset="0"/>
            </a:endParaRPr>
          </a:p>
          <a:p>
            <a:r>
              <a:rPr lang="en-GB" sz="3600" cap="none" dirty="0">
                <a:solidFill>
                  <a:schemeClr val="tx1"/>
                </a:solidFill>
                <a:latin typeface="Times New Roman" panose="02020603050405020304" pitchFamily="18" charset="0"/>
                <a:cs typeface="Times New Roman" panose="02020603050405020304" pitchFamily="18" charset="0"/>
              </a:rPr>
              <a:t>1.Data Collection – Collection of data is the foremost task in any project . </a:t>
            </a:r>
            <a:r>
              <a:rPr lang="en-GB" sz="3600" cap="none" dirty="0">
                <a:solidFill>
                  <a:schemeClr val="tx1"/>
                </a:solidFill>
              </a:rPr>
              <a:t>In convolutional </a:t>
            </a:r>
            <a:r>
              <a:rPr lang="en-GB" sz="3600" dirty="0">
                <a:solidFill>
                  <a:schemeClr val="tx1"/>
                </a:solidFill>
              </a:rPr>
              <a:t>Neural </a:t>
            </a:r>
            <a:r>
              <a:rPr lang="en-GB" sz="3600" cap="none" dirty="0">
                <a:solidFill>
                  <a:schemeClr val="tx1"/>
                </a:solidFill>
              </a:rPr>
              <a:t>networks, as it deals with images, we need training and testing data set. it is the actual data set used to train the model for performing various actions. </a:t>
            </a:r>
            <a:endParaRPr lang="en-US" sz="3600"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638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76424" y="679269"/>
            <a:ext cx="8791575" cy="4578531"/>
          </a:xfrm>
        </p:spPr>
        <p:txBody>
          <a:bodyPr>
            <a:normAutofit fontScale="92500"/>
          </a:bodyPr>
          <a:lstStyle/>
          <a:p>
            <a:r>
              <a:rPr lang="en-GB" sz="3600" u="sng" cap="none" dirty="0">
                <a:solidFill>
                  <a:srgbClr val="FFFF00"/>
                </a:solidFill>
              </a:rPr>
              <a:t>Image </a:t>
            </a:r>
            <a:r>
              <a:rPr lang="en-GB" sz="3600" u="sng" cap="none" dirty="0" err="1">
                <a:solidFill>
                  <a:srgbClr val="FFFF00"/>
                </a:solidFill>
              </a:rPr>
              <a:t>Preprocessing</a:t>
            </a:r>
            <a:r>
              <a:rPr lang="en-GB" sz="3600" u="sng" cap="none" dirty="0">
                <a:solidFill>
                  <a:srgbClr val="FFFF00"/>
                </a:solidFill>
              </a:rPr>
              <a:t>:</a:t>
            </a:r>
          </a:p>
          <a:p>
            <a:r>
              <a:rPr lang="en-GB" sz="2400" cap="none" dirty="0">
                <a:solidFill>
                  <a:schemeClr val="tx1"/>
                </a:solidFill>
                <a:latin typeface="Times New Roman" panose="02020603050405020304" pitchFamily="18" charset="0"/>
                <a:cs typeface="Times New Roman" panose="02020603050405020304" pitchFamily="18" charset="0"/>
              </a:rPr>
              <a:t>The second step of the project is image </a:t>
            </a:r>
            <a:r>
              <a:rPr lang="en-GB" sz="2400" cap="none" dirty="0" err="1">
                <a:solidFill>
                  <a:schemeClr val="tx1"/>
                </a:solidFill>
                <a:latin typeface="Times New Roman" panose="02020603050405020304" pitchFamily="18" charset="0"/>
                <a:cs typeface="Times New Roman" panose="02020603050405020304" pitchFamily="18" charset="0"/>
              </a:rPr>
              <a:t>preprocessing</a:t>
            </a:r>
            <a:r>
              <a:rPr lang="en-GB" sz="2400" cap="none" dirty="0">
                <a:solidFill>
                  <a:schemeClr val="tx1"/>
                </a:solidFill>
                <a:latin typeface="Times New Roman" panose="02020603050405020304" pitchFamily="18" charset="0"/>
                <a:cs typeface="Times New Roman" panose="02020603050405020304" pitchFamily="18" charset="0"/>
              </a:rPr>
              <a:t> </a:t>
            </a:r>
            <a:r>
              <a:rPr lang="en-GB" sz="2400" u="sng" cap="none" dirty="0">
                <a:solidFill>
                  <a:schemeClr val="tx1"/>
                </a:solidFill>
                <a:latin typeface="Times New Roman" panose="02020603050405020304" pitchFamily="18" charset="0"/>
                <a:cs typeface="Times New Roman" panose="02020603050405020304" pitchFamily="18" charset="0"/>
              </a:rPr>
              <a:t>. </a:t>
            </a:r>
            <a:r>
              <a:rPr lang="en-GB" sz="2400" b="1" cap="none" dirty="0">
                <a:solidFill>
                  <a:schemeClr val="tx1"/>
                </a:solidFill>
                <a:latin typeface="Times New Roman" panose="02020603050405020304" pitchFamily="18" charset="0"/>
                <a:cs typeface="Times New Roman" panose="02020603050405020304" pitchFamily="18" charset="0"/>
              </a:rPr>
              <a:t>Image</a:t>
            </a:r>
            <a:r>
              <a:rPr lang="en-GB" sz="2400" cap="none" dirty="0">
                <a:solidFill>
                  <a:schemeClr val="tx1"/>
                </a:solidFill>
                <a:latin typeface="Times New Roman" panose="02020603050405020304" pitchFamily="18" charset="0"/>
                <a:cs typeface="Times New Roman" panose="02020603050405020304" pitchFamily="18" charset="0"/>
              </a:rPr>
              <a:t> </a:t>
            </a:r>
            <a:r>
              <a:rPr lang="en-GB" sz="2400" b="1" cap="none" dirty="0" err="1">
                <a:solidFill>
                  <a:schemeClr val="tx1"/>
                </a:solidFill>
                <a:latin typeface="Times New Roman" panose="02020603050405020304" pitchFamily="18" charset="0"/>
                <a:cs typeface="Times New Roman" panose="02020603050405020304" pitchFamily="18" charset="0"/>
              </a:rPr>
              <a:t>preprocessing</a:t>
            </a:r>
            <a:r>
              <a:rPr lang="en-GB" sz="2400" cap="none" dirty="0">
                <a:solidFill>
                  <a:schemeClr val="tx1"/>
                </a:solidFill>
                <a:latin typeface="Times New Roman" panose="02020603050405020304" pitchFamily="18" charset="0"/>
                <a:cs typeface="Times New Roman" panose="02020603050405020304" pitchFamily="18" charset="0"/>
              </a:rPr>
              <a:t> are the steps taken to format images before they are used by model training and inference. Image </a:t>
            </a:r>
            <a:r>
              <a:rPr lang="en-GB" sz="2400" cap="none" dirty="0" err="1">
                <a:solidFill>
                  <a:schemeClr val="tx1"/>
                </a:solidFill>
                <a:latin typeface="Times New Roman" panose="02020603050405020304" pitchFamily="18" charset="0"/>
                <a:cs typeface="Times New Roman" panose="02020603050405020304" pitchFamily="18" charset="0"/>
              </a:rPr>
              <a:t>preprocessing</a:t>
            </a:r>
            <a:r>
              <a:rPr lang="en-GB" sz="2400" cap="none" dirty="0">
                <a:solidFill>
                  <a:schemeClr val="tx1"/>
                </a:solidFill>
                <a:latin typeface="Times New Roman" panose="02020603050405020304" pitchFamily="18" charset="0"/>
                <a:cs typeface="Times New Roman" panose="02020603050405020304" pitchFamily="18" charset="0"/>
              </a:rPr>
              <a:t> also improves the quality of the images and </a:t>
            </a:r>
            <a:r>
              <a:rPr lang="en-GB" sz="2400" cap="none" dirty="0" err="1">
                <a:solidFill>
                  <a:schemeClr val="tx1"/>
                </a:solidFill>
                <a:latin typeface="Times New Roman" panose="02020603050405020304" pitchFamily="18" charset="0"/>
                <a:cs typeface="Times New Roman" panose="02020603050405020304" pitchFamily="18" charset="0"/>
              </a:rPr>
              <a:t>and</a:t>
            </a:r>
            <a:r>
              <a:rPr lang="en-GB" sz="2400" cap="none" dirty="0">
                <a:solidFill>
                  <a:schemeClr val="tx1"/>
                </a:solidFill>
                <a:latin typeface="Times New Roman" panose="02020603050405020304" pitchFamily="18" charset="0"/>
                <a:cs typeface="Times New Roman" panose="02020603050405020304" pitchFamily="18" charset="0"/>
              </a:rPr>
              <a:t> helps to analyse in a better way .</a:t>
            </a:r>
          </a:p>
          <a:p>
            <a:r>
              <a:rPr lang="en-GB" sz="2400" cap="none" dirty="0">
                <a:solidFill>
                  <a:schemeClr val="tx1"/>
                </a:solidFill>
                <a:latin typeface="Times New Roman" panose="02020603050405020304" pitchFamily="18" charset="0"/>
                <a:cs typeface="Times New Roman" panose="02020603050405020304" pitchFamily="18" charset="0"/>
              </a:rPr>
              <a:t>image pre-processing includes the following main tasks</a:t>
            </a:r>
          </a:p>
          <a:p>
            <a:r>
              <a:rPr lang="en-GB" sz="2400" cap="none" dirty="0">
                <a:solidFill>
                  <a:schemeClr val="tx1"/>
                </a:solidFill>
                <a:latin typeface="Times New Roman" panose="02020603050405020304" pitchFamily="18" charset="0"/>
                <a:cs typeface="Times New Roman" panose="02020603050405020304" pitchFamily="18" charset="0"/>
              </a:rPr>
              <a:t>import image data generator library.</a:t>
            </a:r>
          </a:p>
          <a:p>
            <a:r>
              <a:rPr lang="en-GB" sz="2400" cap="none" dirty="0">
                <a:solidFill>
                  <a:schemeClr val="tx1"/>
                </a:solidFill>
                <a:latin typeface="Times New Roman" panose="02020603050405020304" pitchFamily="18" charset="0"/>
                <a:cs typeface="Times New Roman" panose="02020603050405020304" pitchFamily="18" charset="0"/>
              </a:rPr>
              <a:t>configure image data generator class.</a:t>
            </a:r>
          </a:p>
          <a:p>
            <a:r>
              <a:rPr lang="en-GB" sz="2400" cap="none" dirty="0">
                <a:solidFill>
                  <a:schemeClr val="tx1"/>
                </a:solidFill>
                <a:latin typeface="Times New Roman" panose="02020603050405020304" pitchFamily="18" charset="0"/>
                <a:cs typeface="Times New Roman" panose="02020603050405020304" pitchFamily="18" charset="0"/>
              </a:rPr>
              <a:t>applying image data generator functionality to the trainset and test set.</a:t>
            </a:r>
          </a:p>
          <a:p>
            <a:endParaRPr lang="en-US" sz="2400" u="sng"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3154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141413" y="784225"/>
            <a:ext cx="9906000" cy="5006975"/>
          </a:xfrm>
        </p:spPr>
        <p:txBody>
          <a:bodyPr>
            <a:normAutofit fontScale="92500" lnSpcReduction="20000"/>
          </a:bodyPr>
          <a:lstStyle/>
          <a:p>
            <a:r>
              <a:rPr lang="en-GB" b="1"/>
              <a:t>Model Building</a:t>
            </a:r>
          </a:p>
          <a:p>
            <a:r>
              <a:rPr lang="en-GB"/>
              <a:t>We are ready with the augmented and pre-processed image data, Lets begin our model building, this activity includes the following steps</a:t>
            </a:r>
          </a:p>
          <a:p>
            <a:r>
              <a:rPr lang="en-GB"/>
              <a:t>Import the model building Libraries</a:t>
            </a:r>
          </a:p>
          <a:p>
            <a:r>
              <a:rPr lang="en-GB"/>
              <a:t>Initializing the model</a:t>
            </a:r>
          </a:p>
          <a:p>
            <a:r>
              <a:rPr lang="en-GB"/>
              <a:t>Adding CNN Layers</a:t>
            </a:r>
          </a:p>
          <a:p>
            <a:r>
              <a:rPr lang="en-GB"/>
              <a:t>Adding Hidden Layer</a:t>
            </a:r>
          </a:p>
          <a:p>
            <a:r>
              <a:rPr lang="en-GB"/>
              <a:t>Adding Output Layer</a:t>
            </a:r>
          </a:p>
          <a:p>
            <a:r>
              <a:rPr lang="en-GB"/>
              <a:t>Configure the Learning Process</a:t>
            </a:r>
          </a:p>
          <a:p>
            <a:r>
              <a:rPr lang="en-GB"/>
              <a:t>Training and testing the model</a:t>
            </a:r>
          </a:p>
          <a:p>
            <a:r>
              <a:rPr lang="en-GB"/>
              <a:t>Saving the model</a:t>
            </a:r>
          </a:p>
        </p:txBody>
      </p:sp>
    </p:spTree>
    <p:extLst>
      <p:ext uri="{BB962C8B-B14F-4D97-AF65-F5344CB8AC3E}">
        <p14:creationId xmlns:p14="http://schemas.microsoft.com/office/powerpoint/2010/main" val="3263934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1106</TotalTime>
  <Words>550</Words>
  <Application>Microsoft Office PowerPoint</Application>
  <PresentationFormat>Widescreen</PresentationFormat>
  <Paragraphs>37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Circuit</vt:lpstr>
      <vt:lpstr>Rock Identification Using Deep Convolution Neural Networks &amp; IBM Watson </vt:lpstr>
      <vt:lpstr>Rocks are a fundamental component of earth. The automatic identification of rock type in the field would aid geological surveying, education, and automatic mapping. It is a basic part of geological surveying and research, and mineral resources exploration.</vt:lpstr>
      <vt:lpstr>In this project rock classification we are going to find the type of rock such as 'blue calcite', 'limestone', 'marble', 'olivine' and 'red crystal' were we are using CNN model to analyse the type of rock. The objective of the project is to build a web application to detect the type of the rock. The model takes input from the user and compares it with the pre trained model and the rock type is classified and showcased on the UI along with its chemical composition. </vt:lpstr>
      <vt:lpstr>Types of rocks Blue calcite: </vt:lpstr>
      <vt:lpstr>Marble: </vt:lpstr>
      <vt:lpstr>Red CrYSTAL : a crystal or crystalline solid is a solid material whose constituents (such as atoms, molecules, or ions) are arranged in a highly ordered microscopic structure, forming a crystal lattice that extends in all directions.in addition, macroscopic single crystals are usually identifiable by their geometrical shape, consisting of flat faces with specific, characteristic orientations.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 Identification Using Deep Convolution Neural Networks &amp; IBM Watson</dc:title>
  <dc:creator>DELL</dc:creator>
  <cp:lastModifiedBy>Rieta Mathew</cp:lastModifiedBy>
  <cp:revision>14</cp:revision>
  <dcterms:created xsi:type="dcterms:W3CDTF">2021-09-28T08:22:47Z</dcterms:created>
  <dcterms:modified xsi:type="dcterms:W3CDTF">2021-10-01T11:46:44Z</dcterms:modified>
</cp:coreProperties>
</file>