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rimo" panose="020B0604020202020204" pitchFamily="34" charset="0"/>
      <p:regular r:id="rId11"/>
    </p:embeddedFont>
    <p:embeddedFont>
      <p:font typeface="Calibri" panose="020F0502020204030204" pitchFamily="34" charset="0"/>
      <p:regular r:id="rId12"/>
      <p:bold r:id="rId13"/>
      <p:italic r:id="rId14"/>
      <p:boldItalic r:id="rId15"/>
    </p:embeddedFont>
    <p:embeddedFont>
      <p:font typeface="Open Sauce" pitchFamily="2" charset="77"/>
      <p:regular r:id="rId16"/>
    </p:embeddedFont>
    <p:embeddedFont>
      <p:font typeface="Open Sauce Bold" pitchFamily="2" charset="77"/>
      <p:regular r:id="rId17"/>
      <p:bold r:id="rId18"/>
    </p:embeddedFont>
    <p:embeddedFont>
      <p:font typeface="Open Sauce Light" pitchFamily="2" charset="77"/>
      <p:regular r:id="rId19"/>
    </p:embeddedFont>
    <p:embeddedFont>
      <p:font typeface="Open Sauce Light Bold" pitchFamily="2" charset="77"/>
      <p:regular r:id="rId20"/>
    </p:embeddedFont>
    <p:embeddedFont>
      <p:font typeface="Radley" pitchFamily="2" charset="77"/>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877511-861C-A543-8F8F-F14DAE650CF4}" v="15" dt="2021-09-11T13:51:08.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4" autoAdjust="0"/>
    <p:restoredTop sz="94648" autoAdjust="0"/>
  </p:normalViewPr>
  <p:slideViewPr>
    <p:cSldViewPr>
      <p:cViewPr varScale="1">
        <p:scale>
          <a:sx n="55" d="100"/>
          <a:sy n="55" d="100"/>
        </p:scale>
        <p:origin x="264" y="9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TH SANCHITA SANDIP" userId="6b27d9a7-0567-47bc-8ce7-cb03b77553e8" providerId="ADAL" clId="{6E877511-861C-A543-8F8F-F14DAE650CF4}"/>
    <pc:docChg chg="custSel modSld">
      <pc:chgData name="KAMATH SANCHITA SANDIP" userId="6b27d9a7-0567-47bc-8ce7-cb03b77553e8" providerId="ADAL" clId="{6E877511-861C-A543-8F8F-F14DAE650CF4}" dt="2021-09-11T13:51:08.277" v="48" actId="1076"/>
      <pc:docMkLst>
        <pc:docMk/>
      </pc:docMkLst>
      <pc:sldChg chg="addSp modSp mod">
        <pc:chgData name="KAMATH SANCHITA SANDIP" userId="6b27d9a7-0567-47bc-8ce7-cb03b77553e8" providerId="ADAL" clId="{6E877511-861C-A543-8F8F-F14DAE650CF4}" dt="2021-09-11T06:45:40.096" v="10" actId="1076"/>
        <pc:sldMkLst>
          <pc:docMk/>
          <pc:sldMk cId="0" sldId="258"/>
        </pc:sldMkLst>
        <pc:picChg chg="mod">
          <ac:chgData name="KAMATH SANCHITA SANDIP" userId="6b27d9a7-0567-47bc-8ce7-cb03b77553e8" providerId="ADAL" clId="{6E877511-861C-A543-8F8F-F14DAE650CF4}" dt="2021-09-11T06:45:31.264" v="8" actId="14100"/>
          <ac:picMkLst>
            <pc:docMk/>
            <pc:sldMk cId="0" sldId="258"/>
            <ac:picMk id="2" creationId="{00000000-0000-0000-0000-000000000000}"/>
          </ac:picMkLst>
        </pc:picChg>
        <pc:picChg chg="add mod">
          <ac:chgData name="KAMATH SANCHITA SANDIP" userId="6b27d9a7-0567-47bc-8ce7-cb03b77553e8" providerId="ADAL" clId="{6E877511-861C-A543-8F8F-F14DAE650CF4}" dt="2021-09-11T06:45:40.096" v="10" actId="1076"/>
          <ac:picMkLst>
            <pc:docMk/>
            <pc:sldMk cId="0" sldId="258"/>
            <ac:picMk id="18" creationId="{7B3ADCA0-F1C9-0447-B54A-07BDD4DBBA73}"/>
          </ac:picMkLst>
        </pc:picChg>
      </pc:sldChg>
      <pc:sldChg chg="addSp delSp modSp mod">
        <pc:chgData name="KAMATH SANCHITA SANDIP" userId="6b27d9a7-0567-47bc-8ce7-cb03b77553e8" providerId="ADAL" clId="{6E877511-861C-A543-8F8F-F14DAE650CF4}" dt="2021-09-11T13:51:08.277" v="48" actId="1076"/>
        <pc:sldMkLst>
          <pc:docMk/>
          <pc:sldMk cId="0" sldId="259"/>
        </pc:sldMkLst>
        <pc:spChg chg="add mod">
          <ac:chgData name="KAMATH SANCHITA SANDIP" userId="6b27d9a7-0567-47bc-8ce7-cb03b77553e8" providerId="ADAL" clId="{6E877511-861C-A543-8F8F-F14DAE650CF4}" dt="2021-09-11T13:50:16.860" v="41" actId="14100"/>
          <ac:spMkLst>
            <pc:docMk/>
            <pc:sldMk cId="0" sldId="259"/>
            <ac:spMk id="6" creationId="{953F2F57-9063-A541-9898-668A170B8B2A}"/>
          </ac:spMkLst>
        </pc:spChg>
        <pc:picChg chg="del">
          <ac:chgData name="KAMATH SANCHITA SANDIP" userId="6b27d9a7-0567-47bc-8ce7-cb03b77553e8" providerId="ADAL" clId="{6E877511-861C-A543-8F8F-F14DAE650CF4}" dt="2021-09-11T13:49:59.117" v="36" actId="478"/>
          <ac:picMkLst>
            <pc:docMk/>
            <pc:sldMk cId="0" sldId="259"/>
            <ac:picMk id="4" creationId="{00000000-0000-0000-0000-000000000000}"/>
          </ac:picMkLst>
        </pc:picChg>
        <pc:picChg chg="add mod">
          <ac:chgData name="KAMATH SANCHITA SANDIP" userId="6b27d9a7-0567-47bc-8ce7-cb03b77553e8" providerId="ADAL" clId="{6E877511-861C-A543-8F8F-F14DAE650CF4}" dt="2021-09-11T13:51:08.277" v="48" actId="1076"/>
          <ac:picMkLst>
            <pc:docMk/>
            <pc:sldMk cId="0" sldId="259"/>
            <ac:picMk id="1025" creationId="{A1A4A8C2-65EE-004E-8951-B71866A91382}"/>
          </ac:picMkLst>
        </pc:picChg>
      </pc:sldChg>
      <pc:sldChg chg="addSp delSp modSp mod">
        <pc:chgData name="KAMATH SANCHITA SANDIP" userId="6b27d9a7-0567-47bc-8ce7-cb03b77553e8" providerId="ADAL" clId="{6E877511-861C-A543-8F8F-F14DAE650CF4}" dt="2021-09-11T13:50:51.995" v="46" actId="1076"/>
        <pc:sldMkLst>
          <pc:docMk/>
          <pc:sldMk cId="0" sldId="260"/>
        </pc:sldMkLst>
        <pc:spChg chg="mod">
          <ac:chgData name="KAMATH SANCHITA SANDIP" userId="6b27d9a7-0567-47bc-8ce7-cb03b77553e8" providerId="ADAL" clId="{6E877511-861C-A543-8F8F-F14DAE650CF4}" dt="2021-09-11T13:50:51.995" v="46" actId="1076"/>
          <ac:spMkLst>
            <pc:docMk/>
            <pc:sldMk cId="0" sldId="260"/>
            <ac:spMk id="4" creationId="{00000000-0000-0000-0000-000000000000}"/>
          </ac:spMkLst>
        </pc:spChg>
        <pc:picChg chg="mod">
          <ac:chgData name="KAMATH SANCHITA SANDIP" userId="6b27d9a7-0567-47bc-8ce7-cb03b77553e8" providerId="ADAL" clId="{6E877511-861C-A543-8F8F-F14DAE650CF4}" dt="2021-09-11T07:01:23.293" v="31" actId="1076"/>
          <ac:picMkLst>
            <pc:docMk/>
            <pc:sldMk cId="0" sldId="260"/>
            <ac:picMk id="2" creationId="{00000000-0000-0000-0000-000000000000}"/>
          </ac:picMkLst>
        </pc:picChg>
        <pc:picChg chg="del">
          <ac:chgData name="KAMATH SANCHITA SANDIP" userId="6b27d9a7-0567-47bc-8ce7-cb03b77553e8" providerId="ADAL" clId="{6E877511-861C-A543-8F8F-F14DAE650CF4}" dt="2021-09-11T13:50:34.375" v="42" actId="478"/>
          <ac:picMkLst>
            <pc:docMk/>
            <pc:sldMk cId="0" sldId="260"/>
            <ac:picMk id="3" creationId="{00000000-0000-0000-0000-000000000000}"/>
          </ac:picMkLst>
        </pc:picChg>
        <pc:picChg chg="add mod">
          <ac:chgData name="KAMATH SANCHITA SANDIP" userId="6b27d9a7-0567-47bc-8ce7-cb03b77553e8" providerId="ADAL" clId="{6E877511-861C-A543-8F8F-F14DAE650CF4}" dt="2021-09-11T13:50:47.687" v="45" actId="1076"/>
          <ac:picMkLst>
            <pc:docMk/>
            <pc:sldMk cId="0" sldId="260"/>
            <ac:picMk id="2050" creationId="{2900F461-B9A0-1A4E-B72B-412B40E862BA}"/>
          </ac:picMkLst>
        </pc:picChg>
      </pc:sldChg>
      <pc:sldChg chg="addSp delSp modSp mod">
        <pc:chgData name="KAMATH SANCHITA SANDIP" userId="6b27d9a7-0567-47bc-8ce7-cb03b77553e8" providerId="ADAL" clId="{6E877511-861C-A543-8F8F-F14DAE650CF4}" dt="2021-09-11T10:49:45.535" v="35" actId="1076"/>
        <pc:sldMkLst>
          <pc:docMk/>
          <pc:sldMk cId="0" sldId="261"/>
        </pc:sldMkLst>
        <pc:spChg chg="mod">
          <ac:chgData name="KAMATH SANCHITA SANDIP" userId="6b27d9a7-0567-47bc-8ce7-cb03b77553e8" providerId="ADAL" clId="{6E877511-861C-A543-8F8F-F14DAE650CF4}" dt="2021-09-11T07:00:49.514" v="27" actId="1076"/>
          <ac:spMkLst>
            <pc:docMk/>
            <pc:sldMk cId="0" sldId="261"/>
            <ac:spMk id="7" creationId="{00000000-0000-0000-0000-000000000000}"/>
          </ac:spMkLst>
        </pc:spChg>
        <pc:spChg chg="add del mod">
          <ac:chgData name="KAMATH SANCHITA SANDIP" userId="6b27d9a7-0567-47bc-8ce7-cb03b77553e8" providerId="ADAL" clId="{6E877511-861C-A543-8F8F-F14DAE650CF4}" dt="2021-09-11T06:59:08.432" v="21"/>
          <ac:spMkLst>
            <pc:docMk/>
            <pc:sldMk cId="0" sldId="261"/>
            <ac:spMk id="8" creationId="{FFA65EB8-FBBE-A446-B829-71D3D21F3BDE}"/>
          </ac:spMkLst>
        </pc:spChg>
        <pc:picChg chg="mod">
          <ac:chgData name="KAMATH SANCHITA SANDIP" userId="6b27d9a7-0567-47bc-8ce7-cb03b77553e8" providerId="ADAL" clId="{6E877511-861C-A543-8F8F-F14DAE650CF4}" dt="2021-09-11T06:58:57.452" v="18" actId="1076"/>
          <ac:picMkLst>
            <pc:docMk/>
            <pc:sldMk cId="0" sldId="261"/>
            <ac:picMk id="2" creationId="{00000000-0000-0000-0000-000000000000}"/>
          </ac:picMkLst>
        </pc:picChg>
        <pc:picChg chg="mod">
          <ac:chgData name="KAMATH SANCHITA SANDIP" userId="6b27d9a7-0567-47bc-8ce7-cb03b77553e8" providerId="ADAL" clId="{6E877511-861C-A543-8F8F-F14DAE650CF4}" dt="2021-09-11T07:00:42.007" v="25" actId="1076"/>
          <ac:picMkLst>
            <pc:docMk/>
            <pc:sldMk cId="0" sldId="261"/>
            <ac:picMk id="4" creationId="{00000000-0000-0000-0000-000000000000}"/>
          </ac:picMkLst>
        </pc:picChg>
        <pc:picChg chg="mod">
          <ac:chgData name="KAMATH SANCHITA SANDIP" userId="6b27d9a7-0567-47bc-8ce7-cb03b77553e8" providerId="ADAL" clId="{6E877511-861C-A543-8F8F-F14DAE650CF4}" dt="2021-09-11T07:00:44.977" v="26" actId="1076"/>
          <ac:picMkLst>
            <pc:docMk/>
            <pc:sldMk cId="0" sldId="261"/>
            <ac:picMk id="5" creationId="{00000000-0000-0000-0000-000000000000}"/>
          </ac:picMkLst>
        </pc:picChg>
        <pc:picChg chg="del mod">
          <ac:chgData name="KAMATH SANCHITA SANDIP" userId="6b27d9a7-0567-47bc-8ce7-cb03b77553e8" providerId="ADAL" clId="{6E877511-861C-A543-8F8F-F14DAE650CF4}" dt="2021-09-11T10:49:26.861" v="32" actId="478"/>
          <ac:picMkLst>
            <pc:docMk/>
            <pc:sldMk cId="0" sldId="261"/>
            <ac:picMk id="6" creationId="{00000000-0000-0000-0000-000000000000}"/>
          </ac:picMkLst>
        </pc:picChg>
        <pc:picChg chg="add mod">
          <ac:chgData name="KAMATH SANCHITA SANDIP" userId="6b27d9a7-0567-47bc-8ce7-cb03b77553e8" providerId="ADAL" clId="{6E877511-861C-A543-8F8F-F14DAE650CF4}" dt="2021-09-11T10:49:45.535" v="35" actId="1076"/>
          <ac:picMkLst>
            <pc:docMk/>
            <pc:sldMk cId="0" sldId="261"/>
            <ac:picMk id="8" creationId="{0AAEA8BB-C637-0748-8F60-AADB3DBFBEB0}"/>
          </ac:picMkLst>
        </pc:picChg>
      </pc:sldChg>
      <pc:sldChg chg="modSp mod">
        <pc:chgData name="KAMATH SANCHITA SANDIP" userId="6b27d9a7-0567-47bc-8ce7-cb03b77553e8" providerId="ADAL" clId="{6E877511-861C-A543-8F8F-F14DAE650CF4}" dt="2021-09-11T06:58:32.566" v="14" actId="1076"/>
        <pc:sldMkLst>
          <pc:docMk/>
          <pc:sldMk cId="0" sldId="263"/>
        </pc:sldMkLst>
        <pc:spChg chg="mod">
          <ac:chgData name="KAMATH SANCHITA SANDIP" userId="6b27d9a7-0567-47bc-8ce7-cb03b77553e8" providerId="ADAL" clId="{6E877511-861C-A543-8F8F-F14DAE650CF4}" dt="2021-09-11T06:58:32.566" v="14" actId="1076"/>
          <ac:spMkLst>
            <pc:docMk/>
            <pc:sldMk cId="0" sldId="263"/>
            <ac:spMk id="3" creationId="{00000000-0000-0000-0000-000000000000}"/>
          </ac:spMkLst>
        </pc:spChg>
        <pc:spChg chg="mod">
          <ac:chgData name="KAMATH SANCHITA SANDIP" userId="6b27d9a7-0567-47bc-8ce7-cb03b77553e8" providerId="ADAL" clId="{6E877511-861C-A543-8F8F-F14DAE650CF4}" dt="2021-09-11T06:58:17.783" v="12" actId="1076"/>
          <ac:spMkLst>
            <pc:docMk/>
            <pc:sldMk cId="0" sldId="263"/>
            <ac:spMk id="7" creationId="{00000000-0000-0000-0000-000000000000}"/>
          </ac:spMkLst>
        </pc:spChg>
        <pc:grpChg chg="mod">
          <ac:chgData name="KAMATH SANCHITA SANDIP" userId="6b27d9a7-0567-47bc-8ce7-cb03b77553e8" providerId="ADAL" clId="{6E877511-861C-A543-8F8F-F14DAE650CF4}" dt="2021-09-11T06:58:12.333" v="11" actId="1076"/>
          <ac:grpSpMkLst>
            <pc:docMk/>
            <pc:sldMk cId="0" sldId="263"/>
            <ac:grpSpMk id="4" creationId="{00000000-0000-0000-0000-000000000000}"/>
          </ac:grpSpMkLst>
        </pc:grpChg>
      </pc:sldChg>
      <pc:sldChg chg="modSp mod">
        <pc:chgData name="KAMATH SANCHITA SANDIP" userId="6b27d9a7-0567-47bc-8ce7-cb03b77553e8" providerId="ADAL" clId="{6E877511-861C-A543-8F8F-F14DAE650CF4}" dt="2021-09-11T07:00:00.705" v="24" actId="1076"/>
        <pc:sldMkLst>
          <pc:docMk/>
          <pc:sldMk cId="0" sldId="264"/>
        </pc:sldMkLst>
        <pc:picChg chg="mod">
          <ac:chgData name="KAMATH SANCHITA SANDIP" userId="6b27d9a7-0567-47bc-8ce7-cb03b77553e8" providerId="ADAL" clId="{6E877511-861C-A543-8F8F-F14DAE650CF4}" dt="2021-09-11T07:00:00.705" v="24" actId="1076"/>
          <ac:picMkLst>
            <pc:docMk/>
            <pc:sldMk cId="0" sldId="264"/>
            <ac:picMk id="9"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file:////var/folders/8l/hq_6stzd12bdcw_5g2hwk76m0000gn/T/com.microsoft.Word/WebArchiveCopyPasteTempFiles/032eb3c2-c2bc-4de8-920a-2557797f9380"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90792" y="4247458"/>
            <a:ext cx="13955771" cy="9245699"/>
          </a:xfrm>
          <a:prstGeom prst="rect">
            <a:avLst/>
          </a:prstGeom>
        </p:spPr>
      </p:pic>
      <p:grpSp>
        <p:nvGrpSpPr>
          <p:cNvPr id="3" name="Group 3"/>
          <p:cNvGrpSpPr/>
          <p:nvPr/>
        </p:nvGrpSpPr>
        <p:grpSpPr>
          <a:xfrm>
            <a:off x="433553" y="1416693"/>
            <a:ext cx="12819528" cy="7453614"/>
            <a:chOff x="0" y="0"/>
            <a:chExt cx="31309504" cy="18204177"/>
          </a:xfrm>
        </p:grpSpPr>
        <p:sp>
          <p:nvSpPr>
            <p:cNvPr id="4" name="Freeform 4"/>
            <p:cNvSpPr/>
            <p:nvPr/>
          </p:nvSpPr>
          <p:spPr>
            <a:xfrm>
              <a:off x="31750" y="31750"/>
              <a:ext cx="31246006" cy="18140677"/>
            </a:xfrm>
            <a:custGeom>
              <a:avLst/>
              <a:gdLst/>
              <a:ahLst/>
              <a:cxnLst/>
              <a:rect l="l" t="t" r="r" b="b"/>
              <a:pathLst>
                <a:path w="31246006" h="18140677">
                  <a:moveTo>
                    <a:pt x="31153295" y="18140677"/>
                  </a:moveTo>
                  <a:lnTo>
                    <a:pt x="92710" y="18140677"/>
                  </a:lnTo>
                  <a:cubicBezTo>
                    <a:pt x="41910" y="18140677"/>
                    <a:pt x="0" y="18098767"/>
                    <a:pt x="0" y="18047967"/>
                  </a:cubicBezTo>
                  <a:lnTo>
                    <a:pt x="0" y="92710"/>
                  </a:lnTo>
                  <a:cubicBezTo>
                    <a:pt x="0" y="41910"/>
                    <a:pt x="41910" y="0"/>
                    <a:pt x="92710" y="0"/>
                  </a:cubicBezTo>
                  <a:lnTo>
                    <a:pt x="31152024" y="0"/>
                  </a:lnTo>
                  <a:cubicBezTo>
                    <a:pt x="31202824" y="0"/>
                    <a:pt x="31244735" y="41910"/>
                    <a:pt x="31244735" y="92710"/>
                  </a:cubicBezTo>
                  <a:lnTo>
                    <a:pt x="31244735" y="18046697"/>
                  </a:lnTo>
                  <a:cubicBezTo>
                    <a:pt x="31246006" y="18098767"/>
                    <a:pt x="31204095" y="18140677"/>
                    <a:pt x="31153295" y="18140677"/>
                  </a:cubicBezTo>
                  <a:close/>
                </a:path>
              </a:pathLst>
            </a:custGeom>
            <a:solidFill>
              <a:srgbClr val="FEFEFE"/>
            </a:solidFill>
          </p:spPr>
        </p:sp>
        <p:sp>
          <p:nvSpPr>
            <p:cNvPr id="5" name="Freeform 5"/>
            <p:cNvSpPr/>
            <p:nvPr/>
          </p:nvSpPr>
          <p:spPr>
            <a:xfrm>
              <a:off x="0" y="0"/>
              <a:ext cx="31309506" cy="18204177"/>
            </a:xfrm>
            <a:custGeom>
              <a:avLst/>
              <a:gdLst/>
              <a:ahLst/>
              <a:cxnLst/>
              <a:rect l="l" t="t" r="r" b="b"/>
              <a:pathLst>
                <a:path w="31309506" h="18204177">
                  <a:moveTo>
                    <a:pt x="31185045" y="59690"/>
                  </a:moveTo>
                  <a:cubicBezTo>
                    <a:pt x="31220603" y="59690"/>
                    <a:pt x="31249813" y="88900"/>
                    <a:pt x="31249813" y="124460"/>
                  </a:cubicBezTo>
                  <a:lnTo>
                    <a:pt x="31249813" y="18079717"/>
                  </a:lnTo>
                  <a:cubicBezTo>
                    <a:pt x="31249813" y="18115277"/>
                    <a:pt x="31220603" y="18144488"/>
                    <a:pt x="31185045" y="18144488"/>
                  </a:cubicBezTo>
                  <a:lnTo>
                    <a:pt x="124460" y="18144488"/>
                  </a:lnTo>
                  <a:cubicBezTo>
                    <a:pt x="88900" y="18144488"/>
                    <a:pt x="59690" y="18115277"/>
                    <a:pt x="59690" y="18079717"/>
                  </a:cubicBezTo>
                  <a:lnTo>
                    <a:pt x="59690" y="124460"/>
                  </a:lnTo>
                  <a:cubicBezTo>
                    <a:pt x="59690" y="88900"/>
                    <a:pt x="88900" y="59690"/>
                    <a:pt x="124460" y="59690"/>
                  </a:cubicBezTo>
                  <a:lnTo>
                    <a:pt x="31185045" y="59690"/>
                  </a:lnTo>
                  <a:moveTo>
                    <a:pt x="31185045" y="0"/>
                  </a:moveTo>
                  <a:lnTo>
                    <a:pt x="124460" y="0"/>
                  </a:lnTo>
                  <a:cubicBezTo>
                    <a:pt x="55880" y="0"/>
                    <a:pt x="0" y="55880"/>
                    <a:pt x="0" y="124460"/>
                  </a:cubicBezTo>
                  <a:lnTo>
                    <a:pt x="0" y="18079717"/>
                  </a:lnTo>
                  <a:cubicBezTo>
                    <a:pt x="0" y="18148297"/>
                    <a:pt x="55880" y="18204177"/>
                    <a:pt x="124460" y="18204177"/>
                  </a:cubicBezTo>
                  <a:lnTo>
                    <a:pt x="31185045" y="18204177"/>
                  </a:lnTo>
                  <a:cubicBezTo>
                    <a:pt x="31253624" y="18204177"/>
                    <a:pt x="31309506" y="18148297"/>
                    <a:pt x="31309506" y="18079717"/>
                  </a:cubicBezTo>
                  <a:lnTo>
                    <a:pt x="31309506" y="124460"/>
                  </a:lnTo>
                  <a:cubicBezTo>
                    <a:pt x="31309506" y="55880"/>
                    <a:pt x="31253624" y="0"/>
                    <a:pt x="31185045" y="0"/>
                  </a:cubicBezTo>
                  <a:close/>
                </a:path>
              </a:pathLst>
            </a:custGeom>
            <a:solidFill>
              <a:srgbClr val="000000"/>
            </a:solidFill>
          </p:spPr>
        </p:sp>
      </p:grpSp>
      <p:grpSp>
        <p:nvGrpSpPr>
          <p:cNvPr id="6" name="Group 6"/>
          <p:cNvGrpSpPr/>
          <p:nvPr/>
        </p:nvGrpSpPr>
        <p:grpSpPr>
          <a:xfrm>
            <a:off x="1028700" y="1917823"/>
            <a:ext cx="9731644" cy="3517427"/>
            <a:chOff x="0" y="0"/>
            <a:chExt cx="12975526" cy="4689903"/>
          </a:xfrm>
        </p:grpSpPr>
        <p:sp>
          <p:nvSpPr>
            <p:cNvPr id="7" name="TextBox 7"/>
            <p:cNvSpPr txBox="1"/>
            <p:nvPr/>
          </p:nvSpPr>
          <p:spPr>
            <a:xfrm>
              <a:off x="0" y="803703"/>
              <a:ext cx="12975526" cy="3886200"/>
            </a:xfrm>
            <a:prstGeom prst="rect">
              <a:avLst/>
            </a:prstGeom>
          </p:spPr>
          <p:txBody>
            <a:bodyPr lIns="0" tIns="0" rIns="0" bIns="0" rtlCol="0" anchor="t">
              <a:spAutoFit/>
            </a:bodyPr>
            <a:lstStyle/>
            <a:p>
              <a:pPr>
                <a:lnSpc>
                  <a:spcPts val="7680"/>
                </a:lnSpc>
              </a:pPr>
              <a:r>
                <a:rPr lang="en-US" sz="6400" dirty="0">
                  <a:solidFill>
                    <a:srgbClr val="000000"/>
                  </a:solidFill>
                  <a:latin typeface="Radley"/>
                </a:rPr>
                <a:t>AI-Based Natural Disaster Intensity Analysis using IBM Watson </a:t>
              </a:r>
            </a:p>
          </p:txBody>
        </p:sp>
        <p:sp>
          <p:nvSpPr>
            <p:cNvPr id="8" name="TextBox 8"/>
            <p:cNvSpPr txBox="1"/>
            <p:nvPr/>
          </p:nvSpPr>
          <p:spPr>
            <a:xfrm>
              <a:off x="0" y="-47625"/>
              <a:ext cx="12975526" cy="525145"/>
            </a:xfrm>
            <a:prstGeom prst="rect">
              <a:avLst/>
            </a:prstGeom>
          </p:spPr>
          <p:txBody>
            <a:bodyPr lIns="0" tIns="0" rIns="0" bIns="0" rtlCol="0" anchor="t">
              <a:spAutoFit/>
            </a:bodyPr>
            <a:lstStyle/>
            <a:p>
              <a:pPr>
                <a:lnSpc>
                  <a:spcPts val="3359"/>
                </a:lnSpc>
              </a:pPr>
              <a:r>
                <a:rPr lang="en-US" sz="2400">
                  <a:solidFill>
                    <a:srgbClr val="000000"/>
                  </a:solidFill>
                  <a:latin typeface="Open Sauce"/>
                </a:rPr>
                <a:t>11 September 2021 : Team Triumvirate</a:t>
              </a:r>
            </a:p>
          </p:txBody>
        </p:sp>
      </p:grpSp>
      <p:sp>
        <p:nvSpPr>
          <p:cNvPr id="9" name="TextBox 9"/>
          <p:cNvSpPr txBox="1"/>
          <p:nvPr/>
        </p:nvSpPr>
        <p:spPr>
          <a:xfrm>
            <a:off x="1028700" y="6095633"/>
            <a:ext cx="9547166" cy="1590675"/>
          </a:xfrm>
          <a:prstGeom prst="rect">
            <a:avLst/>
          </a:prstGeom>
        </p:spPr>
        <p:txBody>
          <a:bodyPr lIns="0" tIns="0" rIns="0" bIns="0" rtlCol="0" anchor="t">
            <a:spAutoFit/>
          </a:bodyPr>
          <a:lstStyle/>
          <a:p>
            <a:pPr>
              <a:lnSpc>
                <a:spcPts val="4200"/>
              </a:lnSpc>
            </a:pPr>
            <a:r>
              <a:rPr lang="en-US" sz="3000">
                <a:solidFill>
                  <a:srgbClr val="000000"/>
                </a:solidFill>
                <a:latin typeface="Open Sauce Light"/>
              </a:rPr>
              <a:t>Prepared and presented by:</a:t>
            </a:r>
          </a:p>
          <a:p>
            <a:pPr>
              <a:lnSpc>
                <a:spcPts val="4200"/>
              </a:lnSpc>
            </a:pPr>
            <a:r>
              <a:rPr lang="en-US" sz="3000">
                <a:solidFill>
                  <a:srgbClr val="000000"/>
                </a:solidFill>
                <a:latin typeface="Open Sauce Light Bold"/>
              </a:rPr>
              <a:t>Sanchita Kamath, K Y Srija, Aysha Afreen Althaf and Arul Anand</a:t>
            </a:r>
          </a:p>
        </p:txBody>
      </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58034" y="1917823"/>
            <a:ext cx="7675232" cy="10027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9144000" y="-403129"/>
            <a:ext cx="9549391" cy="11093258"/>
            <a:chOff x="0" y="0"/>
            <a:chExt cx="23322754" cy="27093386"/>
          </a:xfrm>
        </p:grpSpPr>
        <p:sp>
          <p:nvSpPr>
            <p:cNvPr id="3" name="Freeform 3"/>
            <p:cNvSpPr/>
            <p:nvPr/>
          </p:nvSpPr>
          <p:spPr>
            <a:xfrm>
              <a:off x="31750" y="31750"/>
              <a:ext cx="23259253" cy="27029885"/>
            </a:xfrm>
            <a:custGeom>
              <a:avLst/>
              <a:gdLst/>
              <a:ahLst/>
              <a:cxnLst/>
              <a:rect l="l" t="t" r="r" b="b"/>
              <a:pathLst>
                <a:path w="23259253" h="27029885">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id="4" name="Freeform 4"/>
            <p:cNvSpPr/>
            <p:nvPr/>
          </p:nvSpPr>
          <p:spPr>
            <a:xfrm>
              <a:off x="0" y="0"/>
              <a:ext cx="23322753" cy="27093385"/>
            </a:xfrm>
            <a:custGeom>
              <a:avLst/>
              <a:gdLst/>
              <a:ahLst/>
              <a:cxnLst/>
              <a:rect l="l" t="t" r="r" b="b"/>
              <a:pathLst>
                <a:path w="23322753" h="27093385">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id="5" name="Picture 5"/>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6910354"/>
            <a:ext cx="6725719" cy="4405346"/>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787"/>
          <a:stretch>
            <a:fillRect/>
          </a:stretch>
        </p:blipFill>
        <p:spPr>
          <a:xfrm>
            <a:off x="1407373" y="4207050"/>
            <a:ext cx="6491931" cy="6173076"/>
          </a:xfrm>
          <a:prstGeom prst="rect">
            <a:avLst/>
          </a:prstGeom>
        </p:spPr>
      </p:pic>
      <p:sp>
        <p:nvSpPr>
          <p:cNvPr id="7" name="AutoShape 7"/>
          <p:cNvSpPr/>
          <p:nvPr/>
        </p:nvSpPr>
        <p:spPr>
          <a:xfrm>
            <a:off x="9144000" y="5114925"/>
            <a:ext cx="9549391" cy="0"/>
          </a:xfrm>
          <a:prstGeom prst="line">
            <a:avLst/>
          </a:prstGeom>
          <a:ln w="28575" cap="rnd">
            <a:solidFill>
              <a:srgbClr val="000000"/>
            </a:solidFill>
            <a:prstDash val="sysDash"/>
            <a:headEnd type="none" w="sm" len="sm"/>
            <a:tailEnd type="none" w="sm" len="sm"/>
          </a:ln>
        </p:spPr>
      </p:sp>
      <p:sp>
        <p:nvSpPr>
          <p:cNvPr id="8" name="TextBox 8"/>
          <p:cNvSpPr txBox="1"/>
          <p:nvPr/>
        </p:nvSpPr>
        <p:spPr>
          <a:xfrm>
            <a:off x="1028700" y="1038225"/>
            <a:ext cx="6983293" cy="1171575"/>
          </a:xfrm>
          <a:prstGeom prst="rect">
            <a:avLst/>
          </a:prstGeom>
        </p:spPr>
        <p:txBody>
          <a:bodyPr lIns="0" tIns="0" rIns="0" bIns="0" rtlCol="0" anchor="t">
            <a:spAutoFit/>
          </a:bodyPr>
          <a:lstStyle/>
          <a:p>
            <a:pPr algn="ctr">
              <a:lnSpc>
                <a:spcPts val="9360"/>
              </a:lnSpc>
            </a:pPr>
            <a:r>
              <a:rPr lang="en-US" sz="7800">
                <a:solidFill>
                  <a:srgbClr val="000000"/>
                </a:solidFill>
                <a:latin typeface="Radley"/>
              </a:rPr>
              <a:t>Overview</a:t>
            </a:r>
          </a:p>
        </p:txBody>
      </p:sp>
      <p:grpSp>
        <p:nvGrpSpPr>
          <p:cNvPr id="9" name="Group 9"/>
          <p:cNvGrpSpPr/>
          <p:nvPr/>
        </p:nvGrpSpPr>
        <p:grpSpPr>
          <a:xfrm>
            <a:off x="10123189" y="596826"/>
            <a:ext cx="7136111" cy="3985597"/>
            <a:chOff x="0" y="0"/>
            <a:chExt cx="9514815" cy="5314129"/>
          </a:xfrm>
        </p:grpSpPr>
        <p:sp>
          <p:nvSpPr>
            <p:cNvPr id="10" name="TextBox 10"/>
            <p:cNvSpPr txBox="1"/>
            <p:nvPr/>
          </p:nvSpPr>
          <p:spPr>
            <a:xfrm>
              <a:off x="0" y="877384"/>
              <a:ext cx="9514815" cy="4436745"/>
            </a:xfrm>
            <a:prstGeom prst="rect">
              <a:avLst/>
            </a:prstGeom>
          </p:spPr>
          <p:txBody>
            <a:bodyPr lIns="0" tIns="0" rIns="0" bIns="0" rtlCol="0" anchor="t">
              <a:spAutoFit/>
            </a:bodyPr>
            <a:lstStyle/>
            <a:p>
              <a:pPr>
                <a:lnSpc>
                  <a:spcPts val="3359"/>
                </a:lnSpc>
              </a:pPr>
              <a:r>
                <a:rPr lang="en-US" sz="2400">
                  <a:solidFill>
                    <a:srgbClr val="000000"/>
                  </a:solidFill>
                  <a:latin typeface="Open Sauce Light"/>
                </a:rPr>
                <a:t>This project generates a model based on previously clicked images, and identify the aftermath or ongoing disaster, and it’s intensity, by taking input in the form of video, live stream through webcam and images. The disaster will be identified and displayed on the OpenCV window, the latter two input formats</a:t>
              </a:r>
            </a:p>
            <a:p>
              <a:pPr>
                <a:lnSpc>
                  <a:spcPts val="3359"/>
                </a:lnSpc>
              </a:pPr>
              <a:endParaRPr lang="en-US" sz="2400">
                <a:solidFill>
                  <a:srgbClr val="000000"/>
                </a:solidFill>
                <a:latin typeface="Open Sauce Light"/>
              </a:endParaRPr>
            </a:p>
          </p:txBody>
        </p:sp>
        <p:sp>
          <p:nvSpPr>
            <p:cNvPr id="11" name="TextBox 11"/>
            <p:cNvSpPr txBox="1"/>
            <p:nvPr/>
          </p:nvSpPr>
          <p:spPr>
            <a:xfrm>
              <a:off x="0" y="-9525"/>
              <a:ext cx="9514815" cy="536998"/>
            </a:xfrm>
            <a:prstGeom prst="rect">
              <a:avLst/>
            </a:prstGeom>
          </p:spPr>
          <p:txBody>
            <a:bodyPr lIns="0" tIns="0" rIns="0" bIns="0" rtlCol="0" anchor="t">
              <a:spAutoFit/>
            </a:bodyPr>
            <a:lstStyle/>
            <a:p>
              <a:pPr>
                <a:lnSpc>
                  <a:spcPts val="3379"/>
                </a:lnSpc>
              </a:pPr>
              <a:r>
                <a:rPr lang="en-US" sz="2600">
                  <a:solidFill>
                    <a:srgbClr val="000000"/>
                  </a:solidFill>
                  <a:latin typeface="Open Sauce Bold"/>
                </a:rPr>
                <a:t>WHAT IS THE PROJECT?</a:t>
              </a:r>
            </a:p>
          </p:txBody>
        </p:sp>
      </p:grpSp>
      <p:grpSp>
        <p:nvGrpSpPr>
          <p:cNvPr id="12" name="Group 12"/>
          <p:cNvGrpSpPr/>
          <p:nvPr/>
        </p:nvGrpSpPr>
        <p:grpSpPr>
          <a:xfrm>
            <a:off x="10123189" y="5833658"/>
            <a:ext cx="7136111" cy="3584972"/>
            <a:chOff x="0" y="0"/>
            <a:chExt cx="9514815" cy="4779962"/>
          </a:xfrm>
        </p:grpSpPr>
        <p:sp>
          <p:nvSpPr>
            <p:cNvPr id="13" name="TextBox 13"/>
            <p:cNvSpPr txBox="1"/>
            <p:nvPr/>
          </p:nvSpPr>
          <p:spPr>
            <a:xfrm>
              <a:off x="0" y="902017"/>
              <a:ext cx="9514815" cy="3877945"/>
            </a:xfrm>
            <a:prstGeom prst="rect">
              <a:avLst/>
            </a:prstGeom>
          </p:spPr>
          <p:txBody>
            <a:bodyPr lIns="0" tIns="0" rIns="0" bIns="0" rtlCol="0" anchor="t">
              <a:spAutoFit/>
            </a:bodyPr>
            <a:lstStyle/>
            <a:p>
              <a:pPr>
                <a:lnSpc>
                  <a:spcPts val="3359"/>
                </a:lnSpc>
              </a:pPr>
              <a:r>
                <a:rPr lang="en-US" sz="2400">
                  <a:solidFill>
                    <a:srgbClr val="000000"/>
                  </a:solidFill>
                  <a:latin typeface="Open Sauce Light"/>
                </a:rPr>
                <a:t>Th</a:t>
              </a:r>
              <a:r>
                <a:rPr lang="en-US" sz="2399">
                  <a:solidFill>
                    <a:srgbClr val="000000"/>
                  </a:solidFill>
                  <a:latin typeface="Open Sauce Light"/>
                </a:rPr>
                <a:t>is project shall help Government bodies and Rescue Missions in resource allocation and energy distribution. The bodies involved in helping the victims of natural calamities, can have a look at captured video frames in order to analyse the level of intensity.</a:t>
              </a:r>
            </a:p>
            <a:p>
              <a:pPr>
                <a:lnSpc>
                  <a:spcPts val="3359"/>
                </a:lnSpc>
              </a:pPr>
              <a:endParaRPr lang="en-US" sz="2399">
                <a:solidFill>
                  <a:srgbClr val="000000"/>
                </a:solidFill>
                <a:latin typeface="Open Sauce Light"/>
              </a:endParaRPr>
            </a:p>
          </p:txBody>
        </p:sp>
        <p:sp>
          <p:nvSpPr>
            <p:cNvPr id="14" name="TextBox 14"/>
            <p:cNvSpPr txBox="1"/>
            <p:nvPr/>
          </p:nvSpPr>
          <p:spPr>
            <a:xfrm>
              <a:off x="0" y="-9525"/>
              <a:ext cx="9514815" cy="536998"/>
            </a:xfrm>
            <a:prstGeom prst="rect">
              <a:avLst/>
            </a:prstGeom>
          </p:spPr>
          <p:txBody>
            <a:bodyPr lIns="0" tIns="0" rIns="0" bIns="0" rtlCol="0" anchor="t">
              <a:spAutoFit/>
            </a:bodyPr>
            <a:lstStyle/>
            <a:p>
              <a:pPr>
                <a:lnSpc>
                  <a:spcPts val="3379"/>
                </a:lnSpc>
              </a:pPr>
              <a:r>
                <a:rPr lang="en-US" sz="2600">
                  <a:solidFill>
                    <a:srgbClr val="000000"/>
                  </a:solidFill>
                  <a:latin typeface="Open Sauce Bold"/>
                </a:rPr>
                <a:t>NEED FOR THIS PROJECT </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531487">
            <a:off x="-706170" y="-1163198"/>
            <a:ext cx="13954414" cy="9244800"/>
          </a:xfrm>
          <a:prstGeom prst="rect">
            <a:avLst/>
          </a:prstGeom>
        </p:spPr>
      </p:pic>
      <p:pic>
        <p:nvPicPr>
          <p:cNvPr id="18" name="Picture 9">
            <a:extLst>
              <a:ext uri="{FF2B5EF4-FFF2-40B4-BE49-F238E27FC236}">
                <a16:creationId xmlns:a16="http://schemas.microsoft.com/office/drawing/2014/main" id="{7B3ADCA0-F1C9-0447-B54A-07BDD4DBBA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7579451" y="495970"/>
            <a:ext cx="8863083" cy="10760917"/>
          </a:xfrm>
          <a:prstGeom prst="rect">
            <a:avLst/>
          </a:prstGeom>
        </p:spPr>
      </p:pic>
      <p:grpSp>
        <p:nvGrpSpPr>
          <p:cNvPr id="3" name="Group 3"/>
          <p:cNvGrpSpPr/>
          <p:nvPr/>
        </p:nvGrpSpPr>
        <p:grpSpPr>
          <a:xfrm>
            <a:off x="-425049" y="4879916"/>
            <a:ext cx="19138098" cy="6067963"/>
            <a:chOff x="0" y="0"/>
            <a:chExt cx="46741531" cy="14819961"/>
          </a:xfrm>
        </p:grpSpPr>
        <p:sp>
          <p:nvSpPr>
            <p:cNvPr id="4" name="Freeform 4"/>
            <p:cNvSpPr/>
            <p:nvPr/>
          </p:nvSpPr>
          <p:spPr>
            <a:xfrm>
              <a:off x="31750" y="31750"/>
              <a:ext cx="46678031" cy="14756461"/>
            </a:xfrm>
            <a:custGeom>
              <a:avLst/>
              <a:gdLst/>
              <a:ahLst/>
              <a:cxnLst/>
              <a:rect l="l" t="t" r="r" b="b"/>
              <a:pathLst>
                <a:path w="46678031" h="14756461">
                  <a:moveTo>
                    <a:pt x="46585321" y="14756461"/>
                  </a:moveTo>
                  <a:lnTo>
                    <a:pt x="92710" y="14756461"/>
                  </a:lnTo>
                  <a:cubicBezTo>
                    <a:pt x="41910" y="14756461"/>
                    <a:pt x="0" y="14714551"/>
                    <a:pt x="0" y="14663751"/>
                  </a:cubicBezTo>
                  <a:lnTo>
                    <a:pt x="0" y="92710"/>
                  </a:lnTo>
                  <a:cubicBezTo>
                    <a:pt x="0" y="41910"/>
                    <a:pt x="41910" y="0"/>
                    <a:pt x="92710" y="0"/>
                  </a:cubicBezTo>
                  <a:lnTo>
                    <a:pt x="46584053" y="0"/>
                  </a:lnTo>
                  <a:cubicBezTo>
                    <a:pt x="46634853" y="0"/>
                    <a:pt x="46676760" y="41910"/>
                    <a:pt x="46676760" y="92710"/>
                  </a:cubicBezTo>
                  <a:lnTo>
                    <a:pt x="46676760" y="14662480"/>
                  </a:lnTo>
                  <a:cubicBezTo>
                    <a:pt x="46678031" y="14714551"/>
                    <a:pt x="46636121" y="14756461"/>
                    <a:pt x="46585321" y="14756461"/>
                  </a:cubicBezTo>
                  <a:close/>
                </a:path>
              </a:pathLst>
            </a:custGeom>
            <a:solidFill>
              <a:srgbClr val="FEFEFE"/>
            </a:solidFill>
          </p:spPr>
        </p:sp>
        <p:sp>
          <p:nvSpPr>
            <p:cNvPr id="5" name="Freeform 5"/>
            <p:cNvSpPr/>
            <p:nvPr/>
          </p:nvSpPr>
          <p:spPr>
            <a:xfrm>
              <a:off x="0" y="0"/>
              <a:ext cx="46741531" cy="14819961"/>
            </a:xfrm>
            <a:custGeom>
              <a:avLst/>
              <a:gdLst/>
              <a:ahLst/>
              <a:cxnLst/>
              <a:rect l="l" t="t" r="r" b="b"/>
              <a:pathLst>
                <a:path w="46741531" h="14819961">
                  <a:moveTo>
                    <a:pt x="46617071" y="59690"/>
                  </a:moveTo>
                  <a:cubicBezTo>
                    <a:pt x="46652631" y="59690"/>
                    <a:pt x="46681842" y="88900"/>
                    <a:pt x="46681842" y="124460"/>
                  </a:cubicBezTo>
                  <a:lnTo>
                    <a:pt x="46681842" y="14695501"/>
                  </a:lnTo>
                  <a:cubicBezTo>
                    <a:pt x="46681842" y="14731061"/>
                    <a:pt x="46652631" y="14760271"/>
                    <a:pt x="46617071" y="14760271"/>
                  </a:cubicBezTo>
                  <a:lnTo>
                    <a:pt x="124460" y="14760271"/>
                  </a:lnTo>
                  <a:cubicBezTo>
                    <a:pt x="88900" y="14760271"/>
                    <a:pt x="59690" y="14731061"/>
                    <a:pt x="59690" y="14695501"/>
                  </a:cubicBezTo>
                  <a:lnTo>
                    <a:pt x="59690" y="124460"/>
                  </a:lnTo>
                  <a:cubicBezTo>
                    <a:pt x="59690" y="88900"/>
                    <a:pt x="88900" y="59690"/>
                    <a:pt x="124460" y="59690"/>
                  </a:cubicBezTo>
                  <a:lnTo>
                    <a:pt x="46617071" y="59690"/>
                  </a:lnTo>
                  <a:moveTo>
                    <a:pt x="46617071" y="0"/>
                  </a:moveTo>
                  <a:lnTo>
                    <a:pt x="124460" y="0"/>
                  </a:lnTo>
                  <a:cubicBezTo>
                    <a:pt x="55880" y="0"/>
                    <a:pt x="0" y="55880"/>
                    <a:pt x="0" y="124460"/>
                  </a:cubicBezTo>
                  <a:lnTo>
                    <a:pt x="0" y="14695501"/>
                  </a:lnTo>
                  <a:cubicBezTo>
                    <a:pt x="0" y="14764080"/>
                    <a:pt x="55880" y="14819961"/>
                    <a:pt x="124460" y="14819961"/>
                  </a:cubicBezTo>
                  <a:lnTo>
                    <a:pt x="46617071" y="14819961"/>
                  </a:lnTo>
                  <a:cubicBezTo>
                    <a:pt x="46685653" y="14819961"/>
                    <a:pt x="46741531" y="14764080"/>
                    <a:pt x="46741531" y="14695501"/>
                  </a:cubicBezTo>
                  <a:lnTo>
                    <a:pt x="46741531" y="124460"/>
                  </a:lnTo>
                  <a:cubicBezTo>
                    <a:pt x="46741531" y="55880"/>
                    <a:pt x="46685653" y="0"/>
                    <a:pt x="46617071" y="0"/>
                  </a:cubicBezTo>
                  <a:close/>
                </a:path>
              </a:pathLst>
            </a:custGeom>
            <a:solidFill>
              <a:srgbClr val="000000"/>
            </a:solidFill>
          </p:spPr>
        </p:sp>
      </p:grpSp>
      <p:grpSp>
        <p:nvGrpSpPr>
          <p:cNvPr id="6" name="Group 6"/>
          <p:cNvGrpSpPr/>
          <p:nvPr/>
        </p:nvGrpSpPr>
        <p:grpSpPr>
          <a:xfrm>
            <a:off x="643419" y="5480825"/>
            <a:ext cx="4823577" cy="4480378"/>
            <a:chOff x="0" y="0"/>
            <a:chExt cx="6431436" cy="5973838"/>
          </a:xfrm>
        </p:grpSpPr>
        <p:sp>
          <p:nvSpPr>
            <p:cNvPr id="7" name="TextBox 7"/>
            <p:cNvSpPr txBox="1"/>
            <p:nvPr/>
          </p:nvSpPr>
          <p:spPr>
            <a:xfrm>
              <a:off x="0" y="978293"/>
              <a:ext cx="6431436" cy="4995545"/>
            </a:xfrm>
            <a:prstGeom prst="rect">
              <a:avLst/>
            </a:prstGeom>
          </p:spPr>
          <p:txBody>
            <a:bodyPr lIns="0" tIns="0" rIns="0" bIns="0" rtlCol="0" anchor="t">
              <a:spAutoFit/>
            </a:bodyPr>
            <a:lstStyle/>
            <a:p>
              <a:pPr>
                <a:lnSpc>
                  <a:spcPts val="3359"/>
                </a:lnSpc>
              </a:pPr>
              <a:r>
                <a:rPr lang="en-US" sz="2400">
                  <a:solidFill>
                    <a:srgbClr val="000000"/>
                  </a:solidFill>
                  <a:latin typeface="Open Sauce Light"/>
                </a:rPr>
                <a:t>A CNN model is trained by analyzing pre-collected images of disasters, and their aftermaths. There are four classes of images, cyclone, earthquake, flood, and wildfires. When the user inputs, the model predicts. We built the model on IBM Cloud.  </a:t>
              </a:r>
            </a:p>
          </p:txBody>
        </p:sp>
        <p:sp>
          <p:nvSpPr>
            <p:cNvPr id="8" name="TextBox 8"/>
            <p:cNvSpPr txBox="1"/>
            <p:nvPr/>
          </p:nvSpPr>
          <p:spPr>
            <a:xfrm>
              <a:off x="0" y="-9525"/>
              <a:ext cx="6431436" cy="536998"/>
            </a:xfrm>
            <a:prstGeom prst="rect">
              <a:avLst/>
            </a:prstGeom>
          </p:spPr>
          <p:txBody>
            <a:bodyPr lIns="0" tIns="0" rIns="0" bIns="0" rtlCol="0" anchor="t">
              <a:spAutoFit/>
            </a:bodyPr>
            <a:lstStyle/>
            <a:p>
              <a:pPr>
                <a:lnSpc>
                  <a:spcPts val="3379"/>
                </a:lnSpc>
              </a:pPr>
              <a:r>
                <a:rPr lang="en-US" sz="2600">
                  <a:solidFill>
                    <a:srgbClr val="000000"/>
                  </a:solidFill>
                  <a:latin typeface="Open Sauce Bold"/>
                </a:rPr>
                <a:t>TRAINING THE MODEL</a:t>
              </a:r>
            </a:p>
          </p:txBody>
        </p:sp>
      </p:grpSp>
      <p:grpSp>
        <p:nvGrpSpPr>
          <p:cNvPr id="9" name="Group 9"/>
          <p:cNvGrpSpPr/>
          <p:nvPr/>
        </p:nvGrpSpPr>
        <p:grpSpPr>
          <a:xfrm>
            <a:off x="6770740" y="5480825"/>
            <a:ext cx="4746521" cy="3587326"/>
            <a:chOff x="0" y="0"/>
            <a:chExt cx="6328694" cy="4783102"/>
          </a:xfrm>
        </p:grpSpPr>
        <p:sp>
          <p:nvSpPr>
            <p:cNvPr id="10" name="TextBox 10"/>
            <p:cNvSpPr txBox="1"/>
            <p:nvPr/>
          </p:nvSpPr>
          <p:spPr>
            <a:xfrm>
              <a:off x="0" y="905157"/>
              <a:ext cx="6328694" cy="3877945"/>
            </a:xfrm>
            <a:prstGeom prst="rect">
              <a:avLst/>
            </a:prstGeom>
          </p:spPr>
          <p:txBody>
            <a:bodyPr lIns="0" tIns="0" rIns="0" bIns="0" rtlCol="0" anchor="t">
              <a:spAutoFit/>
            </a:bodyPr>
            <a:lstStyle/>
            <a:p>
              <a:pPr>
                <a:lnSpc>
                  <a:spcPts val="3359"/>
                </a:lnSpc>
              </a:pPr>
              <a:r>
                <a:rPr lang="en-US" sz="2400">
                  <a:solidFill>
                    <a:srgbClr val="000000"/>
                  </a:solidFill>
                  <a:latin typeface="Open Sauce Light"/>
                </a:rPr>
                <a:t>The webpages are deisgned to take in user input. There are 5 web pages: Home, Intro, Image, Video, and Webcam. The first two provide users information regarding the project, and the remaining take user input </a:t>
              </a:r>
            </a:p>
          </p:txBody>
        </p:sp>
        <p:sp>
          <p:nvSpPr>
            <p:cNvPr id="11" name="TextBox 11"/>
            <p:cNvSpPr txBox="1"/>
            <p:nvPr/>
          </p:nvSpPr>
          <p:spPr>
            <a:xfrm>
              <a:off x="0" y="-9525"/>
              <a:ext cx="6328694" cy="536998"/>
            </a:xfrm>
            <a:prstGeom prst="rect">
              <a:avLst/>
            </a:prstGeom>
          </p:spPr>
          <p:txBody>
            <a:bodyPr lIns="0" tIns="0" rIns="0" bIns="0" rtlCol="0" anchor="t">
              <a:spAutoFit/>
            </a:bodyPr>
            <a:lstStyle/>
            <a:p>
              <a:pPr>
                <a:lnSpc>
                  <a:spcPts val="3379"/>
                </a:lnSpc>
              </a:pPr>
              <a:r>
                <a:rPr lang="en-US" sz="2600">
                  <a:solidFill>
                    <a:srgbClr val="000000"/>
                  </a:solidFill>
                  <a:latin typeface="Open Sauce Bold"/>
                </a:rPr>
                <a:t>BUILDING WEB PAGES</a:t>
              </a:r>
            </a:p>
          </p:txBody>
        </p:sp>
      </p:grpSp>
      <p:grpSp>
        <p:nvGrpSpPr>
          <p:cNvPr id="12" name="Group 12"/>
          <p:cNvGrpSpPr/>
          <p:nvPr/>
        </p:nvGrpSpPr>
        <p:grpSpPr>
          <a:xfrm>
            <a:off x="12878154" y="5480825"/>
            <a:ext cx="4618094" cy="4440369"/>
            <a:chOff x="0" y="0"/>
            <a:chExt cx="6157458" cy="5920492"/>
          </a:xfrm>
        </p:grpSpPr>
        <p:sp>
          <p:nvSpPr>
            <p:cNvPr id="13" name="TextBox 13"/>
            <p:cNvSpPr txBox="1"/>
            <p:nvPr/>
          </p:nvSpPr>
          <p:spPr>
            <a:xfrm>
              <a:off x="0" y="-9525"/>
              <a:ext cx="6157458" cy="536998"/>
            </a:xfrm>
            <a:prstGeom prst="rect">
              <a:avLst/>
            </a:prstGeom>
          </p:spPr>
          <p:txBody>
            <a:bodyPr lIns="0" tIns="0" rIns="0" bIns="0" rtlCol="0" anchor="t">
              <a:spAutoFit/>
            </a:bodyPr>
            <a:lstStyle/>
            <a:p>
              <a:pPr>
                <a:lnSpc>
                  <a:spcPts val="3379"/>
                </a:lnSpc>
              </a:pPr>
              <a:r>
                <a:rPr lang="en-US" sz="2600">
                  <a:solidFill>
                    <a:srgbClr val="000000"/>
                  </a:solidFill>
                  <a:latin typeface="Open Sauce Bold"/>
                </a:rPr>
                <a:t>INTEGRATING WITH FLASK</a:t>
              </a:r>
            </a:p>
          </p:txBody>
        </p:sp>
        <p:sp>
          <p:nvSpPr>
            <p:cNvPr id="14" name="TextBox 14"/>
            <p:cNvSpPr txBox="1"/>
            <p:nvPr/>
          </p:nvSpPr>
          <p:spPr>
            <a:xfrm>
              <a:off x="0" y="924947"/>
              <a:ext cx="6157458" cy="4995545"/>
            </a:xfrm>
            <a:prstGeom prst="rect">
              <a:avLst/>
            </a:prstGeom>
          </p:spPr>
          <p:txBody>
            <a:bodyPr lIns="0" tIns="0" rIns="0" bIns="0" rtlCol="0" anchor="t">
              <a:spAutoFit/>
            </a:bodyPr>
            <a:lstStyle/>
            <a:p>
              <a:pPr>
                <a:lnSpc>
                  <a:spcPts val="3359"/>
                </a:lnSpc>
              </a:pPr>
              <a:r>
                <a:rPr lang="en-US" sz="2400" dirty="0">
                  <a:solidFill>
                    <a:srgbClr val="000000"/>
                  </a:solidFill>
                  <a:latin typeface="Open Sauce Light"/>
                </a:rPr>
                <a:t>The flask application has the code to take user input, and run it by the model, to give results. It has methods depending upon the webpage. The video and live-stream input is broken into captures, and the procured images are run through the model.</a:t>
              </a:r>
            </a:p>
          </p:txBody>
        </p:sp>
      </p:grpSp>
      <p:sp>
        <p:nvSpPr>
          <p:cNvPr id="15" name="TextBox 15"/>
          <p:cNvSpPr txBox="1"/>
          <p:nvPr/>
        </p:nvSpPr>
        <p:spPr>
          <a:xfrm>
            <a:off x="1028700" y="1948076"/>
            <a:ext cx="8115300" cy="1171575"/>
          </a:xfrm>
          <a:prstGeom prst="rect">
            <a:avLst/>
          </a:prstGeom>
        </p:spPr>
        <p:txBody>
          <a:bodyPr lIns="0" tIns="0" rIns="0" bIns="0" rtlCol="0" anchor="t">
            <a:spAutoFit/>
          </a:bodyPr>
          <a:lstStyle/>
          <a:p>
            <a:pPr>
              <a:lnSpc>
                <a:spcPts val="9360"/>
              </a:lnSpc>
            </a:pPr>
            <a:r>
              <a:rPr lang="en-US" sz="7800">
                <a:solidFill>
                  <a:srgbClr val="000000"/>
                </a:solidFill>
                <a:latin typeface="Radley"/>
              </a:rPr>
              <a:t>Working</a:t>
            </a:r>
          </a:p>
        </p:txBody>
      </p:sp>
      <p:sp>
        <p:nvSpPr>
          <p:cNvPr id="16" name="AutoShape 16"/>
          <p:cNvSpPr/>
          <p:nvPr/>
        </p:nvSpPr>
        <p:spPr>
          <a:xfrm rot="-5400000">
            <a:off x="9153256" y="7889927"/>
            <a:ext cx="6067963" cy="0"/>
          </a:xfrm>
          <a:prstGeom prst="line">
            <a:avLst/>
          </a:prstGeom>
          <a:ln w="28575" cap="rnd">
            <a:solidFill>
              <a:srgbClr val="000000"/>
            </a:solidFill>
            <a:prstDash val="sysDash"/>
            <a:headEnd type="none" w="sm" len="sm"/>
            <a:tailEnd type="none" w="sm" len="sm"/>
          </a:ln>
        </p:spPr>
      </p:sp>
      <p:sp>
        <p:nvSpPr>
          <p:cNvPr id="17" name="AutoShape 17"/>
          <p:cNvSpPr/>
          <p:nvPr/>
        </p:nvSpPr>
        <p:spPr>
          <a:xfrm rot="-5400000">
            <a:off x="3066781" y="7889927"/>
            <a:ext cx="6067963" cy="0"/>
          </a:xfrm>
          <a:prstGeom prst="line">
            <a:avLst/>
          </a:prstGeom>
          <a:ln w="28575" cap="rnd">
            <a:solidFill>
              <a:srgbClr val="000000"/>
            </a:solidFill>
            <a:prstDash val="sysDash"/>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32439" flipH="1">
            <a:off x="-2136408" y="1349958"/>
            <a:ext cx="11433608" cy="757476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84915" y="1197120"/>
            <a:ext cx="6711526" cy="11051913"/>
          </a:xfrm>
          <a:prstGeom prst="rect">
            <a:avLst/>
          </a:prstGeom>
        </p:spPr>
      </p:pic>
      <p:sp>
        <p:nvSpPr>
          <p:cNvPr id="5" name="TextBox 5"/>
          <p:cNvSpPr txBox="1"/>
          <p:nvPr/>
        </p:nvSpPr>
        <p:spPr>
          <a:xfrm>
            <a:off x="9893569" y="25545"/>
            <a:ext cx="6983293" cy="1171575"/>
          </a:xfrm>
          <a:prstGeom prst="rect">
            <a:avLst/>
          </a:prstGeom>
        </p:spPr>
        <p:txBody>
          <a:bodyPr lIns="0" tIns="0" rIns="0" bIns="0" rtlCol="0" anchor="t">
            <a:spAutoFit/>
          </a:bodyPr>
          <a:lstStyle/>
          <a:p>
            <a:pPr algn="ctr">
              <a:lnSpc>
                <a:spcPts val="9360"/>
              </a:lnSpc>
            </a:pPr>
            <a:r>
              <a:rPr lang="en-US" sz="7800">
                <a:solidFill>
                  <a:srgbClr val="000000"/>
                </a:solidFill>
                <a:latin typeface="Radley"/>
              </a:rPr>
              <a:t>Home Page</a:t>
            </a:r>
          </a:p>
        </p:txBody>
      </p:sp>
      <p:sp>
        <p:nvSpPr>
          <p:cNvPr id="6" name="Rectangle 2">
            <a:extLst>
              <a:ext uri="{FF2B5EF4-FFF2-40B4-BE49-F238E27FC236}">
                <a16:creationId xmlns:a16="http://schemas.microsoft.com/office/drawing/2014/main" id="{953F2F57-9063-A541-9898-668A170B8B2A}"/>
              </a:ext>
            </a:extLst>
          </p:cNvPr>
          <p:cNvSpPr>
            <a:spLocks noChangeArrowheads="1"/>
          </p:cNvSpPr>
          <p:nvPr/>
        </p:nvSpPr>
        <p:spPr bwMode="auto">
          <a:xfrm>
            <a:off x="8915400" y="1197119"/>
            <a:ext cx="170394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DE"/>
          </a:p>
        </p:txBody>
      </p:sp>
      <p:pic>
        <p:nvPicPr>
          <p:cNvPr id="1025" name="Picture 11" descr="Text&#10;&#10;Description automatically generated">
            <a:extLst>
              <a:ext uri="{FF2B5EF4-FFF2-40B4-BE49-F238E27FC236}">
                <a16:creationId xmlns:a16="http://schemas.microsoft.com/office/drawing/2014/main" id="{A1A4A8C2-65EE-004E-8951-B71866A91382}"/>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9484273" y="1242838"/>
            <a:ext cx="7801884" cy="1280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916996" flipH="1">
            <a:off x="-2019619" y="3004084"/>
            <a:ext cx="11433608" cy="7574765"/>
          </a:xfrm>
          <a:prstGeom prst="rect">
            <a:avLst/>
          </a:prstGeom>
        </p:spPr>
      </p:pic>
      <p:sp>
        <p:nvSpPr>
          <p:cNvPr id="4" name="TextBox 4"/>
          <p:cNvSpPr txBox="1"/>
          <p:nvPr/>
        </p:nvSpPr>
        <p:spPr>
          <a:xfrm>
            <a:off x="8644386" y="1470660"/>
            <a:ext cx="6983293" cy="1171575"/>
          </a:xfrm>
          <a:prstGeom prst="rect">
            <a:avLst/>
          </a:prstGeom>
        </p:spPr>
        <p:txBody>
          <a:bodyPr lIns="0" tIns="0" rIns="0" bIns="0" rtlCol="0" anchor="t">
            <a:spAutoFit/>
          </a:bodyPr>
          <a:lstStyle/>
          <a:p>
            <a:pPr algn="ctr">
              <a:lnSpc>
                <a:spcPts val="9360"/>
              </a:lnSpc>
            </a:pPr>
            <a:r>
              <a:rPr lang="en-US" sz="7800" dirty="0">
                <a:solidFill>
                  <a:srgbClr val="000000"/>
                </a:solidFill>
                <a:latin typeface="Radley"/>
              </a:rPr>
              <a:t>Intro</a:t>
            </a:r>
          </a:p>
        </p:txBody>
      </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68767" y="3248478"/>
            <a:ext cx="4604651" cy="8385955"/>
          </a:xfrm>
          <a:prstGeom prst="rect">
            <a:avLst/>
          </a:prstGeom>
        </p:spPr>
      </p:pic>
      <p:pic>
        <p:nvPicPr>
          <p:cNvPr id="2050" name="Picture 2">
            <a:extLst>
              <a:ext uri="{FF2B5EF4-FFF2-40B4-BE49-F238E27FC236}">
                <a16:creationId xmlns:a16="http://schemas.microsoft.com/office/drawing/2014/main" id="{2900F461-B9A0-1A4E-B72B-412B40E862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2833" y="2642235"/>
            <a:ext cx="10566400" cy="50025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32439" flipH="1">
            <a:off x="-2860417" y="-1861772"/>
            <a:ext cx="16744543" cy="11093259"/>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24633" y="5143500"/>
            <a:ext cx="6711526" cy="11051913"/>
          </a:xfrm>
          <a:prstGeom prst="rect">
            <a:avLst/>
          </a:prstGeom>
        </p:spPr>
      </p:pic>
      <p:pic>
        <p:nvPicPr>
          <p:cNvPr id="4" name="Picture 4"/>
          <p:cNvPicPr>
            <a:picLocks noChangeAspect="1"/>
          </p:cNvPicPr>
          <p:nvPr/>
        </p:nvPicPr>
        <p:blipFill>
          <a:blip r:embed="rId6"/>
          <a:srcRect/>
          <a:stretch>
            <a:fillRect/>
          </a:stretch>
        </p:blipFill>
        <p:spPr>
          <a:xfrm>
            <a:off x="4503854" y="1958706"/>
            <a:ext cx="6847989" cy="3275804"/>
          </a:xfrm>
          <a:prstGeom prst="rect">
            <a:avLst/>
          </a:prstGeom>
        </p:spPr>
      </p:pic>
      <p:pic>
        <p:nvPicPr>
          <p:cNvPr id="5" name="Picture 5"/>
          <p:cNvPicPr>
            <a:picLocks noChangeAspect="1"/>
          </p:cNvPicPr>
          <p:nvPr/>
        </p:nvPicPr>
        <p:blipFill>
          <a:blip r:embed="rId7"/>
          <a:srcRect l="5873" r="786"/>
          <a:stretch>
            <a:fillRect/>
          </a:stretch>
        </p:blipFill>
        <p:spPr>
          <a:xfrm>
            <a:off x="11434891" y="1961785"/>
            <a:ext cx="6416086" cy="3269645"/>
          </a:xfrm>
          <a:prstGeom prst="rect">
            <a:avLst/>
          </a:prstGeom>
        </p:spPr>
      </p:pic>
      <p:sp>
        <p:nvSpPr>
          <p:cNvPr id="7" name="TextBox 7"/>
          <p:cNvSpPr txBox="1"/>
          <p:nvPr/>
        </p:nvSpPr>
        <p:spPr>
          <a:xfrm>
            <a:off x="3962400" y="678243"/>
            <a:ext cx="14034256" cy="1100786"/>
          </a:xfrm>
          <a:prstGeom prst="rect">
            <a:avLst/>
          </a:prstGeom>
        </p:spPr>
        <p:txBody>
          <a:bodyPr lIns="0" tIns="0" rIns="0" bIns="0" rtlCol="0" anchor="t">
            <a:spAutoFit/>
          </a:bodyPr>
          <a:lstStyle/>
          <a:p>
            <a:pPr algn="ctr">
              <a:lnSpc>
                <a:spcPts val="8723"/>
              </a:lnSpc>
            </a:pPr>
            <a:r>
              <a:rPr lang="en-US" sz="7269" dirty="0">
                <a:solidFill>
                  <a:srgbClr val="000000"/>
                </a:solidFill>
                <a:latin typeface="Radley"/>
              </a:rPr>
              <a:t>Uploads: Image/Video/Webcam</a:t>
            </a:r>
          </a:p>
        </p:txBody>
      </p:sp>
      <p:pic>
        <p:nvPicPr>
          <p:cNvPr id="8" name="Picture 7" descr="Graphical user interface&#10;&#10;Description automatically generated">
            <a:extLst>
              <a:ext uri="{FF2B5EF4-FFF2-40B4-BE49-F238E27FC236}">
                <a16:creationId xmlns:a16="http://schemas.microsoft.com/office/drawing/2014/main" id="{0AAEA8BB-C637-0748-8F60-AADB3DBFBEB0}"/>
              </a:ext>
            </a:extLst>
          </p:cNvPr>
          <p:cNvPicPr/>
          <p:nvPr/>
        </p:nvPicPr>
        <p:blipFill>
          <a:blip r:embed="rId8"/>
          <a:stretch>
            <a:fillRect/>
          </a:stretch>
        </p:blipFill>
        <p:spPr>
          <a:xfrm>
            <a:off x="8569136" y="5414186"/>
            <a:ext cx="5731510" cy="27216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sp>
        <p:nvSpPr>
          <p:cNvPr id="3" name="TextBox 3"/>
          <p:cNvSpPr txBox="1"/>
          <p:nvPr/>
        </p:nvSpPr>
        <p:spPr>
          <a:xfrm>
            <a:off x="7529334" y="1956140"/>
            <a:ext cx="10222344" cy="1171575"/>
          </a:xfrm>
          <a:prstGeom prst="rect">
            <a:avLst/>
          </a:prstGeom>
        </p:spPr>
        <p:txBody>
          <a:bodyPr lIns="0" tIns="0" rIns="0" bIns="0" rtlCol="0" anchor="t">
            <a:spAutoFit/>
          </a:bodyPr>
          <a:lstStyle/>
          <a:p>
            <a:pPr>
              <a:lnSpc>
                <a:spcPts val="9360"/>
              </a:lnSpc>
            </a:pPr>
            <a:r>
              <a:rPr lang="en-US" sz="7800">
                <a:solidFill>
                  <a:srgbClr val="000000"/>
                </a:solidFill>
                <a:latin typeface="Radley"/>
              </a:rPr>
              <a:t>Conclusion</a:t>
            </a:r>
          </a:p>
        </p:txBody>
      </p:sp>
      <p:grpSp>
        <p:nvGrpSpPr>
          <p:cNvPr id="4" name="Group 4"/>
          <p:cNvGrpSpPr/>
          <p:nvPr/>
        </p:nvGrpSpPr>
        <p:grpSpPr>
          <a:xfrm>
            <a:off x="4367801" y="3537599"/>
            <a:ext cx="13657445" cy="5361105"/>
            <a:chOff x="0" y="0"/>
            <a:chExt cx="33355974" cy="13093582"/>
          </a:xfrm>
        </p:grpSpPr>
        <p:sp>
          <p:nvSpPr>
            <p:cNvPr id="5" name="Freeform 5"/>
            <p:cNvSpPr/>
            <p:nvPr/>
          </p:nvSpPr>
          <p:spPr>
            <a:xfrm>
              <a:off x="31750" y="31750"/>
              <a:ext cx="33292473" cy="13030082"/>
            </a:xfrm>
            <a:custGeom>
              <a:avLst/>
              <a:gdLst/>
              <a:ahLst/>
              <a:cxnLst/>
              <a:rect l="l" t="t" r="r" b="b"/>
              <a:pathLst>
                <a:path w="33292473" h="13030082">
                  <a:moveTo>
                    <a:pt x="33199763" y="13030082"/>
                  </a:moveTo>
                  <a:lnTo>
                    <a:pt x="92710" y="13030082"/>
                  </a:lnTo>
                  <a:cubicBezTo>
                    <a:pt x="41910" y="13030082"/>
                    <a:pt x="0" y="12988172"/>
                    <a:pt x="0" y="12937372"/>
                  </a:cubicBezTo>
                  <a:lnTo>
                    <a:pt x="0" y="92710"/>
                  </a:lnTo>
                  <a:cubicBezTo>
                    <a:pt x="0" y="41910"/>
                    <a:pt x="41910" y="0"/>
                    <a:pt x="92710" y="0"/>
                  </a:cubicBezTo>
                  <a:lnTo>
                    <a:pt x="33198495" y="0"/>
                  </a:lnTo>
                  <a:cubicBezTo>
                    <a:pt x="33249295" y="0"/>
                    <a:pt x="33291205" y="41910"/>
                    <a:pt x="33291205" y="92710"/>
                  </a:cubicBezTo>
                  <a:lnTo>
                    <a:pt x="33291205" y="12936102"/>
                  </a:lnTo>
                  <a:cubicBezTo>
                    <a:pt x="33292473" y="12988172"/>
                    <a:pt x="33250563" y="13030082"/>
                    <a:pt x="33199763" y="13030082"/>
                  </a:cubicBezTo>
                  <a:close/>
                </a:path>
              </a:pathLst>
            </a:custGeom>
            <a:solidFill>
              <a:srgbClr val="FEFEFE"/>
            </a:solidFill>
          </p:spPr>
        </p:sp>
        <p:sp>
          <p:nvSpPr>
            <p:cNvPr id="6" name="Freeform 6"/>
            <p:cNvSpPr/>
            <p:nvPr/>
          </p:nvSpPr>
          <p:spPr>
            <a:xfrm>
              <a:off x="0" y="0"/>
              <a:ext cx="33355973" cy="13093582"/>
            </a:xfrm>
            <a:custGeom>
              <a:avLst/>
              <a:gdLst/>
              <a:ahLst/>
              <a:cxnLst/>
              <a:rect l="l" t="t" r="r" b="b"/>
              <a:pathLst>
                <a:path w="33355973" h="13093582">
                  <a:moveTo>
                    <a:pt x="33231513" y="59690"/>
                  </a:moveTo>
                  <a:cubicBezTo>
                    <a:pt x="33267073" y="59690"/>
                    <a:pt x="33296284" y="88900"/>
                    <a:pt x="33296284" y="124460"/>
                  </a:cubicBezTo>
                  <a:lnTo>
                    <a:pt x="33296284" y="12969122"/>
                  </a:lnTo>
                  <a:cubicBezTo>
                    <a:pt x="33296284" y="13004682"/>
                    <a:pt x="33267073" y="13033891"/>
                    <a:pt x="33231513" y="13033891"/>
                  </a:cubicBezTo>
                  <a:lnTo>
                    <a:pt x="124460" y="13033891"/>
                  </a:lnTo>
                  <a:cubicBezTo>
                    <a:pt x="88900" y="13033891"/>
                    <a:pt x="59690" y="13004682"/>
                    <a:pt x="59690" y="12969122"/>
                  </a:cubicBezTo>
                  <a:lnTo>
                    <a:pt x="59690" y="124460"/>
                  </a:lnTo>
                  <a:cubicBezTo>
                    <a:pt x="59690" y="88900"/>
                    <a:pt x="88900" y="59690"/>
                    <a:pt x="124460" y="59690"/>
                  </a:cubicBezTo>
                  <a:lnTo>
                    <a:pt x="33231513" y="59690"/>
                  </a:lnTo>
                  <a:moveTo>
                    <a:pt x="33231513" y="0"/>
                  </a:moveTo>
                  <a:lnTo>
                    <a:pt x="124460" y="0"/>
                  </a:lnTo>
                  <a:cubicBezTo>
                    <a:pt x="55880" y="0"/>
                    <a:pt x="0" y="55880"/>
                    <a:pt x="0" y="124460"/>
                  </a:cubicBezTo>
                  <a:lnTo>
                    <a:pt x="0" y="12969122"/>
                  </a:lnTo>
                  <a:cubicBezTo>
                    <a:pt x="0" y="13037702"/>
                    <a:pt x="55880" y="13093582"/>
                    <a:pt x="124460" y="13093582"/>
                  </a:cubicBezTo>
                  <a:lnTo>
                    <a:pt x="33231513" y="13093582"/>
                  </a:lnTo>
                  <a:cubicBezTo>
                    <a:pt x="33300095" y="13093582"/>
                    <a:pt x="33355973" y="13037702"/>
                    <a:pt x="33355973" y="12969122"/>
                  </a:cubicBezTo>
                  <a:lnTo>
                    <a:pt x="33355973" y="124460"/>
                  </a:lnTo>
                  <a:cubicBezTo>
                    <a:pt x="33355973" y="55880"/>
                    <a:pt x="33300095" y="0"/>
                    <a:pt x="33231513" y="0"/>
                  </a:cubicBezTo>
                  <a:close/>
                </a:path>
              </a:pathLst>
            </a:custGeom>
            <a:solidFill>
              <a:srgbClr val="000000"/>
            </a:solidFill>
          </p:spPr>
        </p:sp>
      </p:grpSp>
      <p:sp>
        <p:nvSpPr>
          <p:cNvPr id="7" name="TextBox 7"/>
          <p:cNvSpPr txBox="1"/>
          <p:nvPr/>
        </p:nvSpPr>
        <p:spPr>
          <a:xfrm>
            <a:off x="6889364" y="4285305"/>
            <a:ext cx="9625060" cy="4177665"/>
          </a:xfrm>
          <a:prstGeom prst="rect">
            <a:avLst/>
          </a:prstGeom>
        </p:spPr>
        <p:txBody>
          <a:bodyPr lIns="0" tIns="0" rIns="0" bIns="0" rtlCol="0" anchor="t">
            <a:spAutoFit/>
          </a:bodyPr>
          <a:lstStyle/>
          <a:p>
            <a:pPr>
              <a:lnSpc>
                <a:spcPts val="3359"/>
              </a:lnSpc>
            </a:pPr>
            <a:r>
              <a:rPr lang="en-US" sz="2400">
                <a:solidFill>
                  <a:srgbClr val="000000"/>
                </a:solidFill>
                <a:latin typeface="Open Sauce Light"/>
              </a:rPr>
              <a:t>Thi</a:t>
            </a:r>
            <a:r>
              <a:rPr lang="en-US" sz="2399">
                <a:solidFill>
                  <a:srgbClr val="000000"/>
                </a:solidFill>
                <a:latin typeface="Open Sauce Light"/>
              </a:rPr>
              <a:t>s AI and OpenCV project is helps take immediate action on protecting mankind from the aftermath of disasters that occur, and expeditious restoration of the landscape. </a:t>
            </a:r>
          </a:p>
          <a:p>
            <a:pPr>
              <a:lnSpc>
                <a:spcPts val="3359"/>
              </a:lnSpc>
            </a:pPr>
            <a:endParaRPr lang="en-US" sz="2399">
              <a:solidFill>
                <a:srgbClr val="000000"/>
              </a:solidFill>
              <a:latin typeface="Open Sauce Light"/>
            </a:endParaRPr>
          </a:p>
          <a:p>
            <a:pPr>
              <a:lnSpc>
                <a:spcPts val="3359"/>
              </a:lnSpc>
            </a:pPr>
            <a:r>
              <a:rPr lang="en-US" sz="2399">
                <a:solidFill>
                  <a:srgbClr val="000000"/>
                </a:solidFill>
                <a:latin typeface="Open Sauce Light"/>
              </a:rPr>
              <a:t>We hope that this project can be a starting contribution from us, to saving mankind from the wrath of mother nature. We admit that this approach, in no way, is exhaustive, it is simply a try to mitigate the disasters, whether or not they are triggered by human intervention to climatic conditions. </a:t>
            </a:r>
          </a:p>
          <a:p>
            <a:pPr>
              <a:lnSpc>
                <a:spcPts val="3359"/>
              </a:lnSpc>
            </a:pPr>
            <a:endParaRPr lang="en-US" sz="2399">
              <a:solidFill>
                <a:srgbClr val="000000"/>
              </a:solidFill>
              <a:latin typeface="Open Sauce Light"/>
            </a:endParaRPr>
          </a:p>
        </p:txBody>
      </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604082" y="2537165"/>
            <a:ext cx="7953618" cy="112454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04195">
            <a:off x="11547536" y="-3661246"/>
            <a:ext cx="8840548" cy="9379892"/>
          </a:xfrm>
          <a:prstGeom prst="rect">
            <a:avLst/>
          </a:prstGeom>
        </p:spPr>
      </p:pic>
      <p:sp>
        <p:nvSpPr>
          <p:cNvPr id="3" name="TextBox 3"/>
          <p:cNvSpPr txBox="1"/>
          <p:nvPr/>
        </p:nvSpPr>
        <p:spPr>
          <a:xfrm>
            <a:off x="381000" y="1473448"/>
            <a:ext cx="10222344" cy="1171575"/>
          </a:xfrm>
          <a:prstGeom prst="rect">
            <a:avLst/>
          </a:prstGeom>
        </p:spPr>
        <p:txBody>
          <a:bodyPr lIns="0" tIns="0" rIns="0" bIns="0" rtlCol="0" anchor="t">
            <a:spAutoFit/>
          </a:bodyPr>
          <a:lstStyle/>
          <a:p>
            <a:pPr>
              <a:lnSpc>
                <a:spcPts val="9360"/>
              </a:lnSpc>
            </a:pPr>
            <a:r>
              <a:rPr lang="en-US" sz="7800" dirty="0">
                <a:solidFill>
                  <a:srgbClr val="000000"/>
                </a:solidFill>
                <a:latin typeface="Radley"/>
              </a:rPr>
              <a:t>Future Scope:</a:t>
            </a:r>
          </a:p>
        </p:txBody>
      </p:sp>
      <p:grpSp>
        <p:nvGrpSpPr>
          <p:cNvPr id="4" name="Group 4"/>
          <p:cNvGrpSpPr/>
          <p:nvPr/>
        </p:nvGrpSpPr>
        <p:grpSpPr>
          <a:xfrm>
            <a:off x="381000" y="2705100"/>
            <a:ext cx="13657445" cy="5361105"/>
            <a:chOff x="0" y="0"/>
            <a:chExt cx="33355974" cy="13093582"/>
          </a:xfrm>
        </p:grpSpPr>
        <p:sp>
          <p:nvSpPr>
            <p:cNvPr id="5" name="Freeform 5"/>
            <p:cNvSpPr/>
            <p:nvPr/>
          </p:nvSpPr>
          <p:spPr>
            <a:xfrm>
              <a:off x="31750" y="31750"/>
              <a:ext cx="33292473" cy="13030082"/>
            </a:xfrm>
            <a:custGeom>
              <a:avLst/>
              <a:gdLst/>
              <a:ahLst/>
              <a:cxnLst/>
              <a:rect l="l" t="t" r="r" b="b"/>
              <a:pathLst>
                <a:path w="33292473" h="13030082">
                  <a:moveTo>
                    <a:pt x="33199763" y="13030082"/>
                  </a:moveTo>
                  <a:lnTo>
                    <a:pt x="92710" y="13030082"/>
                  </a:lnTo>
                  <a:cubicBezTo>
                    <a:pt x="41910" y="13030082"/>
                    <a:pt x="0" y="12988172"/>
                    <a:pt x="0" y="12937372"/>
                  </a:cubicBezTo>
                  <a:lnTo>
                    <a:pt x="0" y="92710"/>
                  </a:lnTo>
                  <a:cubicBezTo>
                    <a:pt x="0" y="41910"/>
                    <a:pt x="41910" y="0"/>
                    <a:pt x="92710" y="0"/>
                  </a:cubicBezTo>
                  <a:lnTo>
                    <a:pt x="33198495" y="0"/>
                  </a:lnTo>
                  <a:cubicBezTo>
                    <a:pt x="33249295" y="0"/>
                    <a:pt x="33291205" y="41910"/>
                    <a:pt x="33291205" y="92710"/>
                  </a:cubicBezTo>
                  <a:lnTo>
                    <a:pt x="33291205" y="12936102"/>
                  </a:lnTo>
                  <a:cubicBezTo>
                    <a:pt x="33292473" y="12988172"/>
                    <a:pt x="33250563" y="13030082"/>
                    <a:pt x="33199763" y="13030082"/>
                  </a:cubicBezTo>
                  <a:close/>
                </a:path>
              </a:pathLst>
            </a:custGeom>
            <a:solidFill>
              <a:srgbClr val="FEFEFE"/>
            </a:solidFill>
          </p:spPr>
        </p:sp>
        <p:sp>
          <p:nvSpPr>
            <p:cNvPr id="6" name="Freeform 6"/>
            <p:cNvSpPr/>
            <p:nvPr/>
          </p:nvSpPr>
          <p:spPr>
            <a:xfrm>
              <a:off x="0" y="0"/>
              <a:ext cx="33355973" cy="13093582"/>
            </a:xfrm>
            <a:custGeom>
              <a:avLst/>
              <a:gdLst/>
              <a:ahLst/>
              <a:cxnLst/>
              <a:rect l="l" t="t" r="r" b="b"/>
              <a:pathLst>
                <a:path w="33355973" h="13093582">
                  <a:moveTo>
                    <a:pt x="33231513" y="59690"/>
                  </a:moveTo>
                  <a:cubicBezTo>
                    <a:pt x="33267073" y="59690"/>
                    <a:pt x="33296284" y="88900"/>
                    <a:pt x="33296284" y="124460"/>
                  </a:cubicBezTo>
                  <a:lnTo>
                    <a:pt x="33296284" y="12969122"/>
                  </a:lnTo>
                  <a:cubicBezTo>
                    <a:pt x="33296284" y="13004682"/>
                    <a:pt x="33267073" y="13033891"/>
                    <a:pt x="33231513" y="13033891"/>
                  </a:cubicBezTo>
                  <a:lnTo>
                    <a:pt x="124460" y="13033891"/>
                  </a:lnTo>
                  <a:cubicBezTo>
                    <a:pt x="88900" y="13033891"/>
                    <a:pt x="59690" y="13004682"/>
                    <a:pt x="59690" y="12969122"/>
                  </a:cubicBezTo>
                  <a:lnTo>
                    <a:pt x="59690" y="124460"/>
                  </a:lnTo>
                  <a:cubicBezTo>
                    <a:pt x="59690" y="88900"/>
                    <a:pt x="88900" y="59690"/>
                    <a:pt x="124460" y="59690"/>
                  </a:cubicBezTo>
                  <a:lnTo>
                    <a:pt x="33231513" y="59690"/>
                  </a:lnTo>
                  <a:moveTo>
                    <a:pt x="33231513" y="0"/>
                  </a:moveTo>
                  <a:lnTo>
                    <a:pt x="124460" y="0"/>
                  </a:lnTo>
                  <a:cubicBezTo>
                    <a:pt x="55880" y="0"/>
                    <a:pt x="0" y="55880"/>
                    <a:pt x="0" y="124460"/>
                  </a:cubicBezTo>
                  <a:lnTo>
                    <a:pt x="0" y="12969122"/>
                  </a:lnTo>
                  <a:cubicBezTo>
                    <a:pt x="0" y="13037702"/>
                    <a:pt x="55880" y="13093582"/>
                    <a:pt x="124460" y="13093582"/>
                  </a:cubicBezTo>
                  <a:lnTo>
                    <a:pt x="33231513" y="13093582"/>
                  </a:lnTo>
                  <a:cubicBezTo>
                    <a:pt x="33300095" y="13093582"/>
                    <a:pt x="33355973" y="13037702"/>
                    <a:pt x="33355973" y="12969122"/>
                  </a:cubicBezTo>
                  <a:lnTo>
                    <a:pt x="33355973" y="124460"/>
                  </a:lnTo>
                  <a:cubicBezTo>
                    <a:pt x="33355973" y="55880"/>
                    <a:pt x="33300095" y="0"/>
                    <a:pt x="33231513" y="0"/>
                  </a:cubicBezTo>
                  <a:close/>
                </a:path>
              </a:pathLst>
            </a:custGeom>
            <a:solidFill>
              <a:srgbClr val="000000"/>
            </a:solidFill>
          </p:spPr>
        </p:sp>
      </p:grpSp>
      <p:sp>
        <p:nvSpPr>
          <p:cNvPr id="7" name="TextBox 7"/>
          <p:cNvSpPr txBox="1"/>
          <p:nvPr/>
        </p:nvSpPr>
        <p:spPr>
          <a:xfrm>
            <a:off x="854123" y="2806516"/>
            <a:ext cx="12711197" cy="5158272"/>
          </a:xfrm>
          <a:prstGeom prst="rect">
            <a:avLst/>
          </a:prstGeom>
        </p:spPr>
        <p:txBody>
          <a:bodyPr lIns="0" tIns="0" rIns="0" bIns="0" rtlCol="0" anchor="t">
            <a:spAutoFit/>
          </a:bodyPr>
          <a:lstStyle/>
          <a:p>
            <a:pPr>
              <a:lnSpc>
                <a:spcPts val="3359"/>
              </a:lnSpc>
            </a:pPr>
            <a:r>
              <a:rPr lang="en-US" sz="2400" dirty="0">
                <a:solidFill>
                  <a:srgbClr val="000000"/>
                </a:solidFill>
                <a:latin typeface="Open Sauce Light"/>
              </a:rPr>
              <a:t>This project doesn’t focus on prevention. Analysis might not be able to do that, maybe a few can be prevented by a change of habit. Analysis can only offer prediction in disaster management. An alternative project can be proposed wherein pre-disaster conditions are monitored to build a model, and a</a:t>
            </a:r>
            <a:r>
              <a:rPr lang="en-US" sz="1200" dirty="0">
                <a:solidFill>
                  <a:srgbClr val="000000"/>
                </a:solidFill>
                <a:latin typeface="Arimo"/>
              </a:rPr>
              <a:t> </a:t>
            </a:r>
            <a:r>
              <a:rPr lang="en-US" sz="2400" dirty="0">
                <a:solidFill>
                  <a:srgbClr val="000000"/>
                </a:solidFill>
                <a:latin typeface="Open Sauce Light"/>
              </a:rPr>
              <a:t>live camera is setup in places that are disaster prone, to analyze environmental movements and warn people to protect themselves and their families. This would impact the preparedness of the areas, since they would be pre-warned, that conditions are so forming, that a particular natural disaster is going to follow.</a:t>
            </a:r>
          </a:p>
          <a:p>
            <a:pPr>
              <a:lnSpc>
                <a:spcPts val="3359"/>
              </a:lnSpc>
            </a:pPr>
            <a:endParaRPr lang="en-US" sz="2400" dirty="0">
              <a:solidFill>
                <a:srgbClr val="000000"/>
              </a:solidFill>
              <a:latin typeface="Open Sauce Light"/>
            </a:endParaRPr>
          </a:p>
          <a:p>
            <a:pPr>
              <a:lnSpc>
                <a:spcPts val="3359"/>
              </a:lnSpc>
            </a:pPr>
            <a:r>
              <a:rPr lang="en-US" sz="2400" dirty="0">
                <a:solidFill>
                  <a:srgbClr val="000000"/>
                </a:solidFill>
                <a:latin typeface="Open Sauce Light"/>
              </a:rPr>
              <a:t>Also, a further expansion of this project would be assigning actual numbers to the intensity level of the disaster occurred.</a:t>
            </a:r>
          </a:p>
          <a:p>
            <a:pPr>
              <a:lnSpc>
                <a:spcPts val="3359"/>
              </a:lnSpc>
            </a:pPr>
            <a:endParaRPr lang="en-US" sz="1200" dirty="0">
              <a:solidFill>
                <a:srgbClr val="000000"/>
              </a:solidFill>
              <a:latin typeface="Arimo"/>
            </a:endParaRPr>
          </a:p>
        </p:txBody>
      </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725422" y="4076700"/>
            <a:ext cx="9027230" cy="117932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EE8"/>
        </a:solidFill>
        <a:effectLst/>
      </p:bgPr>
    </p:bg>
    <p:spTree>
      <p:nvGrpSpPr>
        <p:cNvPr id="1" name=""/>
        <p:cNvGrpSpPr/>
        <p:nvPr/>
      </p:nvGrpSpPr>
      <p:grpSpPr>
        <a:xfrm>
          <a:off x="0" y="0"/>
          <a:ext cx="0" cy="0"/>
          <a:chOff x="0" y="0"/>
          <a:chExt cx="0" cy="0"/>
        </a:xfrm>
      </p:grpSpPr>
      <p:grpSp>
        <p:nvGrpSpPr>
          <p:cNvPr id="2" name="Group 2"/>
          <p:cNvGrpSpPr/>
          <p:nvPr/>
        </p:nvGrpSpPr>
        <p:grpSpPr>
          <a:xfrm>
            <a:off x="2087999" y="-251964"/>
            <a:ext cx="14030481" cy="7631959"/>
            <a:chOff x="0" y="0"/>
            <a:chExt cx="34267050" cy="18639755"/>
          </a:xfrm>
        </p:grpSpPr>
        <p:sp>
          <p:nvSpPr>
            <p:cNvPr id="3" name="Freeform 3"/>
            <p:cNvSpPr/>
            <p:nvPr/>
          </p:nvSpPr>
          <p:spPr>
            <a:xfrm>
              <a:off x="31750" y="31750"/>
              <a:ext cx="34203549" cy="18576255"/>
            </a:xfrm>
            <a:custGeom>
              <a:avLst/>
              <a:gdLst/>
              <a:ahLst/>
              <a:cxnLst/>
              <a:rect l="l" t="t" r="r" b="b"/>
              <a:pathLst>
                <a:path w="34203549" h="18576255">
                  <a:moveTo>
                    <a:pt x="34110839" y="18576255"/>
                  </a:moveTo>
                  <a:lnTo>
                    <a:pt x="92710" y="18576255"/>
                  </a:lnTo>
                  <a:cubicBezTo>
                    <a:pt x="41910" y="18576255"/>
                    <a:pt x="0" y="18534345"/>
                    <a:pt x="0" y="18483545"/>
                  </a:cubicBezTo>
                  <a:lnTo>
                    <a:pt x="0" y="92710"/>
                  </a:lnTo>
                  <a:cubicBezTo>
                    <a:pt x="0" y="41910"/>
                    <a:pt x="41910" y="0"/>
                    <a:pt x="92710" y="0"/>
                  </a:cubicBezTo>
                  <a:lnTo>
                    <a:pt x="34109571" y="0"/>
                  </a:lnTo>
                  <a:cubicBezTo>
                    <a:pt x="34160371" y="0"/>
                    <a:pt x="34202281" y="41910"/>
                    <a:pt x="34202281" y="92710"/>
                  </a:cubicBezTo>
                  <a:lnTo>
                    <a:pt x="34202281" y="18482275"/>
                  </a:lnTo>
                  <a:cubicBezTo>
                    <a:pt x="34203549" y="18534345"/>
                    <a:pt x="34161642" y="18576255"/>
                    <a:pt x="34110842" y="18576255"/>
                  </a:cubicBezTo>
                  <a:close/>
                </a:path>
              </a:pathLst>
            </a:custGeom>
            <a:solidFill>
              <a:srgbClr val="FEFEFE"/>
            </a:solidFill>
          </p:spPr>
        </p:sp>
        <p:sp>
          <p:nvSpPr>
            <p:cNvPr id="4" name="Freeform 4"/>
            <p:cNvSpPr/>
            <p:nvPr/>
          </p:nvSpPr>
          <p:spPr>
            <a:xfrm>
              <a:off x="0" y="0"/>
              <a:ext cx="34267049" cy="18639755"/>
            </a:xfrm>
            <a:custGeom>
              <a:avLst/>
              <a:gdLst/>
              <a:ahLst/>
              <a:cxnLst/>
              <a:rect l="l" t="t" r="r" b="b"/>
              <a:pathLst>
                <a:path w="34267049" h="18639755">
                  <a:moveTo>
                    <a:pt x="34142589" y="59690"/>
                  </a:moveTo>
                  <a:cubicBezTo>
                    <a:pt x="34178149" y="59690"/>
                    <a:pt x="34207360" y="88900"/>
                    <a:pt x="34207360" y="124460"/>
                  </a:cubicBezTo>
                  <a:lnTo>
                    <a:pt x="34207360" y="18515295"/>
                  </a:lnTo>
                  <a:cubicBezTo>
                    <a:pt x="34207360" y="18550855"/>
                    <a:pt x="34178149" y="18580064"/>
                    <a:pt x="34142589" y="18580064"/>
                  </a:cubicBezTo>
                  <a:lnTo>
                    <a:pt x="124460" y="18580064"/>
                  </a:lnTo>
                  <a:cubicBezTo>
                    <a:pt x="88900" y="18580064"/>
                    <a:pt x="59690" y="18550855"/>
                    <a:pt x="59690" y="18515295"/>
                  </a:cubicBezTo>
                  <a:lnTo>
                    <a:pt x="59690" y="124460"/>
                  </a:lnTo>
                  <a:cubicBezTo>
                    <a:pt x="59690" y="88900"/>
                    <a:pt x="88900" y="59690"/>
                    <a:pt x="124460" y="59690"/>
                  </a:cubicBezTo>
                  <a:lnTo>
                    <a:pt x="34142592" y="59690"/>
                  </a:lnTo>
                  <a:moveTo>
                    <a:pt x="34142592" y="0"/>
                  </a:moveTo>
                  <a:lnTo>
                    <a:pt x="124460" y="0"/>
                  </a:lnTo>
                  <a:cubicBezTo>
                    <a:pt x="55880" y="0"/>
                    <a:pt x="0" y="55880"/>
                    <a:pt x="0" y="124460"/>
                  </a:cubicBezTo>
                  <a:lnTo>
                    <a:pt x="0" y="18515295"/>
                  </a:lnTo>
                  <a:cubicBezTo>
                    <a:pt x="0" y="18583875"/>
                    <a:pt x="55880" y="18639755"/>
                    <a:pt x="124460" y="18639755"/>
                  </a:cubicBezTo>
                  <a:lnTo>
                    <a:pt x="34142592" y="18639755"/>
                  </a:lnTo>
                  <a:cubicBezTo>
                    <a:pt x="34211171" y="18639755"/>
                    <a:pt x="34267049" y="18583875"/>
                    <a:pt x="34267049" y="18515295"/>
                  </a:cubicBezTo>
                  <a:lnTo>
                    <a:pt x="34267049" y="124460"/>
                  </a:lnTo>
                  <a:cubicBezTo>
                    <a:pt x="34267049" y="55880"/>
                    <a:pt x="34211171" y="0"/>
                    <a:pt x="34142592" y="0"/>
                  </a:cubicBezTo>
                  <a:close/>
                </a:path>
              </a:pathLst>
            </a:custGeom>
            <a:solidFill>
              <a:srgbClr val="000000"/>
            </a:solidFill>
          </p:spPr>
        </p:sp>
      </p:grpSp>
      <p:grpSp>
        <p:nvGrpSpPr>
          <p:cNvPr id="5" name="Group 5"/>
          <p:cNvGrpSpPr/>
          <p:nvPr/>
        </p:nvGrpSpPr>
        <p:grpSpPr>
          <a:xfrm>
            <a:off x="3729073" y="1028700"/>
            <a:ext cx="11171904" cy="2508990"/>
            <a:chOff x="0" y="0"/>
            <a:chExt cx="14895872" cy="3345319"/>
          </a:xfrm>
        </p:grpSpPr>
        <p:sp>
          <p:nvSpPr>
            <p:cNvPr id="6" name="TextBox 6"/>
            <p:cNvSpPr txBox="1"/>
            <p:nvPr/>
          </p:nvSpPr>
          <p:spPr>
            <a:xfrm>
              <a:off x="0" y="0"/>
              <a:ext cx="14895872" cy="2032000"/>
            </a:xfrm>
            <a:prstGeom prst="rect">
              <a:avLst/>
            </a:prstGeom>
          </p:spPr>
          <p:txBody>
            <a:bodyPr lIns="0" tIns="0" rIns="0" bIns="0" rtlCol="0" anchor="t">
              <a:spAutoFit/>
            </a:bodyPr>
            <a:lstStyle/>
            <a:p>
              <a:pPr algn="ctr">
                <a:lnSpc>
                  <a:spcPts val="12000"/>
                </a:lnSpc>
              </a:pPr>
              <a:r>
                <a:rPr lang="en-US" sz="10000">
                  <a:solidFill>
                    <a:srgbClr val="000000"/>
                  </a:solidFill>
                  <a:latin typeface="Radley"/>
                </a:rPr>
                <a:t>Thank you!</a:t>
              </a:r>
            </a:p>
          </p:txBody>
        </p:sp>
        <p:sp>
          <p:nvSpPr>
            <p:cNvPr id="7" name="TextBox 7"/>
            <p:cNvSpPr txBox="1"/>
            <p:nvPr/>
          </p:nvSpPr>
          <p:spPr>
            <a:xfrm>
              <a:off x="0" y="2707144"/>
              <a:ext cx="14895872" cy="638175"/>
            </a:xfrm>
            <a:prstGeom prst="rect">
              <a:avLst/>
            </a:prstGeom>
          </p:spPr>
          <p:txBody>
            <a:bodyPr lIns="0" tIns="0" rIns="0" bIns="0" rtlCol="0" anchor="t">
              <a:spAutoFit/>
            </a:bodyPr>
            <a:lstStyle/>
            <a:p>
              <a:pPr algn="ctr">
                <a:lnSpc>
                  <a:spcPts val="3899"/>
                </a:lnSpc>
              </a:pPr>
              <a:r>
                <a:rPr lang="en-US" sz="3000">
                  <a:solidFill>
                    <a:srgbClr val="000000"/>
                  </a:solidFill>
                  <a:latin typeface="Open Sauce"/>
                </a:rPr>
                <a:t>FOR READING UPTO HERE </a:t>
              </a: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4897614" y="4458556"/>
            <a:ext cx="6963613" cy="9097357"/>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1469868" y="4884349"/>
            <a:ext cx="6862217" cy="8331610"/>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47787"/>
          <a:stretch>
            <a:fillRect/>
          </a:stretch>
        </p:blipFill>
        <p:spPr>
          <a:xfrm>
            <a:off x="0" y="4458556"/>
            <a:ext cx="6491931" cy="6173076"/>
          </a:xfrm>
          <a:prstGeom prst="rect">
            <a:avLst/>
          </a:prstGeom>
        </p:spPr>
      </p:pic>
      <p:pic>
        <p:nvPicPr>
          <p:cNvPr id="11" name="Picture 11"/>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7547317" y="6128715"/>
            <a:ext cx="6711526" cy="110519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535</Words>
  <Application>Microsoft Macintosh PowerPoint</Application>
  <PresentationFormat>Custom</PresentationFormat>
  <Paragraphs>29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Radley</vt:lpstr>
      <vt:lpstr>Arimo</vt:lpstr>
      <vt:lpstr>Open Sauce Light Bold</vt:lpstr>
      <vt:lpstr>Calibri</vt:lpstr>
      <vt:lpstr>Open Sauce</vt:lpstr>
      <vt:lpstr>Arial</vt:lpstr>
      <vt:lpstr>Open Sauce Bold</vt:lpstr>
      <vt:lpstr>Open Sauce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Green and Blue Illustration Book Report Education Presentation</dc:title>
  <cp:lastModifiedBy>KAMATH SANCHITA SANDIP</cp:lastModifiedBy>
  <cp:revision>2</cp:revision>
  <dcterms:created xsi:type="dcterms:W3CDTF">2006-08-16T00:00:00Z</dcterms:created>
  <dcterms:modified xsi:type="dcterms:W3CDTF">2021-09-11T13:51:31Z</dcterms:modified>
  <dc:identifier>DAEprYXsTSU</dc:identifier>
</cp:coreProperties>
</file>