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1" r:id="rId2"/>
    <p:sldId id="290" r:id="rId3"/>
    <p:sldId id="281" r:id="rId4"/>
    <p:sldId id="291" r:id="rId5"/>
    <p:sldId id="282" r:id="rId6"/>
    <p:sldId id="294" r:id="rId7"/>
    <p:sldId id="292" r:id="rId8"/>
    <p:sldId id="295" r:id="rId9"/>
    <p:sldId id="300" r:id="rId10"/>
    <p:sldId id="293" r:id="rId11"/>
    <p:sldId id="302" r:id="rId12"/>
    <p:sldId id="301" r:id="rId13"/>
    <p:sldId id="298" r:id="rId14"/>
    <p:sldId id="29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0" d="100"/>
          <a:sy n="80" d="100"/>
        </p:scale>
        <p:origin x="153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9/24/2023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9/24/2023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3</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24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24 September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24 September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24 September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24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24 September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24 September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mtClean="0"/>
              <a:pPr/>
              <a:t>24 September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1</a:t>
            </a:fld>
            <a:endParaRPr lang="en-US"/>
          </a:p>
        </p:txBody>
      </p:sp>
      <p:sp>
        <p:nvSpPr>
          <p:cNvPr id="7" name="Rectangle 6"/>
          <p:cNvSpPr/>
          <p:nvPr/>
        </p:nvSpPr>
        <p:spPr>
          <a:xfrm>
            <a:off x="762000" y="1905000"/>
            <a:ext cx="7924800" cy="1200329"/>
          </a:xfrm>
          <a:prstGeom prst="rect">
            <a:avLst/>
          </a:prstGeom>
        </p:spPr>
        <p:txBody>
          <a:bodyPr wrap="square">
            <a:spAutoFit/>
          </a:bodyPr>
          <a:lstStyle/>
          <a:p>
            <a:pPr algn="ctr"/>
            <a:r>
              <a:rPr lang="en-US" sz="3600" dirty="0"/>
              <a:t>PROJECT TITLE:RAINFALL PREDICTION USING MACHINE LEARNING</a:t>
            </a:r>
          </a:p>
        </p:txBody>
      </p:sp>
      <p:sp>
        <p:nvSpPr>
          <p:cNvPr id="8" name="Rectangle 7"/>
          <p:cNvSpPr/>
          <p:nvPr/>
        </p:nvSpPr>
        <p:spPr>
          <a:xfrm>
            <a:off x="1219200" y="3817839"/>
            <a:ext cx="6400800" cy="1477328"/>
          </a:xfrm>
          <a:prstGeom prst="rect">
            <a:avLst/>
          </a:prstGeom>
        </p:spPr>
        <p:txBody>
          <a:bodyPr wrap="square">
            <a:spAutoFit/>
          </a:bodyPr>
          <a:lstStyle/>
          <a:p>
            <a:pPr algn="ctr"/>
            <a:r>
              <a:rPr lang="en-US" dirty="0">
                <a:latin typeface="Arial" pitchFamily="34" charset="0"/>
                <a:cs typeface="Arial" pitchFamily="34" charset="0"/>
              </a:rPr>
              <a:t>Design Supervisor Name: DR.MINU SUSAN JACOB</a:t>
            </a:r>
          </a:p>
          <a:p>
            <a:pPr algn="ctr"/>
            <a:r>
              <a:rPr lang="en-US" dirty="0">
                <a:latin typeface="Arial" pitchFamily="34" charset="0"/>
                <a:cs typeface="Arial" pitchFamily="34" charset="0"/>
              </a:rPr>
              <a:t>Name of the Student  : </a:t>
            </a:r>
            <a:r>
              <a:rPr lang="en-US" sz="1400" dirty="0">
                <a:latin typeface="Arial" pitchFamily="34" charset="0"/>
                <a:cs typeface="Arial" pitchFamily="34" charset="0"/>
              </a:rPr>
              <a:t>INDUKURI H P RAKESH VARMA</a:t>
            </a:r>
          </a:p>
          <a:p>
            <a:pPr algn="ctr"/>
            <a:r>
              <a:rPr lang="en-US" sz="1400" dirty="0">
                <a:latin typeface="Arial" pitchFamily="34" charset="0"/>
                <a:cs typeface="Arial" pitchFamily="34" charset="0"/>
              </a:rPr>
              <a:t>      </a:t>
            </a:r>
            <a:r>
              <a:rPr lang="en-US" dirty="0">
                <a:latin typeface="Arial" pitchFamily="34" charset="0"/>
                <a:cs typeface="Arial" pitchFamily="34" charset="0"/>
              </a:rPr>
              <a:t>Register Number  : 41611066</a:t>
            </a:r>
          </a:p>
          <a:p>
            <a:pPr algn="ctr"/>
            <a:endParaRPr lang="en-US" dirty="0">
              <a:latin typeface="Arial" pitchFamily="34" charset="0"/>
              <a:cs typeface="Arial" pitchFamily="34" charset="0"/>
            </a:endParaRPr>
          </a:p>
          <a:p>
            <a:pPr algn="ct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2416-8649-8690-9AEF-7CFE1AE13F1A}"/>
              </a:ext>
            </a:extLst>
          </p:cNvPr>
          <p:cNvSpPr>
            <a:spLocks noGrp="1"/>
          </p:cNvSpPr>
          <p:nvPr>
            <p:ph type="title"/>
          </p:nvPr>
        </p:nvSpPr>
        <p:spPr>
          <a:xfrm>
            <a:off x="298940" y="228600"/>
            <a:ext cx="8229600" cy="1143000"/>
          </a:xfrm>
        </p:spPr>
        <p:txBody>
          <a:bodyPr anchor="ctr">
            <a:normAutofit/>
          </a:bodyPr>
          <a:lstStyle/>
          <a:p>
            <a:r>
              <a:rPr lang="en-US" dirty="0"/>
              <a:t>ARCHITECTURE</a:t>
            </a:r>
            <a:endParaRPr lang="en-IN"/>
          </a:p>
        </p:txBody>
      </p:sp>
      <p:pic>
        <p:nvPicPr>
          <p:cNvPr id="7" name="Picture 6" descr="A diagram of a machine learning process&#10;&#10;Description automatically generated">
            <a:extLst>
              <a:ext uri="{FF2B5EF4-FFF2-40B4-BE49-F238E27FC236}">
                <a16:creationId xmlns:a16="http://schemas.microsoft.com/office/drawing/2014/main" id="{A74580EB-46E3-89E0-14E0-BCC5F5B9A02B}"/>
              </a:ext>
            </a:extLst>
          </p:cNvPr>
          <p:cNvPicPr>
            <a:picLocks noChangeAspect="1"/>
          </p:cNvPicPr>
          <p:nvPr/>
        </p:nvPicPr>
        <p:blipFill>
          <a:blip r:embed="rId2"/>
          <a:stretch>
            <a:fillRect/>
          </a:stretch>
        </p:blipFill>
        <p:spPr>
          <a:xfrm>
            <a:off x="457200" y="2124678"/>
            <a:ext cx="8229600" cy="3477006"/>
          </a:xfrm>
          <a:prstGeom prst="rect">
            <a:avLst/>
          </a:prstGeom>
          <a:noFill/>
        </p:spPr>
      </p:pic>
      <p:sp>
        <p:nvSpPr>
          <p:cNvPr id="4" name="Date Placeholder 3">
            <a:extLst>
              <a:ext uri="{FF2B5EF4-FFF2-40B4-BE49-F238E27FC236}">
                <a16:creationId xmlns:a16="http://schemas.microsoft.com/office/drawing/2014/main" id="{41817CAB-0707-F08D-739B-7D9CFBF74BA4}"/>
              </a:ext>
            </a:extLst>
          </p:cNvPr>
          <p:cNvSpPr>
            <a:spLocks noGrp="1"/>
          </p:cNvSpPr>
          <p:nvPr>
            <p:ph type="dt" sz="half" idx="10"/>
          </p:nvPr>
        </p:nvSpPr>
        <p:spPr>
          <a:xfrm>
            <a:off x="457200" y="6356350"/>
            <a:ext cx="2133600" cy="365125"/>
          </a:xfrm>
        </p:spPr>
        <p:txBody>
          <a:bodyPr anchor="ctr">
            <a:normAutofit/>
          </a:bodyPr>
          <a:lstStyle/>
          <a:p>
            <a:pPr>
              <a:spcAft>
                <a:spcPts val="600"/>
              </a:spcAft>
            </a:pPr>
            <a:fld id="{A2414E9F-A237-4082-B37B-D926ADB268EE}" type="datetime3">
              <a:rPr lang="en-US" smtClean="0"/>
              <a:pPr>
                <a:spcAft>
                  <a:spcPts val="600"/>
                </a:spcAft>
              </a:pPr>
              <a:t>24 September 2023</a:t>
            </a:fld>
            <a:endParaRPr lang="en-US"/>
          </a:p>
        </p:txBody>
      </p:sp>
      <p:sp>
        <p:nvSpPr>
          <p:cNvPr id="5" name="Footer Placeholder 4">
            <a:extLst>
              <a:ext uri="{FF2B5EF4-FFF2-40B4-BE49-F238E27FC236}">
                <a16:creationId xmlns:a16="http://schemas.microsoft.com/office/drawing/2014/main" id="{5D870459-F68E-4E60-4864-1495AE306959}"/>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lang="en-US"/>
              <a:t>Department of CSE</a:t>
            </a:r>
          </a:p>
        </p:txBody>
      </p:sp>
      <p:sp>
        <p:nvSpPr>
          <p:cNvPr id="6" name="Slide Number Placeholder 5">
            <a:extLst>
              <a:ext uri="{FF2B5EF4-FFF2-40B4-BE49-F238E27FC236}">
                <a16:creationId xmlns:a16="http://schemas.microsoft.com/office/drawing/2014/main" id="{A6CDB3DE-EE3F-D2DE-FA5B-74C8FB9694DE}"/>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10</a:t>
            </a:fld>
            <a:endParaRPr lang="en-US"/>
          </a:p>
        </p:txBody>
      </p:sp>
    </p:spTree>
    <p:extLst>
      <p:ext uri="{BB962C8B-B14F-4D97-AF65-F5344CB8AC3E}">
        <p14:creationId xmlns:p14="http://schemas.microsoft.com/office/powerpoint/2010/main" val="2313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1143000"/>
          </a:xfrm>
        </p:spPr>
        <p:txBody>
          <a:bodyPr anchor="ctr">
            <a:normAutofit/>
          </a:bodyPr>
          <a:lstStyle/>
          <a:p>
            <a:r>
              <a:rPr lang="en-US" dirty="0"/>
              <a:t>DATAFLOW DIAGRAM</a:t>
            </a:r>
          </a:p>
        </p:txBody>
      </p:sp>
      <p:pic>
        <p:nvPicPr>
          <p:cNvPr id="8" name="Content Placeholder 7">
            <a:extLst>
              <a:ext uri="{FF2B5EF4-FFF2-40B4-BE49-F238E27FC236}">
                <a16:creationId xmlns:a16="http://schemas.microsoft.com/office/drawing/2014/main" id="{3558D07B-2A68-A78C-899B-BFE565EED6C0}"/>
              </a:ext>
            </a:extLst>
          </p:cNvPr>
          <p:cNvPicPr>
            <a:picLocks noGrp="1" noChangeAspect="1"/>
          </p:cNvPicPr>
          <p:nvPr>
            <p:ph sz="half" idx="1"/>
          </p:nvPr>
        </p:nvPicPr>
        <p:blipFill>
          <a:blip r:embed="rId2"/>
          <a:stretch>
            <a:fillRect/>
          </a:stretch>
        </p:blipFill>
        <p:spPr>
          <a:xfrm>
            <a:off x="457200" y="2686939"/>
            <a:ext cx="4038600" cy="2352484"/>
          </a:xfrm>
          <a:noFill/>
        </p:spPr>
      </p:pic>
      <p:pic>
        <p:nvPicPr>
          <p:cNvPr id="10" name="Content Placeholder 9">
            <a:extLst>
              <a:ext uri="{FF2B5EF4-FFF2-40B4-BE49-F238E27FC236}">
                <a16:creationId xmlns:a16="http://schemas.microsoft.com/office/drawing/2014/main" id="{FA0E05B7-5A92-162C-08B6-6458ACFD65C3}"/>
              </a:ext>
            </a:extLst>
          </p:cNvPr>
          <p:cNvPicPr>
            <a:picLocks noGrp="1" noChangeAspect="1"/>
          </p:cNvPicPr>
          <p:nvPr>
            <p:ph sz="half" idx="2"/>
          </p:nvPr>
        </p:nvPicPr>
        <p:blipFill>
          <a:blip r:embed="rId3"/>
          <a:stretch>
            <a:fillRect/>
          </a:stretch>
        </p:blipFill>
        <p:spPr>
          <a:xfrm>
            <a:off x="4648200" y="2816021"/>
            <a:ext cx="4038600" cy="2094320"/>
          </a:xfrm>
        </p:spPr>
      </p:pic>
      <p:sp>
        <p:nvSpPr>
          <p:cNvPr id="4" name="Date Placeholder 3"/>
          <p:cNvSpPr>
            <a:spLocks noGrp="1"/>
          </p:cNvSpPr>
          <p:nvPr>
            <p:ph type="dt" sz="half" idx="10"/>
          </p:nvPr>
        </p:nvSpPr>
        <p:spPr>
          <a:xfrm>
            <a:off x="457200" y="6356350"/>
            <a:ext cx="2133600" cy="365125"/>
          </a:xfrm>
        </p:spPr>
        <p:txBody>
          <a:bodyPr anchor="ctr">
            <a:normAutofit/>
          </a:bodyPr>
          <a:lstStyle/>
          <a:p>
            <a:pPr>
              <a:spcAft>
                <a:spcPts val="600"/>
              </a:spcAft>
            </a:pPr>
            <a:fld id="{A2414E9F-A237-4082-B37B-D926ADB268EE}" type="datetime3">
              <a:rPr lang="en-US" smtClean="0"/>
              <a:pPr>
                <a:spcAft>
                  <a:spcPts val="600"/>
                </a:spcAft>
              </a:pPr>
              <a:t>24 September 2023</a:t>
            </a:fld>
            <a:endParaRPr lang="en-US"/>
          </a:p>
        </p:txBody>
      </p:sp>
      <p:sp>
        <p:nvSpPr>
          <p:cNvPr id="5" name="Footer Placeholder 4"/>
          <p:cNvSpPr>
            <a:spLocks noGrp="1"/>
          </p:cNvSpPr>
          <p:nvPr>
            <p:ph type="ftr" sz="quarter" idx="11"/>
          </p:nvPr>
        </p:nvSpPr>
        <p:spPr>
          <a:xfrm>
            <a:off x="3124200" y="6356350"/>
            <a:ext cx="2895600" cy="365125"/>
          </a:xfrm>
        </p:spPr>
        <p:txBody>
          <a:bodyPr anchor="ctr">
            <a:normAutofit/>
          </a:bodyPr>
          <a:lstStyle/>
          <a:p>
            <a:pPr>
              <a:spcAft>
                <a:spcPts val="600"/>
              </a:spcAft>
            </a:pPr>
            <a:r>
              <a:rPr lang="en-US"/>
              <a:t>Department of CSE</a:t>
            </a:r>
          </a:p>
        </p:txBody>
      </p:sp>
      <p:sp>
        <p:nvSpPr>
          <p:cNvPr id="6" name="Slide Number Placeholder 5"/>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11</a:t>
            </a:fld>
            <a:endParaRPr lang="en-US"/>
          </a:p>
        </p:txBody>
      </p:sp>
      <p:sp>
        <p:nvSpPr>
          <p:cNvPr id="11" name="TextBox 10">
            <a:extLst>
              <a:ext uri="{FF2B5EF4-FFF2-40B4-BE49-F238E27FC236}">
                <a16:creationId xmlns:a16="http://schemas.microsoft.com/office/drawing/2014/main" id="{F139A166-41E2-39FB-6E13-F4CF5B47F5B9}"/>
              </a:ext>
            </a:extLst>
          </p:cNvPr>
          <p:cNvSpPr txBox="1"/>
          <p:nvPr/>
        </p:nvSpPr>
        <p:spPr>
          <a:xfrm>
            <a:off x="919316" y="2209800"/>
            <a:ext cx="7614140" cy="369332"/>
          </a:xfrm>
          <a:prstGeom prst="rect">
            <a:avLst/>
          </a:prstGeom>
          <a:noFill/>
        </p:spPr>
        <p:txBody>
          <a:bodyPr wrap="square" rtlCol="0">
            <a:spAutoFit/>
          </a:bodyPr>
          <a:lstStyle/>
          <a:p>
            <a:r>
              <a:rPr lang="en-IN" dirty="0"/>
              <a:t>LEVEL 0:                                                                  LEVEL 1:</a:t>
            </a:r>
          </a:p>
        </p:txBody>
      </p:sp>
    </p:spTree>
    <p:extLst>
      <p:ext uri="{BB962C8B-B14F-4D97-AF65-F5344CB8AC3E}">
        <p14:creationId xmlns:p14="http://schemas.microsoft.com/office/powerpoint/2010/main" val="232741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1143000"/>
          </a:xfrm>
        </p:spPr>
        <p:txBody>
          <a:bodyPr anchor="ctr">
            <a:normAutofit/>
          </a:bodyPr>
          <a:lstStyle/>
          <a:p>
            <a:r>
              <a:rPr lang="en-IN" dirty="0"/>
              <a:t>DATAFLOW DIAGRAM</a:t>
            </a:r>
          </a:p>
        </p:txBody>
      </p:sp>
      <p:pic>
        <p:nvPicPr>
          <p:cNvPr id="8" name="Picture 7">
            <a:extLst>
              <a:ext uri="{FF2B5EF4-FFF2-40B4-BE49-F238E27FC236}">
                <a16:creationId xmlns:a16="http://schemas.microsoft.com/office/drawing/2014/main" id="{929B4C12-98D0-B4E7-64C6-2DB0E270F1E1}"/>
              </a:ext>
            </a:extLst>
          </p:cNvPr>
          <p:cNvPicPr>
            <a:picLocks noChangeAspect="1"/>
          </p:cNvPicPr>
          <p:nvPr/>
        </p:nvPicPr>
        <p:blipFill>
          <a:blip r:embed="rId2"/>
          <a:stretch>
            <a:fillRect/>
          </a:stretch>
        </p:blipFill>
        <p:spPr>
          <a:xfrm>
            <a:off x="457200" y="2116487"/>
            <a:ext cx="4038600" cy="3493388"/>
          </a:xfrm>
          <a:prstGeom prst="rect">
            <a:avLst/>
          </a:prstGeom>
          <a:noFill/>
        </p:spPr>
      </p:pic>
      <p:pic>
        <p:nvPicPr>
          <p:cNvPr id="10" name="Content Placeholder 9">
            <a:extLst>
              <a:ext uri="{FF2B5EF4-FFF2-40B4-BE49-F238E27FC236}">
                <a16:creationId xmlns:a16="http://schemas.microsoft.com/office/drawing/2014/main" id="{C934A002-9253-5C9F-A5F6-B2F5BFA99B72}"/>
              </a:ext>
            </a:extLst>
          </p:cNvPr>
          <p:cNvPicPr>
            <a:picLocks noGrp="1" noChangeAspect="1"/>
          </p:cNvPicPr>
          <p:nvPr>
            <p:ph sz="half" idx="2"/>
          </p:nvPr>
        </p:nvPicPr>
        <p:blipFill>
          <a:blip r:embed="rId3"/>
          <a:stretch>
            <a:fillRect/>
          </a:stretch>
        </p:blipFill>
        <p:spPr>
          <a:xfrm>
            <a:off x="4648200" y="2627713"/>
            <a:ext cx="4038600" cy="2470936"/>
          </a:xfrm>
        </p:spPr>
      </p:pic>
      <p:sp>
        <p:nvSpPr>
          <p:cNvPr id="4" name="Date Placeholder 3"/>
          <p:cNvSpPr>
            <a:spLocks noGrp="1"/>
          </p:cNvSpPr>
          <p:nvPr>
            <p:ph type="dt" sz="half" idx="10"/>
          </p:nvPr>
        </p:nvSpPr>
        <p:spPr>
          <a:xfrm>
            <a:off x="457200" y="6356350"/>
            <a:ext cx="2133600" cy="365125"/>
          </a:xfrm>
        </p:spPr>
        <p:txBody>
          <a:bodyPr anchor="ctr">
            <a:normAutofit/>
          </a:bodyPr>
          <a:lstStyle/>
          <a:p>
            <a:pPr>
              <a:spcAft>
                <a:spcPts val="600"/>
              </a:spcAft>
            </a:pPr>
            <a:fld id="{A2414E9F-A237-4082-B37B-D926ADB268EE}" type="datetime3">
              <a:rPr lang="en-US" smtClean="0"/>
              <a:pPr>
                <a:spcAft>
                  <a:spcPts val="600"/>
                </a:spcAft>
              </a:pPr>
              <a:t>24 September 2023</a:t>
            </a:fld>
            <a:endParaRPr lang="en-US"/>
          </a:p>
        </p:txBody>
      </p:sp>
      <p:sp>
        <p:nvSpPr>
          <p:cNvPr id="5" name="Footer Placeholder 4"/>
          <p:cNvSpPr>
            <a:spLocks noGrp="1"/>
          </p:cNvSpPr>
          <p:nvPr>
            <p:ph type="ftr" sz="quarter" idx="11"/>
          </p:nvPr>
        </p:nvSpPr>
        <p:spPr>
          <a:xfrm>
            <a:off x="3124200" y="6356350"/>
            <a:ext cx="2895600" cy="365125"/>
          </a:xfrm>
        </p:spPr>
        <p:txBody>
          <a:bodyPr anchor="ctr">
            <a:normAutofit/>
          </a:bodyPr>
          <a:lstStyle/>
          <a:p>
            <a:pPr>
              <a:spcAft>
                <a:spcPts val="600"/>
              </a:spcAft>
            </a:pPr>
            <a:r>
              <a:rPr lang="en-US"/>
              <a:t>Department of CSE</a:t>
            </a:r>
          </a:p>
        </p:txBody>
      </p:sp>
      <p:sp>
        <p:nvSpPr>
          <p:cNvPr id="6" name="Slide Number Placeholder 5"/>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12</a:t>
            </a:fld>
            <a:endParaRPr lang="en-US"/>
          </a:p>
        </p:txBody>
      </p:sp>
      <p:sp>
        <p:nvSpPr>
          <p:cNvPr id="11" name="TextBox 10">
            <a:extLst>
              <a:ext uri="{FF2B5EF4-FFF2-40B4-BE49-F238E27FC236}">
                <a16:creationId xmlns:a16="http://schemas.microsoft.com/office/drawing/2014/main" id="{DE10098B-5E49-668B-E7F4-84E9C4F7C3F2}"/>
              </a:ext>
            </a:extLst>
          </p:cNvPr>
          <p:cNvSpPr txBox="1"/>
          <p:nvPr/>
        </p:nvSpPr>
        <p:spPr>
          <a:xfrm>
            <a:off x="413240" y="1814197"/>
            <a:ext cx="8001000" cy="369332"/>
          </a:xfrm>
          <a:prstGeom prst="rect">
            <a:avLst/>
          </a:prstGeom>
          <a:noFill/>
        </p:spPr>
        <p:txBody>
          <a:bodyPr wrap="square" rtlCol="0">
            <a:spAutoFit/>
          </a:bodyPr>
          <a:lstStyle/>
          <a:p>
            <a:r>
              <a:rPr lang="en-IN" dirty="0"/>
              <a:t>LEVEL 2:                                                                  LEVEL 3:</a:t>
            </a:r>
          </a:p>
        </p:txBody>
      </p:sp>
    </p:spTree>
    <p:extLst>
      <p:ext uri="{BB962C8B-B14F-4D97-AF65-F5344CB8AC3E}">
        <p14:creationId xmlns:p14="http://schemas.microsoft.com/office/powerpoint/2010/main" val="280695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Reference</a:t>
            </a:r>
          </a:p>
        </p:txBody>
      </p:sp>
      <p:sp>
        <p:nvSpPr>
          <p:cNvPr id="4" name="Date Placeholder 3"/>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8" name="Rectangle 7"/>
          <p:cNvSpPr/>
          <p:nvPr/>
        </p:nvSpPr>
        <p:spPr>
          <a:xfrm>
            <a:off x="914400" y="1752600"/>
            <a:ext cx="7086600" cy="646331"/>
          </a:xfrm>
          <a:prstGeom prst="rect">
            <a:avLst/>
          </a:prstGeom>
        </p:spPr>
        <p:txBody>
          <a:bodyPr wrap="square">
            <a:spAutoFit/>
          </a:bodyPr>
          <a:lstStyle/>
          <a:p>
            <a:endParaRPr lang="en-IN" dirty="0"/>
          </a:p>
          <a:p>
            <a:endParaRPr lang="en-IN" dirty="0"/>
          </a:p>
        </p:txBody>
      </p:sp>
      <p:sp>
        <p:nvSpPr>
          <p:cNvPr id="3" name="TextBox 2">
            <a:extLst>
              <a:ext uri="{FF2B5EF4-FFF2-40B4-BE49-F238E27FC236}">
                <a16:creationId xmlns:a16="http://schemas.microsoft.com/office/drawing/2014/main" id="{EF5B2274-076C-9849-DC04-BF99D5D147DB}"/>
              </a:ext>
            </a:extLst>
          </p:cNvPr>
          <p:cNvSpPr txBox="1"/>
          <p:nvPr/>
        </p:nvSpPr>
        <p:spPr>
          <a:xfrm flipH="1">
            <a:off x="457200" y="1371600"/>
            <a:ext cx="8229600" cy="5539978"/>
          </a:xfrm>
          <a:prstGeom prst="rect">
            <a:avLst/>
          </a:prstGeom>
          <a:noFill/>
        </p:spPr>
        <p:txBody>
          <a:bodyPr wrap="square" rtlCol="0">
            <a:spAutoFit/>
          </a:bodyPr>
          <a:lstStyle/>
          <a:p>
            <a:pPr marL="285750" indent="-285750">
              <a:buFont typeface="Arial" panose="020B0604020202020204" pitchFamily="34" charset="0"/>
              <a:buChar char="•"/>
            </a:pPr>
            <a:r>
              <a:rPr lang="en-US" sz="1600" b="1" dirty="0" err="1"/>
              <a:t>Pritpal</a:t>
            </a:r>
            <a:r>
              <a:rPr lang="en-US" sz="1600" b="1" dirty="0"/>
              <a:t> Singh et al. [1] developed a new method to predict Indian Summer Monsoon Rainfall (ISMR), as traditional methods are not very accurate. Their approach combines object creation, entropy, and artificial neural networks (ANN). The model was validated using studio experiments and research data, showing superior performance compared to traditional techniques.</a:t>
            </a:r>
          </a:p>
          <a:p>
            <a:pPr marL="285750" indent="-285750">
              <a:buFont typeface="Arial" panose="020B0604020202020204" pitchFamily="34" charset="0"/>
              <a:buChar char="•"/>
            </a:pPr>
            <a:r>
              <a:rPr lang="en-US" sz="1600" b="1" dirty="0"/>
              <a:t>Sam </a:t>
            </a:r>
            <a:r>
              <a:rPr lang="en-US" sz="1600" b="1" dirty="0" err="1"/>
              <a:t>Carmer</a:t>
            </a:r>
            <a:r>
              <a:rPr lang="en-US" sz="1600" b="1" dirty="0"/>
              <a:t> et al. [2] emphasized the superiority of AI algorithms over traditional methods for rainfall prediction. They compared six leading AI models to the existing Markov chain-based approach, using data from 42 urban cities for a comprehensive evaluation.</a:t>
            </a:r>
          </a:p>
          <a:p>
            <a:pPr marL="285750" indent="-285750">
              <a:buFont typeface="Arial" panose="020B0604020202020204" pitchFamily="34" charset="0"/>
              <a:buChar char="•"/>
            </a:pPr>
            <a:r>
              <a:rPr lang="en-US" sz="1600" b="1" dirty="0"/>
              <a:t>Sahar Hadi </a:t>
            </a:r>
            <a:r>
              <a:rPr lang="en-US" sz="1600" b="1" dirty="0" err="1"/>
              <a:t>Poura</a:t>
            </a:r>
            <a:r>
              <a:rPr lang="en-US" sz="1600" b="1" dirty="0"/>
              <a:t> et al. [3] employed Random Forest (RF) for non-rainy days and Support Vector Machine (SVM) for rainy days in predicting rainfall. Their hybrid model improved accuracy and replicated various rainfall patterns, including consecutive rainy days, monthly rainfall, and rainfall distribution in eastern Malaysia.</a:t>
            </a:r>
          </a:p>
          <a:p>
            <a:pPr marL="285750" indent="-285750">
              <a:buFont typeface="Arial" panose="020B0604020202020204" pitchFamily="34" charset="0"/>
              <a:buChar char="•"/>
            </a:pPr>
            <a:r>
              <a:rPr lang="en-US" sz="1600" b="1" dirty="0"/>
              <a:t>N. Divya Prabha et al. [5] addressed the difficulty of creating long-term water overviews without rainfall data. They proposed using complex neural networks for seasonal rainfall prediction and verified their approach with a complex perceptron neural network. Their evaluation included metrics like MSE and NMSE, particularly focusing on short-term planning datasets and models like </a:t>
            </a:r>
            <a:r>
              <a:rPr lang="en-US" sz="1600" b="1" dirty="0" err="1"/>
              <a:t>Adanaive</a:t>
            </a:r>
            <a:r>
              <a:rPr lang="en-US" sz="1600" b="1" dirty="0"/>
              <a:t> and </a:t>
            </a:r>
            <a:r>
              <a:rPr lang="en-US" sz="1600" b="1" dirty="0" err="1"/>
              <a:t>AdaSVM</a:t>
            </a:r>
            <a:r>
              <a:rPr lang="en-US" sz="1600" b="1" dirty="0"/>
              <a:t>.</a:t>
            </a:r>
          </a:p>
          <a:p>
            <a:pPr marL="285750" indent="-285750">
              <a:buFont typeface="Arial" panose="020B0604020202020204" pitchFamily="34" charset="0"/>
              <a:buChar char="•"/>
            </a:pPr>
            <a:r>
              <a:rPr lang="en-US" sz="1600" b="1" dirty="0" err="1"/>
              <a:t>Yashas</a:t>
            </a:r>
            <a:r>
              <a:rPr lang="en-US" sz="1600" b="1" dirty="0"/>
              <a:t> Athreya et al. [7] developed a Machine Learning program for rainfall analysis, specifically to predict and mitigate the impacts of floods. This program is accessible to both the general public and government agencies, offering early warnings and support measures to prepare for and respond to floods.</a:t>
            </a:r>
          </a:p>
          <a:p>
            <a:endParaRPr lang="en-IN" dirty="0"/>
          </a:p>
        </p:txBody>
      </p:sp>
    </p:spTree>
    <p:extLst>
      <p:ext uri="{BB962C8B-B14F-4D97-AF65-F5344CB8AC3E}">
        <p14:creationId xmlns:p14="http://schemas.microsoft.com/office/powerpoint/2010/main" val="83179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24 September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14</a:t>
            </a:fld>
            <a:endParaRPr lang="en-US"/>
          </a:p>
        </p:txBody>
      </p:sp>
      <p:pic>
        <p:nvPicPr>
          <p:cNvPr id="1030" name="Picture 6">
            <a:extLst>
              <a:ext uri="{FF2B5EF4-FFF2-40B4-BE49-F238E27FC236}">
                <a16:creationId xmlns:a16="http://schemas.microsoft.com/office/drawing/2014/main" id="{E56D8E7D-1B56-4E38-A14E-2CA724C85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45148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1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fontScale="77500" lnSpcReduction="20000"/>
          </a:bodyPr>
          <a:lstStyle/>
          <a:p>
            <a:r>
              <a:rPr lang="en-US" dirty="0"/>
              <a:t>Abstract</a:t>
            </a:r>
          </a:p>
          <a:p>
            <a:r>
              <a:rPr lang="en-US" dirty="0"/>
              <a:t>Introduction</a:t>
            </a:r>
          </a:p>
          <a:p>
            <a:r>
              <a:rPr lang="en-US" dirty="0"/>
              <a:t>Existing Availabilities</a:t>
            </a:r>
          </a:p>
          <a:p>
            <a:r>
              <a:rPr lang="en-US" dirty="0"/>
              <a:t>Disadvantage of existing Product</a:t>
            </a:r>
          </a:p>
          <a:p>
            <a:r>
              <a:rPr lang="en-US" dirty="0"/>
              <a:t>Proposed Product</a:t>
            </a:r>
          </a:p>
          <a:p>
            <a:r>
              <a:rPr lang="en-US" dirty="0"/>
              <a:t>Advantage of proposed Product</a:t>
            </a:r>
          </a:p>
          <a:p>
            <a:r>
              <a:rPr lang="en-US" dirty="0"/>
              <a:t>Design requirements</a:t>
            </a:r>
          </a:p>
          <a:p>
            <a:r>
              <a:rPr lang="en-US" dirty="0"/>
              <a:t>Design Diagram</a:t>
            </a:r>
          </a:p>
          <a:p>
            <a:r>
              <a:rPr lang="en-US" dirty="0"/>
              <a:t>Product Working Principle</a:t>
            </a:r>
          </a:p>
          <a:p>
            <a:r>
              <a:rPr lang="en-US" dirty="0"/>
              <a:t>Product </a:t>
            </a:r>
            <a:r>
              <a:rPr lang="en-US"/>
              <a:t>Photograph view(3D)</a:t>
            </a:r>
            <a:endParaRPr lang="en-US" dirty="0"/>
          </a:p>
          <a:p>
            <a:r>
              <a:rPr lang="en-US" dirty="0"/>
              <a:t>Reference </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24 September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Title 1"/>
          <p:cNvSpPr>
            <a:spLocks noGrp="1"/>
          </p:cNvSpPr>
          <p:nvPr>
            <p:ph type="title"/>
          </p:nvPr>
        </p:nvSpPr>
        <p:spPr>
          <a:xfrm>
            <a:off x="381000" y="381000"/>
            <a:ext cx="8229600" cy="609600"/>
          </a:xfrm>
        </p:spPr>
        <p:txBody>
          <a:bodyPr>
            <a:normAutofit fontScale="90000"/>
          </a:bodyPr>
          <a:lstStyle/>
          <a:p>
            <a:pPr algn="l"/>
            <a:br>
              <a:rPr lang="en-US" dirty="0"/>
            </a:br>
            <a:r>
              <a:rPr lang="en-US" dirty="0"/>
              <a:t>Abstract</a:t>
            </a:r>
            <a:br>
              <a:rPr lang="en-US" dirty="0"/>
            </a:br>
            <a:endParaRPr lang="en-US" dirty="0"/>
          </a:p>
        </p:txBody>
      </p:sp>
      <p:sp>
        <p:nvSpPr>
          <p:cNvPr id="2" name="Content Placeholder 1"/>
          <p:cNvSpPr>
            <a:spLocks noGrp="1"/>
          </p:cNvSpPr>
          <p:nvPr>
            <p:ph idx="1"/>
          </p:nvPr>
        </p:nvSpPr>
        <p:spPr/>
        <p:txBody>
          <a:bodyPr>
            <a:normAutofit fontScale="92500" lnSpcReduction="10000"/>
          </a:bodyPr>
          <a:lstStyle/>
          <a:p>
            <a:r>
              <a:rPr lang="en-US" sz="2400" b="1" dirty="0"/>
              <a:t>India is an agricultural country and its economy is largely based upon crop productivity and rainfall. For analyzing the crop productivity, rainfall prediction is require and necessary to all farmers. Rainfall Prediction is the application of science and technology to predict the state of the atmosphere. It is important to exactly determine the rainfall for effective use of water resources, crop productivity and pre planning of water structures. Using different data mining techniques it can predict rainfall. Data mining techniques are used to estimate the rainfall numerically. This paper focuses some of the popular data mining algorithms for rainfall prediction. Naive Bayes, K-Nearest </a:t>
            </a:r>
            <a:r>
              <a:rPr lang="en-US" sz="2400" b="1" dirty="0" err="1"/>
              <a:t>Neighbour</a:t>
            </a:r>
            <a:r>
              <a:rPr lang="en-US" sz="2400" b="1" dirty="0"/>
              <a:t> algorithm, Decision Tree, Neural Network and fuzzy logic are some of the algorithms compared in this paper. From that comparison, it can analyze which method gives better accuracy for rainfall prediction.</a:t>
            </a:r>
            <a:endParaRPr lang="en-US" sz="4000" b="1" dirty="0">
              <a:solidFill>
                <a:schemeClr val="tx1">
                  <a:lumMod val="85000"/>
                  <a:lumOff val="15000"/>
                </a:schemeClr>
              </a:solidFill>
            </a:endParaRPr>
          </a:p>
        </p:txBody>
      </p:sp>
    </p:spTree>
    <p:extLst>
      <p:ext uri="{BB962C8B-B14F-4D97-AF65-F5344CB8AC3E}">
        <p14:creationId xmlns:p14="http://schemas.microsoft.com/office/powerpoint/2010/main" val="397855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Arial" pitchFamily="34" charset="0"/>
                <a:cs typeface="Arial" pitchFamily="34" charset="0"/>
              </a:rPr>
              <a:t>Introduction</a:t>
            </a:r>
          </a:p>
        </p:txBody>
      </p:sp>
      <p:sp>
        <p:nvSpPr>
          <p:cNvPr id="6" name="Content Placeholder 2"/>
          <p:cNvSpPr txBox="1">
            <a:spLocks/>
          </p:cNvSpPr>
          <p:nvPr/>
        </p:nvSpPr>
        <p:spPr>
          <a:xfrm>
            <a:off x="533400" y="1524000"/>
            <a:ext cx="8001000" cy="40027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24 September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3" name="TextBox 2">
            <a:extLst>
              <a:ext uri="{FF2B5EF4-FFF2-40B4-BE49-F238E27FC236}">
                <a16:creationId xmlns:a16="http://schemas.microsoft.com/office/drawing/2014/main" id="{9E22E2FA-AA37-DCAE-A8E3-DC0C8776E4AE}"/>
              </a:ext>
            </a:extLst>
          </p:cNvPr>
          <p:cNvSpPr txBox="1"/>
          <p:nvPr/>
        </p:nvSpPr>
        <p:spPr>
          <a:xfrm>
            <a:off x="457200" y="1398687"/>
            <a:ext cx="8458200" cy="5170646"/>
          </a:xfrm>
          <a:prstGeom prst="rect">
            <a:avLst/>
          </a:prstGeom>
          <a:noFill/>
        </p:spPr>
        <p:txBody>
          <a:bodyPr wrap="square">
            <a:spAutoFit/>
          </a:bodyPr>
          <a:lstStyle/>
          <a:p>
            <a:r>
              <a:rPr lang="en-US" sz="2400" b="1" dirty="0"/>
              <a:t>Rainfall Prediction is one of the most challenging tasks. Though already many algorithms have being proposed but still accurate prediction of rainfall is very difficult. In an agricultural country like India, the success or failure of the crops and water scarcity in any year is always viewed with greatest concern. A small fluctuation in the seasonal rainfall can have devastating impacts on agriculture sector. Accurate rainfall prediction has a potential benefit of preventing causalities and damages caused by natural disasters. Under certain circumstances such as flood and drought, highly accurate rainfall prediction is useful for agriculture management and disaster prevention. In this paper, various algorithms have been analyzed. Data mining techniques are efficiently used in rainfall prediction.</a:t>
            </a:r>
          </a:p>
          <a:p>
            <a:endParaRPr lang="en-IN" dirty="0"/>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a:t>EXISTING AVAILABILITIES</a:t>
            </a:r>
            <a:endParaRPr lang="en-US" dirty="0"/>
          </a:p>
        </p:txBody>
      </p:sp>
      <p:sp>
        <p:nvSpPr>
          <p:cNvPr id="8" name="Content Placeholder 2"/>
          <p:cNvSpPr>
            <a:spLocks noGrp="1"/>
          </p:cNvSpPr>
          <p:nvPr>
            <p:ph idx="1"/>
          </p:nvPr>
        </p:nvSpPr>
        <p:spPr>
          <a:xfrm>
            <a:off x="457200" y="1600200"/>
            <a:ext cx="8229600" cy="4525963"/>
          </a:xfrm>
        </p:spPr>
        <p:txBody>
          <a:bodyPr>
            <a:normAutofit/>
          </a:bodyPr>
          <a:lstStyle/>
          <a:p>
            <a:r>
              <a:rPr lang="en-US" sz="2200" b="1" dirty="0"/>
              <a:t>Agriculture is the strength of our Indian economy. Farmer only depends upon monsoon to be their cultivation. The good crop productivity needs good soil, fertilizer and also good climate. Weather forecasting is the very important requirement of the each farmer. Due to the sudden changes in climate/weather, The people are suffered economically and physically. Weather prediction is one of the challenging problems in current state. The main motivation of this paper to predict the weather using various data mining techniques. Such as classification, clustering, decision tree and also neural networks. Weather related information is also called the meteorological data. </a:t>
            </a:r>
            <a:endParaRPr lang="en-IN" sz="2200" b="1" dirty="0"/>
          </a:p>
          <a:p>
            <a:endParaRPr lang="en-IN" sz="2800" dirty="0"/>
          </a:p>
        </p:txBody>
      </p:sp>
    </p:spTree>
    <p:extLst>
      <p:ext uri="{BB962C8B-B14F-4D97-AF65-F5344CB8AC3E}">
        <p14:creationId xmlns:p14="http://schemas.microsoft.com/office/powerpoint/2010/main" val="25264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Disadvantages of the existing Product </a:t>
            </a:r>
          </a:p>
        </p:txBody>
      </p:sp>
      <p:sp>
        <p:nvSpPr>
          <p:cNvPr id="3" name="Content Placeholder 2"/>
          <p:cNvSpPr>
            <a:spLocks noGrp="1"/>
          </p:cNvSpPr>
          <p:nvPr>
            <p:ph idx="1"/>
          </p:nvPr>
        </p:nvSpPr>
        <p:spPr/>
        <p:txBody>
          <a:bodyPr/>
          <a:lstStyle/>
          <a:p>
            <a:r>
              <a:rPr lang="en-IN" b="1" dirty="0"/>
              <a:t>Classification </a:t>
            </a:r>
          </a:p>
          <a:p>
            <a:r>
              <a:rPr lang="en-IN" b="1" dirty="0"/>
              <a:t>Clustering</a:t>
            </a:r>
          </a:p>
          <a:p>
            <a:r>
              <a:rPr lang="en-IN" b="1" dirty="0"/>
              <a:t> Decision Tree</a:t>
            </a:r>
          </a:p>
        </p:txBody>
      </p:sp>
      <p:sp>
        <p:nvSpPr>
          <p:cNvPr id="4" name="Date Placeholder 3"/>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74314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1943-F60F-BF5C-D6F8-4184B8DBD78F}"/>
              </a:ext>
            </a:extLst>
          </p:cNvPr>
          <p:cNvSpPr>
            <a:spLocks noGrp="1"/>
          </p:cNvSpPr>
          <p:nvPr>
            <p:ph type="title"/>
          </p:nvPr>
        </p:nvSpPr>
        <p:spPr/>
        <p:txBody>
          <a:bodyPr/>
          <a:lstStyle/>
          <a:p>
            <a:pPr algn="l"/>
            <a:r>
              <a:rPr lang="en-US" dirty="0"/>
              <a:t>Proposed Product</a:t>
            </a:r>
            <a:endParaRPr lang="en-IN" dirty="0"/>
          </a:p>
        </p:txBody>
      </p:sp>
      <p:sp>
        <p:nvSpPr>
          <p:cNvPr id="3" name="Content Placeholder 2">
            <a:extLst>
              <a:ext uri="{FF2B5EF4-FFF2-40B4-BE49-F238E27FC236}">
                <a16:creationId xmlns:a16="http://schemas.microsoft.com/office/drawing/2014/main" id="{857F8722-22C0-1C75-50B9-32454091AB4B}"/>
              </a:ext>
            </a:extLst>
          </p:cNvPr>
          <p:cNvSpPr>
            <a:spLocks noGrp="1"/>
          </p:cNvSpPr>
          <p:nvPr>
            <p:ph idx="1"/>
          </p:nvPr>
        </p:nvSpPr>
        <p:spPr/>
        <p:txBody>
          <a:bodyPr>
            <a:normAutofit fontScale="85000" lnSpcReduction="20000"/>
          </a:bodyPr>
          <a:lstStyle/>
          <a:p>
            <a:r>
              <a:rPr lang="en-US" b="1" dirty="0"/>
              <a:t>Rainfall is important for food production plan, water resource management and all activity plans in the nature. The occurrence of prolonged dry period or heavy rain at the critical stages of the crop growth and development may lead to significant reduce crop yield. India is an agricultural country and its economy is largely based upon crop productivity. Thus rainfall prediction becomes a significant factor in agricultural countries like India. Rainfall forecasting has been one of the most scientifically and technologically challenging problems around the world in the last century. </a:t>
            </a:r>
            <a:endParaRPr lang="en-IN" b="1" dirty="0"/>
          </a:p>
        </p:txBody>
      </p:sp>
      <p:sp>
        <p:nvSpPr>
          <p:cNvPr id="4" name="Date Placeholder 3">
            <a:extLst>
              <a:ext uri="{FF2B5EF4-FFF2-40B4-BE49-F238E27FC236}">
                <a16:creationId xmlns:a16="http://schemas.microsoft.com/office/drawing/2014/main" id="{BC69D585-71AB-A798-0141-B7A3B5AC1CAD}"/>
              </a:ext>
            </a:extLst>
          </p:cNvPr>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a:extLst>
              <a:ext uri="{FF2B5EF4-FFF2-40B4-BE49-F238E27FC236}">
                <a16:creationId xmlns:a16="http://schemas.microsoft.com/office/drawing/2014/main" id="{E9E6FA2F-73A2-23BB-12A5-B58A5E2F122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89892D5-C0D6-9335-7685-D8FA9099B281}"/>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344361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of the proposed product </a:t>
            </a:r>
          </a:p>
        </p:txBody>
      </p:sp>
      <p:sp>
        <p:nvSpPr>
          <p:cNvPr id="3" name="Content Placeholder 2"/>
          <p:cNvSpPr>
            <a:spLocks noGrp="1"/>
          </p:cNvSpPr>
          <p:nvPr>
            <p:ph idx="1"/>
          </p:nvPr>
        </p:nvSpPr>
        <p:spPr/>
        <p:txBody>
          <a:bodyPr>
            <a:normAutofit/>
          </a:bodyPr>
          <a:lstStyle/>
          <a:p>
            <a:r>
              <a:rPr lang="en-US" b="1" dirty="0"/>
              <a:t>Numerical Weather </a:t>
            </a:r>
            <a:r>
              <a:rPr lang="en-US" b="1" dirty="0" err="1"/>
              <a:t>Pediction</a:t>
            </a:r>
            <a:endParaRPr lang="en-US" b="1" dirty="0"/>
          </a:p>
          <a:p>
            <a:r>
              <a:rPr lang="en-US" b="1" dirty="0"/>
              <a:t> Statistical Weather Prediction </a:t>
            </a:r>
          </a:p>
          <a:p>
            <a:r>
              <a:rPr lang="en-US" b="1" dirty="0"/>
              <a:t> Synoptic Weather Prediction</a:t>
            </a:r>
            <a:endParaRPr lang="en-IN" b="1" dirty="0"/>
          </a:p>
        </p:txBody>
      </p:sp>
      <p:sp>
        <p:nvSpPr>
          <p:cNvPr id="4" name="Date Placeholder 3"/>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377843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Design Requirements</a:t>
            </a:r>
          </a:p>
        </p:txBody>
      </p:sp>
      <p:sp>
        <p:nvSpPr>
          <p:cNvPr id="3" name="Content Placeholder 2"/>
          <p:cNvSpPr>
            <a:spLocks noGrp="1"/>
          </p:cNvSpPr>
          <p:nvPr>
            <p:ph idx="1"/>
          </p:nvPr>
        </p:nvSpPr>
        <p:spPr/>
        <p:txBody>
          <a:bodyPr>
            <a:normAutofit/>
          </a:bodyPr>
          <a:lstStyle/>
          <a:p>
            <a:pPr marL="0" indent="0">
              <a:buNone/>
            </a:pPr>
            <a:r>
              <a:rPr lang="en-IN" b="1" dirty="0">
                <a:latin typeface="Arial" panose="020B0604020202020204" pitchFamily="34" charset="0"/>
                <a:cs typeface="Arial" panose="020B0604020202020204" pitchFamily="34" charset="0"/>
              </a:rPr>
              <a:t>HARDWARE REQUIREMENTS:</a:t>
            </a:r>
          </a:p>
          <a:p>
            <a:r>
              <a:rPr lang="en-IN" sz="2400" b="1" dirty="0"/>
              <a:t>System - Windows7/10 </a:t>
            </a:r>
          </a:p>
          <a:p>
            <a:r>
              <a:rPr lang="en-IN" sz="2400" b="1" dirty="0"/>
              <a:t>Speed - 2.4GHZ </a:t>
            </a:r>
          </a:p>
          <a:p>
            <a:r>
              <a:rPr lang="en-IN" sz="2400" b="1" dirty="0"/>
              <a:t>Hard disk - 40GB </a:t>
            </a:r>
          </a:p>
          <a:p>
            <a:r>
              <a:rPr lang="en-IN" sz="2400" b="1" dirty="0"/>
              <a:t>Monitor - 15VGA </a:t>
            </a:r>
          </a:p>
          <a:p>
            <a:r>
              <a:rPr lang="en-IN" sz="2400" b="1" dirty="0" err="1"/>
              <a:t>Color</a:t>
            </a:r>
            <a:r>
              <a:rPr lang="en-IN" sz="2400" b="1" dirty="0"/>
              <a:t> Ram - 4GB</a:t>
            </a:r>
            <a:endParaRPr lang="en-IN" sz="2400" b="1"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SOFTWARE REQUIREMENTS(if needed):</a:t>
            </a:r>
          </a:p>
          <a:p>
            <a:r>
              <a:rPr lang="en-US" sz="2400" b="1" dirty="0"/>
              <a:t>Coding Language - PYTHON </a:t>
            </a:r>
          </a:p>
          <a:p>
            <a:r>
              <a:rPr lang="en-US" sz="2400" b="1" dirty="0"/>
              <a:t>IDE - PYCHARM</a:t>
            </a:r>
            <a:endParaRPr lang="en-IN" sz="2400" b="1" dirty="0">
              <a:latin typeface="Arial" panose="020B0604020202020204" pitchFamily="34" charset="0"/>
              <a:cs typeface="Arial" panose="020B0604020202020204" pitchFamily="34" charset="0"/>
            </a:endParaRPr>
          </a:p>
          <a:p>
            <a:pPr marL="0" indent="0">
              <a:buNone/>
            </a:pPr>
            <a:endParaRPr lang="en-IN"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24 September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3672700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995</Words>
  <Application>Microsoft Office PowerPoint</Application>
  <PresentationFormat>On-screen Show (4:3)</PresentationFormat>
  <Paragraphs>98</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Custom Design</vt:lpstr>
      <vt:lpstr> </vt:lpstr>
      <vt:lpstr>Presentation Outline</vt:lpstr>
      <vt:lpstr> Abstract </vt:lpstr>
      <vt:lpstr>PowerPoint Presentation</vt:lpstr>
      <vt:lpstr>EXISTING AVAILABILITIES</vt:lpstr>
      <vt:lpstr>Disadvantages of the existing Product </vt:lpstr>
      <vt:lpstr>Proposed Product</vt:lpstr>
      <vt:lpstr>Advantages of the proposed product </vt:lpstr>
      <vt:lpstr>Design Requirements</vt:lpstr>
      <vt:lpstr>ARCHITECTURE</vt:lpstr>
      <vt:lpstr>DATAFLOW DIAGRAM</vt:lpstr>
      <vt:lpstr>DATAFLOW DIAGRAM</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R.Sathya Bama</dc:creator>
  <cp:lastModifiedBy>Bhaskar Sree</cp:lastModifiedBy>
  <cp:revision>113</cp:revision>
  <dcterms:created xsi:type="dcterms:W3CDTF">2019-11-06T07:48:53Z</dcterms:created>
  <dcterms:modified xsi:type="dcterms:W3CDTF">2023-09-24T09:51:20Z</dcterms:modified>
</cp:coreProperties>
</file>