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7" r:id="rId7"/>
    <p:sldId id="268" r:id="rId8"/>
    <p:sldId id="271" r:id="rId9"/>
    <p:sldId id="262" r:id="rId10"/>
    <p:sldId id="261" r:id="rId11"/>
    <p:sldId id="263" r:id="rId12"/>
    <p:sldId id="264" r:id="rId13"/>
    <p:sldId id="272"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F6D2D4-0046-4659-8936-B7D6A107B6B1}">
          <p14:sldIdLst>
            <p14:sldId id="256"/>
            <p14:sldId id="257"/>
            <p14:sldId id="258"/>
            <p14:sldId id="259"/>
            <p14:sldId id="260"/>
            <p14:sldId id="267"/>
            <p14:sldId id="268"/>
            <p14:sldId id="271"/>
            <p14:sldId id="262"/>
            <p14:sldId id="261"/>
          </p14:sldIdLst>
        </p14:section>
        <p14:section name="Untitled Section" id="{FA7E2FEF-600D-4AC3-B305-C95B8AF479F4}">
          <p14:sldIdLst>
            <p14:sldId id="263"/>
            <p14:sldId id="264"/>
            <p14:sldId id="272"/>
            <p14:sldId id="265"/>
            <p14:sldId id="26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SHITH MANDA" initials="AM"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4F3"/>
    <a:srgbClr val="542708"/>
    <a:srgbClr val="4F252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8484774-6DC8-452E-87B9-EF5ECAE1CC0B}" type="datetimeFigureOut">
              <a:rPr lang="en-IN" smtClean="0"/>
              <a:pPr/>
              <a:t>05-11-2021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3A1C0-4E3A-4774-8719-74BC4920BC79}"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8484774-6DC8-452E-87B9-EF5ECAE1CC0B}" type="datetimeFigureOut">
              <a:rPr lang="en-IN" smtClean="0"/>
              <a:pPr/>
              <a:t>05-11-2021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3A1C0-4E3A-4774-8719-74BC4920BC7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8484774-6DC8-452E-87B9-EF5ECAE1CC0B}" type="datetimeFigureOut">
              <a:rPr lang="en-IN" smtClean="0"/>
              <a:pPr/>
              <a:t>05-11-2021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3A1C0-4E3A-4774-8719-74BC4920BC7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8484774-6DC8-452E-87B9-EF5ECAE1CC0B}" type="datetimeFigureOut">
              <a:rPr lang="en-IN" smtClean="0"/>
              <a:pPr/>
              <a:t>05-11-2021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3A1C0-4E3A-4774-8719-74BC4920BC7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484774-6DC8-452E-87B9-EF5ECAE1CC0B}" type="datetimeFigureOut">
              <a:rPr lang="en-IN" smtClean="0"/>
              <a:pPr/>
              <a:t>05-11-2021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3A1C0-4E3A-4774-8719-74BC4920BC79}"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8484774-6DC8-452E-87B9-EF5ECAE1CC0B}" type="datetimeFigureOut">
              <a:rPr lang="en-IN" smtClean="0"/>
              <a:pPr/>
              <a:t>05-11-2021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E3A1C0-4E3A-4774-8719-74BC4920BC7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8484774-6DC8-452E-87B9-EF5ECAE1CC0B}" type="datetimeFigureOut">
              <a:rPr lang="en-IN" smtClean="0"/>
              <a:pPr/>
              <a:t>05-11-2021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E3A1C0-4E3A-4774-8719-74BC4920BC7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8484774-6DC8-452E-87B9-EF5ECAE1CC0B}" type="datetimeFigureOut">
              <a:rPr lang="en-IN" smtClean="0"/>
              <a:pPr/>
              <a:t>05-11-2021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E3A1C0-4E3A-4774-8719-74BC4920BC7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484774-6DC8-452E-87B9-EF5ECAE1CC0B}" type="datetimeFigureOut">
              <a:rPr lang="en-IN" smtClean="0"/>
              <a:pPr/>
              <a:t>05-11-2021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E3A1C0-4E3A-4774-8719-74BC4920BC7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484774-6DC8-452E-87B9-EF5ECAE1CC0B}" type="datetimeFigureOut">
              <a:rPr lang="en-IN" smtClean="0"/>
              <a:pPr/>
              <a:t>05-11-2021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E3A1C0-4E3A-4774-8719-74BC4920BC7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484774-6DC8-452E-87B9-EF5ECAE1CC0B}" type="datetimeFigureOut">
              <a:rPr lang="en-IN" smtClean="0"/>
              <a:pPr/>
              <a:t>05-11-2021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E3A1C0-4E3A-4774-8719-74BC4920BC79}"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alphaModFix amt="26000"/>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484774-6DC8-452E-87B9-EF5ECAE1CC0B}" type="datetimeFigureOut">
              <a:rPr lang="en-IN" smtClean="0"/>
              <a:pPr/>
              <a:t>05-11-2021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E3A1C0-4E3A-4774-8719-74BC4920BC79}"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8210" y="2420759"/>
            <a:ext cx="10815003" cy="1433830"/>
          </a:xfrm>
        </p:spPr>
        <p:txBody>
          <a:bodyPr>
            <a:noAutofit/>
            <a:scene3d>
              <a:camera prst="orthographicFront"/>
              <a:lightRig rig="threePt" dir="t"/>
            </a:scene3d>
          </a:bodyPr>
          <a:lstStyle/>
          <a:p>
            <a:r>
              <a:rPr lang="en-US" sz="4500" b="0" i="0" dirty="0">
                <a:solidFill>
                  <a:srgbClr val="35475C"/>
                </a:solidFill>
                <a:effectLst/>
                <a:latin typeface="Tahoma" panose="020B0604030504040204" pitchFamily="34" charset="0"/>
                <a:ea typeface="Tahoma" panose="020B0604030504040204" pitchFamily="34" charset="0"/>
                <a:cs typeface="Tahoma" panose="020B0604030504040204" pitchFamily="34" charset="0"/>
              </a:rPr>
              <a:t>Cereal Analysis Based On Ratings By Using Machine Learning Techniques on IBM Watson Studio</a:t>
            </a:r>
            <a:br>
              <a:rPr lang="en-US" sz="1200" b="0" i="0" dirty="0">
                <a:solidFill>
                  <a:srgbClr val="35475C"/>
                </a:solidFill>
                <a:effectLst/>
                <a:latin typeface="Open Sans" panose="020B0606030504020204" pitchFamily="34" charset="0"/>
              </a:rPr>
            </a:br>
            <a:br>
              <a:rPr lang="en-US" sz="4400" dirty="0">
                <a:ln/>
                <a:solidFill>
                  <a:schemeClr val="accent5">
                    <a:lumMod val="75000"/>
                  </a:schemeClr>
                </a:solidFill>
                <a:effectLst>
                  <a:reflection blurRad="6350" stA="53000" endA="300" endPos="35500" dir="5400000" sy="-90000" algn="bl" rotWithShape="0"/>
                </a:effectLst>
                <a:latin typeface="+mn-lt"/>
                <a:cs typeface="+mn-lt"/>
              </a:rPr>
            </a:br>
            <a:endParaRPr lang="en-US" sz="4400" dirty="0">
              <a:ln/>
              <a:solidFill>
                <a:schemeClr val="accent5">
                  <a:lumMod val="75000"/>
                </a:schemeClr>
              </a:solidFill>
              <a:effectLst>
                <a:reflection blurRad="6350" stA="53000" endA="300" endPos="35500" dir="5400000" sy="-90000" algn="bl" rotWithShape="0"/>
              </a:effectLst>
              <a:latin typeface="+mn-lt"/>
              <a:cs typeface="+mn-lt"/>
            </a:endParaRPr>
          </a:p>
        </p:txBody>
      </p:sp>
      <p:sp>
        <p:nvSpPr>
          <p:cNvPr id="12" name="TextBox 11">
            <a:extLst>
              <a:ext uri="{FF2B5EF4-FFF2-40B4-BE49-F238E27FC236}">
                <a16:creationId xmlns:a16="http://schemas.microsoft.com/office/drawing/2014/main" id="{38A01F6E-20B9-40F1-82C6-CDC26273644E}"/>
              </a:ext>
            </a:extLst>
          </p:cNvPr>
          <p:cNvSpPr txBox="1"/>
          <p:nvPr/>
        </p:nvSpPr>
        <p:spPr>
          <a:xfrm>
            <a:off x="4027579" y="2587200"/>
            <a:ext cx="3521413" cy="1246495"/>
          </a:xfrm>
          <a:prstGeom prst="rect">
            <a:avLst/>
          </a:prstGeom>
          <a:noFill/>
        </p:spPr>
        <p:txBody>
          <a:bodyPr wrap="square" rtlCol="0">
            <a:spAutoFit/>
          </a:bodyPr>
          <a:lstStyle/>
          <a:p>
            <a:pPr algn="ctr"/>
            <a:endParaRPr lang="en-IN" sz="2500" dirty="0"/>
          </a:p>
          <a:p>
            <a:pPr algn="ctr"/>
            <a:r>
              <a:rPr lang="en-IN" sz="2500" dirty="0"/>
              <a:t>Presented by:</a:t>
            </a:r>
          </a:p>
          <a:p>
            <a:pPr algn="ctr"/>
            <a:r>
              <a:rPr lang="en-IN" sz="2500" dirty="0"/>
              <a:t> Team no: CSE-002</a:t>
            </a:r>
          </a:p>
        </p:txBody>
      </p:sp>
      <p:sp>
        <p:nvSpPr>
          <p:cNvPr id="13" name="TextBox 12">
            <a:extLst>
              <a:ext uri="{FF2B5EF4-FFF2-40B4-BE49-F238E27FC236}">
                <a16:creationId xmlns:a16="http://schemas.microsoft.com/office/drawing/2014/main" id="{CFD10BE3-EA56-4EAA-9D47-5C9CA0721B14}"/>
              </a:ext>
            </a:extLst>
          </p:cNvPr>
          <p:cNvSpPr txBox="1"/>
          <p:nvPr/>
        </p:nvSpPr>
        <p:spPr>
          <a:xfrm>
            <a:off x="4134618" y="4021030"/>
            <a:ext cx="3774332" cy="1200329"/>
          </a:xfrm>
          <a:prstGeom prst="rect">
            <a:avLst/>
          </a:prstGeom>
          <a:noFill/>
        </p:spPr>
        <p:txBody>
          <a:bodyPr wrap="square" rtlCol="0">
            <a:spAutoFit/>
          </a:bodyPr>
          <a:lstStyle/>
          <a:p>
            <a:r>
              <a:rPr lang="en-IN" dirty="0">
                <a:latin typeface="Candara" panose="020E0502030303020204" pitchFamily="34" charset="0"/>
              </a:rPr>
              <a:t>18UK1A0505-  BAJJURI ANUHYA</a:t>
            </a:r>
          </a:p>
          <a:p>
            <a:r>
              <a:rPr lang="en-IN" dirty="0">
                <a:latin typeface="Candara" panose="020E0502030303020204" pitchFamily="34" charset="0"/>
              </a:rPr>
              <a:t>18UK1A0552-  SINDHU MECHINENI  </a:t>
            </a:r>
          </a:p>
          <a:p>
            <a:r>
              <a:rPr lang="en-IN" dirty="0">
                <a:latin typeface="Candara" panose="020E0502030303020204" pitchFamily="34" charset="0"/>
              </a:rPr>
              <a:t>18UK1A0570-  DENGU AJAY</a:t>
            </a:r>
          </a:p>
          <a:p>
            <a:r>
              <a:rPr lang="en-IN" dirty="0">
                <a:latin typeface="Candara" panose="020E0502030303020204" pitchFamily="34" charset="0"/>
              </a:rPr>
              <a:t>18UK1A0577-  JULURI VAMSHI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2410" y="517754"/>
            <a:ext cx="10226040" cy="2705894"/>
          </a:xfrm>
        </p:spPr>
        <p:txBody>
          <a:bodyPr>
            <a:normAutofit fontScale="25000" lnSpcReduction="20000"/>
          </a:bodyPr>
          <a:lstStyle/>
          <a:p>
            <a:pPr marL="0" indent="0">
              <a:buNone/>
            </a:pPr>
            <a:r>
              <a:rPr lang="en-US" sz="12000" u="sng" dirty="0"/>
              <a:t>LOGISTIC REGRESSION:</a:t>
            </a:r>
          </a:p>
          <a:p>
            <a:pPr marL="180000">
              <a:lnSpc>
                <a:spcPct val="120000"/>
              </a:lnSpc>
            </a:pPr>
            <a:r>
              <a:rPr lang="en-US" sz="7000" b="0" i="0" dirty="0">
                <a:solidFill>
                  <a:srgbClr val="202124"/>
                </a:solidFill>
                <a:effectLst/>
              </a:rPr>
              <a:t>Logistic regression is </a:t>
            </a:r>
            <a:r>
              <a:rPr lang="en-US" sz="7000" b="1" i="0" dirty="0">
                <a:solidFill>
                  <a:srgbClr val="202124"/>
                </a:solidFill>
                <a:effectLst/>
              </a:rPr>
              <a:t>a supervised learning classification algorithm used to predict the probability of a target variable</a:t>
            </a:r>
            <a:r>
              <a:rPr lang="en-US" sz="7000" b="0" i="0" dirty="0">
                <a:solidFill>
                  <a:srgbClr val="202124"/>
                </a:solidFill>
                <a:effectLst/>
              </a:rPr>
              <a:t>. The nature of target or dependent variable is dichotomous, which means there would be only two possible classes. ... Mathematically, a logistic regression model predicts P(Y=1) as a function of X.</a:t>
            </a:r>
            <a:endParaRPr lang="en-US" sz="12000" u="sng" dirty="0"/>
          </a:p>
          <a:p>
            <a:pPr marL="180000" algn="l">
              <a:lnSpc>
                <a:spcPct val="120000"/>
              </a:lnSpc>
            </a:pPr>
            <a:r>
              <a:rPr lang="en-US" sz="7000" b="0" i="0" dirty="0">
                <a:effectLst/>
              </a:rPr>
              <a:t>Logistic Regression is used when the dependent variable (target) is categorical. For example,</a:t>
            </a:r>
          </a:p>
          <a:p>
            <a:pPr marL="180000" algn="l">
              <a:lnSpc>
                <a:spcPct val="120000"/>
              </a:lnSpc>
              <a:buFont typeface="Arial" panose="020B0604020202020204" pitchFamily="34" charset="0"/>
              <a:buChar char="•"/>
            </a:pPr>
            <a:r>
              <a:rPr lang="en-US" sz="7000" b="0" i="0" dirty="0">
                <a:effectLst/>
              </a:rPr>
              <a:t>To predict whether an email is a spam (1) or (0)</a:t>
            </a:r>
          </a:p>
          <a:p>
            <a:pPr marL="180000" algn="l">
              <a:lnSpc>
                <a:spcPct val="120000"/>
              </a:lnSpc>
              <a:buFont typeface="Arial" panose="020B0604020202020204" pitchFamily="34" charset="0"/>
              <a:buChar char="•"/>
            </a:pPr>
            <a:r>
              <a:rPr lang="en-US" sz="7000" b="0" i="0" dirty="0">
                <a:effectLst/>
              </a:rPr>
              <a:t>Whether the tumor is malignant (1) or not (0)</a:t>
            </a:r>
          </a:p>
          <a:p>
            <a:endParaRPr lang="en-IN" sz="4800" b="0" i="0" dirty="0">
              <a:solidFill>
                <a:srgbClr val="202124"/>
              </a:solidFill>
              <a:effectLst/>
              <a:latin typeface="Arial" panose="020B0604020202020204" pitchFamily="34" charset="0"/>
            </a:endParaRPr>
          </a:p>
          <a:p>
            <a:endParaRPr lang="en-IN" sz="4800" b="0" i="0" dirty="0">
              <a:solidFill>
                <a:srgbClr val="202124"/>
              </a:solidFill>
              <a:effectLst/>
              <a:latin typeface="Arial" panose="020B0604020202020204" pitchFamily="34" charset="0"/>
            </a:endParaRPr>
          </a:p>
          <a:p>
            <a:endParaRPr lang="en-US" b="0" i="0" dirty="0">
              <a:solidFill>
                <a:srgbClr val="202124"/>
              </a:solidFill>
              <a:effectLst/>
              <a:latin typeface="Arial" panose="020B0604020202020204" pitchFamily="34" charset="0"/>
            </a:endParaRPr>
          </a:p>
          <a:p>
            <a:endParaRPr lang="en-US" b="0" i="0" dirty="0">
              <a:solidFill>
                <a:srgbClr val="202124"/>
              </a:solidFill>
              <a:effectLst/>
              <a:latin typeface="Arial" panose="020B0604020202020204" pitchFamily="34" charset="0"/>
            </a:endParaRPr>
          </a:p>
          <a:p>
            <a:endParaRPr lang="en-US" b="0" i="0" dirty="0">
              <a:solidFill>
                <a:srgbClr val="202124"/>
              </a:solidFill>
              <a:effectLst/>
              <a:latin typeface="Arial" panose="020B0604020202020204" pitchFamily="34" charset="0"/>
            </a:endParaRPr>
          </a:p>
          <a:p>
            <a:endParaRPr lang="en-IN" dirty="0">
              <a:solidFill>
                <a:srgbClr val="202124"/>
              </a:solidFill>
              <a:latin typeface="Arial" panose="020B0604020202020204" pitchFamily="34" charset="0"/>
            </a:endParaRPr>
          </a:p>
          <a:p>
            <a:endParaRPr lang="en-IN" sz="5800" b="0" i="0" dirty="0">
              <a:solidFill>
                <a:srgbClr val="202124"/>
              </a:solidFill>
              <a:effectLst/>
              <a:latin typeface="Arial" panose="020B0604020202020204" pitchFamily="34" charset="0"/>
            </a:endParaRPr>
          </a:p>
          <a:p>
            <a:endParaRPr lang="en-IN" dirty="0">
              <a:solidFill>
                <a:srgbClr val="202124"/>
              </a:solidFill>
              <a:latin typeface="Arial" panose="020B0604020202020204" pitchFamily="34" charset="0"/>
            </a:endParaRPr>
          </a:p>
          <a:p>
            <a:endParaRPr lang="en-IN" b="0" i="0" dirty="0">
              <a:solidFill>
                <a:srgbClr val="202124"/>
              </a:solidFill>
              <a:effectLst/>
              <a:latin typeface="Arial" panose="020B0604020202020204" pitchFamily="34" charset="0"/>
            </a:endParaRPr>
          </a:p>
          <a:p>
            <a:endParaRPr lang="en-IN" b="0" i="0" dirty="0">
              <a:solidFill>
                <a:srgbClr val="202124"/>
              </a:solidFill>
              <a:effectLst/>
              <a:latin typeface="Arial" panose="020B0604020202020204" pitchFamily="34" charset="0"/>
            </a:endParaRPr>
          </a:p>
          <a:p>
            <a:pPr marL="0" indent="0">
              <a:buNone/>
            </a:pPr>
            <a:endParaRPr lang="en-IN" dirty="0">
              <a:latin typeface="Arial" panose="020B0604020202020204" pitchFamily="34" charset="0"/>
            </a:endParaRPr>
          </a:p>
          <a:p>
            <a:pPr marL="0" indent="0">
              <a:buNone/>
            </a:pPr>
            <a:endParaRPr lang="en-IN" dirty="0">
              <a:latin typeface="Arial" panose="020B0604020202020204" pitchFamily="34" charset="0"/>
            </a:endParaRPr>
          </a:p>
          <a:p>
            <a:pPr marL="0" indent="0">
              <a:buNone/>
            </a:pPr>
            <a:endParaRPr lang="en-IN" dirty="0">
              <a:latin typeface="Arial" panose="020B0604020202020204" pitchFamily="34" charset="0"/>
            </a:endParaRPr>
          </a:p>
          <a:p>
            <a:pPr marL="0" indent="0">
              <a:buNone/>
            </a:pPr>
            <a:endParaRPr lang="en-IN" dirty="0">
              <a:latin typeface="Arial" panose="020B0604020202020204" pitchFamily="34" charset="0"/>
            </a:endParaRPr>
          </a:p>
          <a:p>
            <a:pPr marL="0" indent="0">
              <a:buNone/>
            </a:pPr>
            <a:endParaRPr lang="en-IN" dirty="0">
              <a:latin typeface="Arial" panose="020B0604020202020204" pitchFamily="34" charset="0"/>
            </a:endParaRPr>
          </a:p>
          <a:p>
            <a:pPr marL="0" indent="0">
              <a:buNone/>
            </a:pPr>
            <a:endParaRPr lang="en-IN" dirty="0">
              <a:latin typeface="Arial" panose="020B0604020202020204" pitchFamily="34" charset="0"/>
            </a:endParaRPr>
          </a:p>
          <a:p>
            <a:pPr marL="0" indent="0">
              <a:buNone/>
            </a:pPr>
            <a:endParaRPr lang="en-IN" dirty="0">
              <a:latin typeface="Arial" panose="020B0604020202020204" pitchFamily="34" charset="0"/>
            </a:endParaRPr>
          </a:p>
          <a:p>
            <a:pPr marL="0" indent="0">
              <a:buNone/>
            </a:pPr>
            <a:r>
              <a:rPr lang="en-IN" dirty="0">
                <a:latin typeface="Arial" panose="020B0604020202020204" pitchFamily="34" charset="0"/>
              </a:rPr>
              <a:t> </a:t>
            </a:r>
            <a:endParaRPr lang="en-IN" sz="11200"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0980" y="3594145"/>
            <a:ext cx="4089511" cy="270589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200209"/>
            <a:ext cx="7394452" cy="2383146"/>
          </a:xfrm>
        </p:spPr>
        <p:txBody>
          <a:bodyPr>
            <a:normAutofit/>
          </a:bodyPr>
          <a:lstStyle/>
          <a:p>
            <a:r>
              <a:rPr lang="en-US" sz="4400" b="1" i="0" dirty="0">
                <a:solidFill>
                  <a:srgbClr val="35475C"/>
                </a:solidFill>
                <a:effectLst/>
                <a:ea typeface="Tahoma" panose="020B0604030504040204" pitchFamily="34" charset="0"/>
                <a:cs typeface="Tahoma" panose="020B0604030504040204" pitchFamily="34" charset="0"/>
              </a:rPr>
              <a:t>VISUALISATION OF GRAPHS</a:t>
            </a:r>
            <a:endParaRPr lang="en-IN" sz="4400" b="1" dirty="0"/>
          </a:p>
        </p:txBody>
      </p:sp>
      <p:pic>
        <p:nvPicPr>
          <p:cNvPr id="11" name="Picture 10">
            <a:extLst>
              <a:ext uri="{FF2B5EF4-FFF2-40B4-BE49-F238E27FC236}">
                <a16:creationId xmlns:a16="http://schemas.microsoft.com/office/drawing/2014/main" id="{BF65188D-08E3-444C-929C-5EE95DD26FB0}"/>
              </a:ext>
            </a:extLst>
          </p:cNvPr>
          <p:cNvPicPr>
            <a:picLocks noChangeAspect="1"/>
          </p:cNvPicPr>
          <p:nvPr/>
        </p:nvPicPr>
        <p:blipFill rotWithShape="1">
          <a:blip r:embed="rId2">
            <a:extLst>
              <a:ext uri="{28A0092B-C50C-407E-A947-70E740481C1C}">
                <a14:useLocalDpi xmlns:a14="http://schemas.microsoft.com/office/drawing/2010/main" val="0"/>
              </a:ext>
            </a:extLst>
          </a:blip>
          <a:srcRect l="10625" t="20139" r="10312" b="11528"/>
          <a:stretch/>
        </p:blipFill>
        <p:spPr>
          <a:xfrm>
            <a:off x="657640" y="2522413"/>
            <a:ext cx="6312168" cy="3068762"/>
          </a:xfrm>
          <a:prstGeom prst="rect">
            <a:avLst/>
          </a:prstGeom>
        </p:spPr>
      </p:pic>
      <p:pic>
        <p:nvPicPr>
          <p:cNvPr id="13" name="Picture 12">
            <a:extLst>
              <a:ext uri="{FF2B5EF4-FFF2-40B4-BE49-F238E27FC236}">
                <a16:creationId xmlns:a16="http://schemas.microsoft.com/office/drawing/2014/main" id="{59267415-ACDE-4180-8991-6EED686968A3}"/>
              </a:ext>
            </a:extLst>
          </p:cNvPr>
          <p:cNvPicPr>
            <a:picLocks noChangeAspect="1"/>
          </p:cNvPicPr>
          <p:nvPr/>
        </p:nvPicPr>
        <p:blipFill rotWithShape="1">
          <a:blip r:embed="rId3">
            <a:extLst>
              <a:ext uri="{28A0092B-C50C-407E-A947-70E740481C1C}">
                <a14:useLocalDpi xmlns:a14="http://schemas.microsoft.com/office/drawing/2010/main" val="0"/>
              </a:ext>
            </a:extLst>
          </a:blip>
          <a:srcRect l="10156" t="33056" r="51250" b="13612"/>
          <a:stretch/>
        </p:blipFill>
        <p:spPr>
          <a:xfrm>
            <a:off x="7073538" y="2522413"/>
            <a:ext cx="3845164" cy="298895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B565DEC-2CAA-467E-AFA0-DC9E3D633D66}"/>
              </a:ext>
            </a:extLst>
          </p:cNvPr>
          <p:cNvSpPr txBox="1"/>
          <p:nvPr/>
        </p:nvSpPr>
        <p:spPr>
          <a:xfrm>
            <a:off x="7677150" y="468687"/>
            <a:ext cx="2981325" cy="5632311"/>
          </a:xfrm>
          <a:prstGeom prst="rect">
            <a:avLst/>
          </a:prstGeom>
          <a:noFill/>
        </p:spPr>
        <p:txBody>
          <a:bodyPr wrap="square" rtlCol="0">
            <a:spAutoFit/>
          </a:bodyPr>
          <a:lstStyle/>
          <a:p>
            <a:r>
              <a:rPr lang="en-US" b="1" dirty="0"/>
              <a:t>Pair plot </a:t>
            </a:r>
            <a:r>
              <a:rPr lang="en-US" dirty="0"/>
              <a:t>usually gives pair wise relationships of the columns in the dataset From the above pair plot we infer </a:t>
            </a:r>
            <a:r>
              <a:rPr lang="en-IN" sz="1800" b="0" i="0" u="none" strike="noStrike" dirty="0">
                <a:solidFill>
                  <a:srgbClr val="000000"/>
                </a:solidFill>
                <a:effectLst/>
              </a:rPr>
              <a:t>Name,</a:t>
            </a:r>
          </a:p>
          <a:p>
            <a:r>
              <a:rPr lang="en-IN" sz="1800" dirty="0"/>
              <a:t> </a:t>
            </a:r>
            <a:r>
              <a:rPr lang="en-IN" sz="1800" b="0" i="0" u="none" strike="noStrike" dirty="0">
                <a:solidFill>
                  <a:srgbClr val="000000"/>
                </a:solidFill>
                <a:effectLst/>
              </a:rPr>
              <a:t>mfr,</a:t>
            </a:r>
          </a:p>
          <a:p>
            <a:r>
              <a:rPr lang="en-IN" sz="1800" dirty="0"/>
              <a:t> </a:t>
            </a:r>
            <a:r>
              <a:rPr lang="en-IN" sz="1800" b="0" i="0" u="none" strike="noStrike" dirty="0">
                <a:solidFill>
                  <a:srgbClr val="000000"/>
                </a:solidFill>
                <a:effectLst/>
              </a:rPr>
              <a:t>type,</a:t>
            </a:r>
          </a:p>
          <a:p>
            <a:r>
              <a:rPr lang="en-IN" sz="1800" dirty="0"/>
              <a:t> </a:t>
            </a:r>
            <a:r>
              <a:rPr lang="en-IN" sz="1800" b="0" i="0" u="none" strike="noStrike" dirty="0">
                <a:solidFill>
                  <a:srgbClr val="000000"/>
                </a:solidFill>
                <a:effectLst/>
              </a:rPr>
              <a:t>calories,</a:t>
            </a:r>
          </a:p>
          <a:p>
            <a:r>
              <a:rPr lang="en-IN" sz="1800" dirty="0"/>
              <a:t> </a:t>
            </a:r>
            <a:r>
              <a:rPr lang="en-IN" sz="1800" b="0" i="0" u="none" strike="noStrike" dirty="0">
                <a:solidFill>
                  <a:srgbClr val="000000"/>
                </a:solidFill>
                <a:effectLst/>
              </a:rPr>
              <a:t>protein,</a:t>
            </a:r>
          </a:p>
          <a:p>
            <a:r>
              <a:rPr lang="en-IN" sz="1800" dirty="0"/>
              <a:t> </a:t>
            </a:r>
            <a:r>
              <a:rPr lang="en-IN" sz="1800" b="0" i="0" u="none" strike="noStrike" dirty="0">
                <a:solidFill>
                  <a:srgbClr val="000000"/>
                </a:solidFill>
                <a:effectLst/>
              </a:rPr>
              <a:t>fat,</a:t>
            </a:r>
          </a:p>
          <a:p>
            <a:r>
              <a:rPr lang="en-IN" sz="1800" dirty="0"/>
              <a:t> </a:t>
            </a:r>
            <a:r>
              <a:rPr lang="en-IN" sz="1800" b="0" i="0" u="none" strike="noStrike" dirty="0">
                <a:solidFill>
                  <a:srgbClr val="000000"/>
                </a:solidFill>
                <a:effectLst/>
              </a:rPr>
              <a:t>sodium</a:t>
            </a:r>
            <a:r>
              <a:rPr lang="en-IN" sz="1800" dirty="0"/>
              <a:t> ,</a:t>
            </a:r>
          </a:p>
          <a:p>
            <a:r>
              <a:rPr lang="en-IN" sz="1800" b="0" i="0" u="none" strike="noStrike" dirty="0">
                <a:solidFill>
                  <a:srgbClr val="000000"/>
                </a:solidFill>
                <a:effectLst/>
              </a:rPr>
              <a:t>fiber</a:t>
            </a:r>
            <a:r>
              <a:rPr lang="en-IN" sz="1800" dirty="0"/>
              <a:t> ,</a:t>
            </a:r>
          </a:p>
          <a:p>
            <a:r>
              <a:rPr lang="en-IN" sz="1800" b="0" i="0" u="none" strike="noStrike" dirty="0">
                <a:solidFill>
                  <a:srgbClr val="000000"/>
                </a:solidFill>
                <a:effectLst/>
              </a:rPr>
              <a:t>Carbo,</a:t>
            </a:r>
          </a:p>
          <a:p>
            <a:r>
              <a:rPr lang="en-IN" sz="1800" dirty="0"/>
              <a:t> </a:t>
            </a:r>
            <a:r>
              <a:rPr lang="en-IN" sz="1800" b="0" i="0" u="none" strike="noStrike" dirty="0">
                <a:solidFill>
                  <a:srgbClr val="000000"/>
                </a:solidFill>
                <a:effectLst/>
              </a:rPr>
              <a:t>sugars,</a:t>
            </a:r>
          </a:p>
          <a:p>
            <a:r>
              <a:rPr lang="en-IN" sz="1800" dirty="0"/>
              <a:t> </a:t>
            </a:r>
            <a:r>
              <a:rPr lang="en-IN" sz="1800" b="0" i="0" u="none" strike="noStrike" dirty="0">
                <a:solidFill>
                  <a:srgbClr val="000000"/>
                </a:solidFill>
                <a:effectLst/>
              </a:rPr>
              <a:t>potass,</a:t>
            </a:r>
          </a:p>
          <a:p>
            <a:r>
              <a:rPr lang="en-IN" sz="1800" dirty="0"/>
              <a:t> </a:t>
            </a:r>
            <a:r>
              <a:rPr lang="en-IN" sz="1800" b="0" i="0" u="none" strike="noStrike" dirty="0">
                <a:solidFill>
                  <a:srgbClr val="000000"/>
                </a:solidFill>
                <a:effectLst/>
              </a:rPr>
              <a:t>vitamins,</a:t>
            </a:r>
          </a:p>
          <a:p>
            <a:r>
              <a:rPr lang="en-IN" sz="1800" dirty="0"/>
              <a:t> </a:t>
            </a:r>
            <a:r>
              <a:rPr lang="en-IN" sz="1800" b="0" i="0" u="none" strike="noStrike" dirty="0">
                <a:solidFill>
                  <a:srgbClr val="000000"/>
                </a:solidFill>
                <a:effectLst/>
              </a:rPr>
              <a:t>shelf,</a:t>
            </a:r>
          </a:p>
          <a:p>
            <a:r>
              <a:rPr lang="en-IN" sz="1800" dirty="0"/>
              <a:t> </a:t>
            </a:r>
            <a:r>
              <a:rPr lang="en-IN" sz="1800" b="0" i="0" u="none" strike="noStrike" dirty="0">
                <a:solidFill>
                  <a:srgbClr val="000000"/>
                </a:solidFill>
                <a:effectLst/>
              </a:rPr>
              <a:t>weight,</a:t>
            </a:r>
          </a:p>
          <a:p>
            <a:r>
              <a:rPr lang="en-IN" sz="1800" dirty="0"/>
              <a:t> </a:t>
            </a:r>
            <a:r>
              <a:rPr lang="en-IN" sz="1800" b="0" i="0" u="none" strike="noStrike" dirty="0">
                <a:solidFill>
                  <a:srgbClr val="000000"/>
                </a:solidFill>
                <a:effectLst/>
              </a:rPr>
              <a:t>cups,</a:t>
            </a:r>
          </a:p>
          <a:p>
            <a:r>
              <a:rPr lang="en-IN" sz="1800" dirty="0"/>
              <a:t> </a:t>
            </a:r>
            <a:r>
              <a:rPr lang="en-IN" sz="1800" b="0" i="0" u="none" strike="noStrike" dirty="0">
                <a:solidFill>
                  <a:srgbClr val="000000"/>
                </a:solidFill>
                <a:effectLst/>
              </a:rPr>
              <a:t>rating</a:t>
            </a:r>
            <a:endParaRPr lang="en-IN" dirty="0"/>
          </a:p>
        </p:txBody>
      </p:sp>
      <p:pic>
        <p:nvPicPr>
          <p:cNvPr id="5" name="Picture 4">
            <a:extLst>
              <a:ext uri="{FF2B5EF4-FFF2-40B4-BE49-F238E27FC236}">
                <a16:creationId xmlns:a16="http://schemas.microsoft.com/office/drawing/2014/main" id="{77E175B5-A89B-4D52-AC34-CBAE271F5C41}"/>
              </a:ext>
            </a:extLst>
          </p:cNvPr>
          <p:cNvPicPr>
            <a:picLocks noChangeAspect="1"/>
          </p:cNvPicPr>
          <p:nvPr/>
        </p:nvPicPr>
        <p:blipFill rotWithShape="1">
          <a:blip r:embed="rId2">
            <a:extLst>
              <a:ext uri="{28A0092B-C50C-407E-A947-70E740481C1C}">
                <a14:useLocalDpi xmlns:a14="http://schemas.microsoft.com/office/drawing/2010/main" val="0"/>
              </a:ext>
            </a:extLst>
          </a:blip>
          <a:srcRect l="28124" t="16250" r="28985" b="4862"/>
          <a:stretch/>
        </p:blipFill>
        <p:spPr>
          <a:xfrm>
            <a:off x="628650" y="73493"/>
            <a:ext cx="6343650" cy="656319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35475C"/>
                </a:solidFill>
                <a:latin typeface="Tahoma" panose="020B0604030504040204" pitchFamily="34" charset="0"/>
                <a:ea typeface="Tahoma" panose="020B0604030504040204" pitchFamily="34" charset="0"/>
                <a:cs typeface="Tahoma" panose="020B0604030504040204" pitchFamily="34" charset="0"/>
              </a:rPr>
              <a:t>IBM WATSON STUDIO</a:t>
            </a:r>
            <a:endParaRPr lang="en-GB" dirty="0"/>
          </a:p>
        </p:txBody>
      </p:sp>
      <p:sp>
        <p:nvSpPr>
          <p:cNvPr id="3" name="Content Placeholder 2"/>
          <p:cNvSpPr>
            <a:spLocks noGrp="1"/>
          </p:cNvSpPr>
          <p:nvPr>
            <p:ph idx="1"/>
          </p:nvPr>
        </p:nvSpPr>
        <p:spPr>
          <a:xfrm>
            <a:off x="733697" y="1472928"/>
            <a:ext cx="10515600" cy="4351338"/>
          </a:xfrm>
        </p:spPr>
        <p:txBody>
          <a:bodyPr>
            <a:normAutofit fontScale="85000" lnSpcReduction="20000"/>
          </a:bodyPr>
          <a:lstStyle/>
          <a:p>
            <a:pPr>
              <a:lnSpc>
                <a:spcPct val="120000"/>
              </a:lnSpc>
            </a:pPr>
            <a:r>
              <a:rPr lang="en-US" sz="2100" dirty="0"/>
              <a:t>IBM Acquired soft layer, a public cloud platform, to serve as the foundation for its IaaS offering. In October 2016, IBM rolled the soft layer brand under its Blue mix brand of PaaS offerings, giving users to access both IaaS and PaaS resources from a single console. IBM cloud provides a full-stack, public cloud platform with various products in the catalog, including options for compute, storage, networking, end to end developer solutions for app development, testing and deployment, security databases, and cloud native services. </a:t>
            </a:r>
            <a:endParaRPr lang="en-GB" sz="2100" dirty="0"/>
          </a:p>
          <a:p>
            <a:pPr>
              <a:lnSpc>
                <a:spcPct val="120000"/>
              </a:lnSpc>
            </a:pPr>
            <a:r>
              <a:rPr lang="en-US" sz="2100" dirty="0"/>
              <a:t>We Created the IBM cloud account by going to the IBM cloud login page. Then we login to IBM Watson Studio and deployed our model on IBM.</a:t>
            </a:r>
          </a:p>
          <a:p>
            <a:pPr>
              <a:lnSpc>
                <a:spcPct val="150000"/>
              </a:lnSpc>
              <a:buNone/>
            </a:pPr>
            <a:r>
              <a:rPr lang="en-US" sz="1900" b="1" dirty="0"/>
              <a:t>Advantages of deploying model on CLOUD:</a:t>
            </a:r>
          </a:p>
          <a:p>
            <a:pPr>
              <a:lnSpc>
                <a:spcPct val="120000"/>
              </a:lnSpc>
            </a:pPr>
            <a:r>
              <a:rPr lang="en-US" sz="2100" dirty="0"/>
              <a:t>Security and privacy. Much like a private cloud, you can ensure your data remains secure when you are the only organization that uses the private portion of your infrastructure.</a:t>
            </a:r>
          </a:p>
          <a:p>
            <a:pPr>
              <a:lnSpc>
                <a:spcPct val="120000"/>
              </a:lnSpc>
            </a:pPr>
            <a:r>
              <a:rPr lang="en-US" sz="2100" dirty="0"/>
              <a:t>Potential cost savings. </a:t>
            </a:r>
          </a:p>
          <a:p>
            <a:pPr>
              <a:lnSpc>
                <a:spcPct val="120000"/>
              </a:lnSpc>
            </a:pPr>
            <a:r>
              <a:rPr lang="en-US" sz="2100" dirty="0"/>
              <a:t>Superior flexibility and scalability.</a:t>
            </a:r>
          </a:p>
          <a:p>
            <a:pPr>
              <a:lnSpc>
                <a:spcPct val="150000"/>
              </a:lnSpc>
              <a:buNone/>
            </a:pPr>
            <a:endParaRPr lang="en-US" sz="1900" dirty="0"/>
          </a:p>
          <a:p>
            <a:pPr>
              <a:lnSpc>
                <a:spcPct val="150000"/>
              </a:lnSpc>
              <a:buNone/>
            </a:pPr>
            <a:endParaRPr lang="en-GB" sz="1900" dirty="0"/>
          </a:p>
          <a:p>
            <a:pPr>
              <a:buNone/>
            </a:pP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469900"/>
            <a:ext cx="10515600" cy="1325563"/>
          </a:xfrm>
        </p:spPr>
        <p:txBody>
          <a:bodyPr/>
          <a:lstStyle/>
          <a:p>
            <a:r>
              <a:rPr lang="en-US" sz="4400" b="1" i="0" dirty="0">
                <a:solidFill>
                  <a:srgbClr val="35475C"/>
                </a:solidFill>
                <a:effectLst/>
                <a:ea typeface="Tahoma" panose="020B0604030504040204" pitchFamily="34" charset="0"/>
                <a:cs typeface="Tahoma" panose="020B0604030504040204" pitchFamily="34" charset="0"/>
              </a:rPr>
              <a:t>SOFTWARE REQUIREMENTS</a:t>
            </a:r>
            <a:endParaRPr lang="en-IN" b="1" dirty="0"/>
          </a:p>
        </p:txBody>
      </p:sp>
      <p:sp>
        <p:nvSpPr>
          <p:cNvPr id="3" name="Content Placeholder 2"/>
          <p:cNvSpPr>
            <a:spLocks noGrp="1"/>
          </p:cNvSpPr>
          <p:nvPr>
            <p:ph idx="1"/>
          </p:nvPr>
        </p:nvSpPr>
        <p:spPr>
          <a:xfrm>
            <a:off x="1009649" y="1587499"/>
            <a:ext cx="8767439" cy="3509856"/>
          </a:xfrm>
        </p:spPr>
        <p:txBody>
          <a:bodyPr>
            <a:normAutofit/>
          </a:bodyPr>
          <a:lstStyle/>
          <a:p>
            <a:pPr marL="0" indent="0">
              <a:buNone/>
            </a:pPr>
            <a:endParaRPr lang="en-US" sz="1750" dirty="0"/>
          </a:p>
          <a:p>
            <a:r>
              <a:rPr lang="en-US" sz="1750" dirty="0"/>
              <a:t>Anaconda navigator</a:t>
            </a:r>
          </a:p>
          <a:p>
            <a:r>
              <a:rPr lang="en-US" sz="1750" dirty="0"/>
              <a:t>Jupyter notebook</a:t>
            </a:r>
          </a:p>
          <a:p>
            <a:r>
              <a:rPr lang="en-US" sz="1750" dirty="0"/>
              <a:t>Machine learning tools: pandas,</a:t>
            </a:r>
          </a:p>
          <a:p>
            <a:pPr marL="0" indent="0">
              <a:buNone/>
            </a:pPr>
            <a:r>
              <a:rPr lang="en-US" sz="1750" dirty="0"/>
              <a:t>                                               numpy,</a:t>
            </a:r>
          </a:p>
          <a:p>
            <a:pPr marL="0" indent="0">
              <a:buNone/>
            </a:pPr>
            <a:r>
              <a:rPr lang="en-US" sz="1750" dirty="0"/>
              <a:t>                                               matplotlib,</a:t>
            </a:r>
          </a:p>
          <a:p>
            <a:pPr marL="0" indent="0">
              <a:buNone/>
            </a:pPr>
            <a:r>
              <a:rPr lang="en-US" sz="1750" dirty="0"/>
              <a:t>                                               scikitlearn,</a:t>
            </a:r>
          </a:p>
          <a:p>
            <a:pPr marL="0" indent="0">
              <a:buNone/>
            </a:pPr>
            <a:r>
              <a:rPr lang="en-US" sz="1750" dirty="0"/>
              <a:t>                                               seaborn</a:t>
            </a:r>
          </a:p>
          <a:p>
            <a:pPr marL="0" indent="0"/>
            <a:r>
              <a:rPr lang="en-US" sz="1750" dirty="0"/>
              <a:t> IBM Watson Studio</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i="0" dirty="0">
                <a:solidFill>
                  <a:srgbClr val="35475C"/>
                </a:solidFill>
                <a:effectLst/>
                <a:ea typeface="Tahoma" panose="020B0604030504040204" pitchFamily="34" charset="0"/>
                <a:cs typeface="Tahoma" panose="020B0604030504040204" pitchFamily="34" charset="0"/>
              </a:rPr>
              <a:t>CONCLUSION</a:t>
            </a:r>
            <a:endParaRPr lang="en-IN" b="1" dirty="0"/>
          </a:p>
        </p:txBody>
      </p:sp>
      <p:sp>
        <p:nvSpPr>
          <p:cNvPr id="3" name="Content Placeholder 2"/>
          <p:cNvSpPr>
            <a:spLocks noGrp="1"/>
          </p:cNvSpPr>
          <p:nvPr>
            <p:ph idx="1"/>
          </p:nvPr>
        </p:nvSpPr>
        <p:spPr>
          <a:xfrm>
            <a:off x="619125" y="1690688"/>
            <a:ext cx="10515600" cy="4351338"/>
          </a:xfrm>
        </p:spPr>
        <p:txBody>
          <a:bodyPr>
            <a:normAutofit/>
          </a:bodyPr>
          <a:lstStyle/>
          <a:p>
            <a:r>
              <a:rPr lang="en-US" sz="1750" dirty="0"/>
              <a:t>In this project we have presented the </a:t>
            </a:r>
            <a:r>
              <a:rPr lang="en-US" sz="1750" b="0" i="0" dirty="0">
                <a:effectLst/>
              </a:rPr>
              <a:t>high dietary food that is predicted on the basis of rating of the food. </a:t>
            </a:r>
            <a:endParaRPr lang="en-US" sz="1750" dirty="0"/>
          </a:p>
          <a:p>
            <a:r>
              <a:rPr lang="en-US" sz="1750" dirty="0"/>
              <a:t>Prediction is done using Machine Learning Techniques.</a:t>
            </a:r>
          </a:p>
          <a:p>
            <a:r>
              <a:rPr lang="en-US" sz="1750" dirty="0"/>
              <a:t>For the better results we used Linear regression algorithm and proved with 99% accuracy.</a:t>
            </a:r>
            <a:endParaRPr lang="en-IN"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11058144" cy="1386205"/>
          </a:xfrm>
        </p:spPr>
        <p:txBody>
          <a:bodyPr>
            <a:normAutofit/>
          </a:bodyPr>
          <a:lstStyle/>
          <a:p>
            <a:r>
              <a:rPr lang="en-US" sz="5400" b="0" i="0" dirty="0">
                <a:solidFill>
                  <a:srgbClr val="35475C"/>
                </a:solidFill>
                <a:effectLst/>
                <a:latin typeface="Tahoma" panose="020B0604030504040204" pitchFamily="34" charset="0"/>
                <a:ea typeface="Tahoma" panose="020B0604030504040204" pitchFamily="34" charset="0"/>
                <a:cs typeface="Tahoma" panose="020B0604030504040204" pitchFamily="34" charset="0"/>
              </a:rPr>
              <a:t>OUTLINE </a:t>
            </a:r>
            <a:endParaRPr lang="en-US" sz="5400" b="1" dirty="0">
              <a:ln/>
              <a:solidFill>
                <a:srgbClr val="4F2524"/>
              </a:solidFill>
              <a:effectLst>
                <a:outerShdw blurRad="38100" dist="38100" dir="2700000" algn="tl">
                  <a:srgbClr val="000000">
                    <a:alpha val="43137"/>
                  </a:srgbClr>
                </a:outerShdw>
                <a:reflection blurRad="6350" stA="53000" endA="300" endPos="35500" dir="5400000" sy="-90000" algn="bl" rotWithShape="0"/>
              </a:effectLst>
              <a:latin typeface="Candara" panose="020E0502030303020204" charset="0"/>
              <a:cs typeface="Candara" panose="020E0502030303020204" charset="0"/>
            </a:endParaRPr>
          </a:p>
        </p:txBody>
      </p:sp>
      <p:sp>
        <p:nvSpPr>
          <p:cNvPr id="3" name="Content Placeholder 2"/>
          <p:cNvSpPr>
            <a:spLocks noGrp="1"/>
          </p:cNvSpPr>
          <p:nvPr>
            <p:ph idx="1"/>
          </p:nvPr>
        </p:nvSpPr>
        <p:spPr>
          <a:xfrm>
            <a:off x="838200" y="1690688"/>
            <a:ext cx="28575000" cy="4486275"/>
          </a:xfrm>
        </p:spPr>
        <p:txBody>
          <a:bodyPr>
            <a:normAutofit lnSpcReduction="10000"/>
          </a:bodyPr>
          <a:lstStyle/>
          <a:p>
            <a:r>
              <a:rPr lang="en-US" sz="3200" dirty="0">
                <a:solidFill>
                  <a:schemeClr val="tx1"/>
                </a:solidFill>
                <a:cs typeface="+mn-lt"/>
              </a:rPr>
              <a:t>INTRODUCTION</a:t>
            </a:r>
          </a:p>
          <a:p>
            <a:r>
              <a:rPr lang="en-US" sz="3200" dirty="0">
                <a:solidFill>
                  <a:schemeClr val="tx1"/>
                </a:solidFill>
                <a:cs typeface="+mn-lt"/>
              </a:rPr>
              <a:t>OBJECTIVE</a:t>
            </a:r>
          </a:p>
          <a:p>
            <a:r>
              <a:rPr lang="en-US" sz="3200" dirty="0">
                <a:solidFill>
                  <a:schemeClr val="tx1"/>
                </a:solidFill>
                <a:cs typeface="+mn-lt"/>
              </a:rPr>
              <a:t>DATA</a:t>
            </a:r>
          </a:p>
          <a:p>
            <a:r>
              <a:rPr lang="en-US" sz="3200" dirty="0">
                <a:solidFill>
                  <a:schemeClr val="tx1"/>
                </a:solidFill>
                <a:cs typeface="+mn-lt"/>
              </a:rPr>
              <a:t>MACHINE LEARNING APPROACHES</a:t>
            </a:r>
          </a:p>
          <a:p>
            <a:r>
              <a:rPr kumimoji="0" lang="en-US" sz="3200" b="0" i="0" u="none" strike="noStrike" kern="1200" cap="none" spc="0" normalizeH="0" baseline="0" noProof="0" dirty="0">
                <a:ln>
                  <a:noFill/>
                </a:ln>
                <a:solidFill>
                  <a:schemeClr val="tx1"/>
                </a:solidFill>
                <a:effectLst/>
                <a:uLnTx/>
                <a:uFillTx/>
                <a:ea typeface="+mj-ea"/>
                <a:cs typeface="+mn-lt"/>
              </a:rPr>
              <a:t>VISUALIZATION OF GRAPHS</a:t>
            </a:r>
          </a:p>
          <a:p>
            <a:r>
              <a:rPr lang="en-US" sz="3200" dirty="0">
                <a:ea typeface="+mj-ea"/>
                <a:cs typeface="+mn-lt"/>
              </a:rPr>
              <a:t>IBM WATSON STUDIO</a:t>
            </a:r>
            <a:endParaRPr lang="en-US" sz="3200" dirty="0">
              <a:solidFill>
                <a:schemeClr val="tx1"/>
              </a:solidFill>
              <a:cs typeface="+mn-lt"/>
            </a:endParaRPr>
          </a:p>
          <a:p>
            <a:r>
              <a:rPr lang="en-US" sz="3200" dirty="0">
                <a:solidFill>
                  <a:schemeClr val="tx1"/>
                </a:solidFill>
                <a:cs typeface="+mn-lt"/>
              </a:rPr>
              <a:t>SOFTWARE REQUIREMENTS</a:t>
            </a:r>
          </a:p>
          <a:p>
            <a:r>
              <a:rPr lang="en-US" sz="3200" dirty="0">
                <a:solidFill>
                  <a:schemeClr val="tx1"/>
                </a:solidFill>
                <a:cs typeface="+mn-lt"/>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475" y="79375"/>
            <a:ext cx="10515600" cy="1325563"/>
          </a:xfrm>
        </p:spPr>
        <p:txBody>
          <a:bodyPr>
            <a:normAutofit/>
          </a:bodyPr>
          <a:lstStyle/>
          <a:p>
            <a:r>
              <a:rPr lang="en-US" sz="5400" b="0" i="0" dirty="0">
                <a:solidFill>
                  <a:srgbClr val="35475C"/>
                </a:solidFill>
                <a:effectLst/>
                <a:latin typeface="Tahoma" panose="020B0604030504040204" pitchFamily="34" charset="0"/>
                <a:ea typeface="Tahoma" panose="020B0604030504040204" pitchFamily="34" charset="0"/>
                <a:cs typeface="Tahoma" panose="020B0604030504040204" pitchFamily="34" charset="0"/>
              </a:rPr>
              <a:t>INTRODUCTION</a:t>
            </a:r>
            <a:endParaRPr lang="en-IN" sz="5400" dirty="0"/>
          </a:p>
        </p:txBody>
      </p:sp>
      <p:sp>
        <p:nvSpPr>
          <p:cNvPr id="3" name="Content Placeholder 2"/>
          <p:cNvSpPr>
            <a:spLocks noGrp="1"/>
          </p:cNvSpPr>
          <p:nvPr>
            <p:ph idx="1"/>
          </p:nvPr>
        </p:nvSpPr>
        <p:spPr>
          <a:xfrm>
            <a:off x="371475" y="1689024"/>
            <a:ext cx="10515600" cy="4351338"/>
          </a:xfrm>
        </p:spPr>
        <p:txBody>
          <a:bodyPr>
            <a:noAutofit/>
          </a:bodyPr>
          <a:lstStyle/>
          <a:p>
            <a:pPr algn="just">
              <a:spcBef>
                <a:spcPts val="0"/>
              </a:spcBef>
            </a:pPr>
            <a:r>
              <a:rPr lang="en-US" sz="1750" b="0" i="0" dirty="0">
                <a:effectLst/>
              </a:rPr>
              <a:t>A customer wants to buy some food items with high dietary benefits so that he wants to know which food item has high dietary benefits. It is so difficult to choose an item .Usually a customer expects to consume dietary cereals with high proteins, fiber and low sugars, fats. Predicting a brand with high dietary cereals became a big issue.</a:t>
            </a:r>
          </a:p>
          <a:p>
            <a:pPr algn="just">
              <a:spcBef>
                <a:spcPts val="0"/>
              </a:spcBef>
            </a:pPr>
            <a:endParaRPr lang="en-US" sz="1750" b="0" i="0" dirty="0">
              <a:effectLst/>
            </a:endParaRPr>
          </a:p>
          <a:p>
            <a:pPr algn="just">
              <a:spcBef>
                <a:spcPts val="0"/>
              </a:spcBef>
            </a:pPr>
            <a:r>
              <a:rPr lang="en-US" sz="1750" b="0" i="0" dirty="0">
                <a:effectLst/>
              </a:rPr>
              <a:t>The project objective is to find the high dietary food that is predicted on the basis of rating of the food. </a:t>
            </a:r>
          </a:p>
          <a:p>
            <a:pPr marL="0" indent="0" algn="just">
              <a:spcBef>
                <a:spcPts val="0"/>
              </a:spcBef>
              <a:buNone/>
            </a:pPr>
            <a:br>
              <a:rPr lang="en-US" sz="1750" dirty="0"/>
            </a:br>
            <a:r>
              <a:rPr lang="en-US" sz="1750" dirty="0"/>
              <a:t>             </a:t>
            </a:r>
            <a:r>
              <a:rPr lang="en-US" sz="1750" b="0" i="0" dirty="0">
                <a:effectLst/>
              </a:rPr>
              <a:t>1. To find which quantities are showing more impact on the rating of food.</a:t>
            </a:r>
          </a:p>
          <a:p>
            <a:pPr marL="0" indent="0" algn="just">
              <a:spcBef>
                <a:spcPts val="0"/>
              </a:spcBef>
              <a:buNone/>
            </a:pPr>
            <a:r>
              <a:rPr lang="en-US" sz="1750" b="0" i="0" dirty="0">
                <a:effectLst/>
              </a:rPr>
              <a:t>             2. To show the food which is impacting less on the rating of food.</a:t>
            </a:r>
          </a:p>
          <a:p>
            <a:pPr algn="just">
              <a:spcBef>
                <a:spcPts val="0"/>
              </a:spcBef>
            </a:pPr>
            <a:endParaRPr lang="en-US" sz="1750" dirty="0"/>
          </a:p>
          <a:p>
            <a:pPr algn="just">
              <a:spcBef>
                <a:spcPts val="0"/>
              </a:spcBef>
            </a:pPr>
            <a:r>
              <a:rPr lang="en-US" sz="1750" b="0" i="0" dirty="0">
                <a:effectLst/>
              </a:rPr>
              <a:t>We use machine learning algorithms to predict the food with a high beneficiary diet. The model can predict the rating of the food more accurately by giving the inputs which are the cereals and ingredients present in the food. Thus a customer can get high dietary food by the rating of the food given to it from the cereals and ingredients present. The rating is predicted using the neural networks model.</a:t>
            </a:r>
          </a:p>
          <a:p>
            <a:pPr algn="just" rtl="0">
              <a:spcBef>
                <a:spcPts val="0"/>
              </a:spcBef>
              <a:spcAft>
                <a:spcPts val="0"/>
              </a:spcAft>
            </a:pPr>
            <a:endParaRPr lang="en-IN"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870" y="432719"/>
            <a:ext cx="10515600" cy="1325563"/>
          </a:xfrm>
          <a:effectLst>
            <a:glow rad="139700">
              <a:schemeClr val="accent2">
                <a:satMod val="175000"/>
                <a:alpha val="40000"/>
              </a:schemeClr>
            </a:glow>
          </a:effectLst>
        </p:spPr>
        <p:txBody>
          <a:bodyPr/>
          <a:lstStyle/>
          <a:p>
            <a:r>
              <a:rPr lang="en-US" sz="4400" b="0" i="0" dirty="0">
                <a:solidFill>
                  <a:srgbClr val="35475C"/>
                </a:solidFill>
                <a:effectLst/>
                <a:latin typeface="Tahoma" panose="020B0604030504040204" pitchFamily="34" charset="0"/>
                <a:ea typeface="Tahoma" panose="020B0604030504040204" pitchFamily="34" charset="0"/>
                <a:cs typeface="Tahoma" panose="020B0604030504040204" pitchFamily="34" charset="0"/>
              </a:rPr>
              <a:t>OBJECTIVE</a:t>
            </a:r>
            <a:endParaRPr lang="en-US" dirty="0">
              <a:solidFill>
                <a:srgbClr val="4F2524"/>
              </a:solidFill>
              <a:latin typeface="Candara" panose="020E0502030303020204" charset="0"/>
              <a:cs typeface="Candara" panose="020E0502030303020204" charset="0"/>
            </a:endParaRPr>
          </a:p>
        </p:txBody>
      </p:sp>
      <p:sp>
        <p:nvSpPr>
          <p:cNvPr id="3" name="Content Placeholder 2"/>
          <p:cNvSpPr>
            <a:spLocks noGrp="1"/>
          </p:cNvSpPr>
          <p:nvPr>
            <p:ph idx="1"/>
          </p:nvPr>
        </p:nvSpPr>
        <p:spPr>
          <a:xfrm>
            <a:off x="838200" y="2019162"/>
            <a:ext cx="10820400" cy="4392295"/>
          </a:xfrm>
        </p:spPr>
        <p:txBody>
          <a:bodyPr>
            <a:normAutofit/>
          </a:bodyPr>
          <a:lstStyle/>
          <a:p>
            <a:pPr marL="0" indent="0" algn="just" rtl="0">
              <a:lnSpc>
                <a:spcPct val="150000"/>
              </a:lnSpc>
              <a:spcBef>
                <a:spcPts val="0"/>
              </a:spcBef>
              <a:spcAft>
                <a:spcPts val="800"/>
              </a:spcAft>
              <a:buNone/>
            </a:pPr>
            <a:r>
              <a:rPr lang="en-US" sz="1750" b="0" i="0" dirty="0">
                <a:effectLst/>
              </a:rPr>
              <a:t>By the end of this project:</a:t>
            </a:r>
          </a:p>
          <a:p>
            <a:pPr algn="just" rtl="0" fontAlgn="base">
              <a:lnSpc>
                <a:spcPct val="150000"/>
              </a:lnSpc>
              <a:spcBef>
                <a:spcPts val="0"/>
              </a:spcBef>
              <a:spcAft>
                <a:spcPts val="0"/>
              </a:spcAft>
              <a:buFont typeface="Arial" panose="020B0604020202020204" pitchFamily="34" charset="0"/>
              <a:buChar char="•"/>
            </a:pPr>
            <a:r>
              <a:rPr lang="en-US" sz="1750" b="0" i="0" dirty="0">
                <a:effectLst/>
              </a:rPr>
              <a:t>You’ll be able to understand the problem to classify if it is a regression or a classification kind of problem.</a:t>
            </a:r>
          </a:p>
          <a:p>
            <a:pPr algn="just" rtl="0" fontAlgn="base">
              <a:lnSpc>
                <a:spcPct val="150000"/>
              </a:lnSpc>
              <a:spcBef>
                <a:spcPts val="0"/>
              </a:spcBef>
              <a:spcAft>
                <a:spcPts val="0"/>
              </a:spcAft>
              <a:buFont typeface="Arial" panose="020B0604020202020204" pitchFamily="34" charset="0"/>
              <a:buChar char="•"/>
            </a:pPr>
            <a:r>
              <a:rPr lang="en-US" sz="1750" b="0" i="0" dirty="0">
                <a:effectLst/>
              </a:rPr>
              <a:t>You will be able to know how to pre-process / clean the data using different data preprocessing techniques.</a:t>
            </a:r>
          </a:p>
          <a:p>
            <a:pPr algn="just" rtl="0" fontAlgn="base">
              <a:lnSpc>
                <a:spcPct val="150000"/>
              </a:lnSpc>
              <a:spcBef>
                <a:spcPts val="0"/>
              </a:spcBef>
              <a:spcAft>
                <a:spcPts val="0"/>
              </a:spcAft>
              <a:buFont typeface="Arial" panose="020B0604020202020204" pitchFamily="34" charset="0"/>
              <a:buChar char="•"/>
            </a:pPr>
            <a:r>
              <a:rPr lang="en-US" sz="1750" b="0" i="0" dirty="0">
                <a:effectLst/>
              </a:rPr>
              <a:t>You will be able to analyze or get insights of data through visualization.</a:t>
            </a:r>
          </a:p>
          <a:p>
            <a:pPr algn="just" rtl="0" fontAlgn="base">
              <a:lnSpc>
                <a:spcPct val="150000"/>
              </a:lnSpc>
              <a:spcBef>
                <a:spcPts val="0"/>
              </a:spcBef>
              <a:spcAft>
                <a:spcPts val="0"/>
              </a:spcAft>
              <a:buFont typeface="Arial" panose="020B0604020202020204" pitchFamily="34" charset="0"/>
              <a:buChar char="•"/>
            </a:pPr>
            <a:r>
              <a:rPr lang="en-US" sz="1750" b="0" i="0" dirty="0">
                <a:effectLst/>
              </a:rPr>
              <a:t>Applying different algorithms according to dataset and based on visualization.</a:t>
            </a:r>
          </a:p>
          <a:p>
            <a:pPr algn="just" rtl="0" fontAlgn="base">
              <a:lnSpc>
                <a:spcPct val="150000"/>
              </a:lnSpc>
              <a:spcBef>
                <a:spcPts val="0"/>
              </a:spcBef>
              <a:spcAft>
                <a:spcPts val="0"/>
              </a:spcAft>
              <a:buFont typeface="Arial" panose="020B0604020202020204" pitchFamily="34" charset="0"/>
              <a:buChar char="•"/>
            </a:pPr>
            <a:r>
              <a:rPr lang="en-US" sz="1750" b="0" i="0" dirty="0">
                <a:effectLst/>
              </a:rPr>
              <a:t>You will be able to know how to find the accuracy of the model.</a:t>
            </a:r>
          </a:p>
          <a:p>
            <a:pPr algn="just" rtl="0" fontAlgn="base">
              <a:lnSpc>
                <a:spcPct val="150000"/>
              </a:lnSpc>
              <a:spcBef>
                <a:spcPts val="0"/>
              </a:spcBef>
              <a:spcAft>
                <a:spcPts val="800"/>
              </a:spcAft>
              <a:buFont typeface="Arial" panose="020B0604020202020204" pitchFamily="34" charset="0"/>
              <a:buChar char="•"/>
            </a:pPr>
            <a:r>
              <a:rPr lang="en-US" sz="1750" b="0" i="0" dirty="0">
                <a:effectLst/>
              </a:rPr>
              <a:t>You will be able to know how to build a web application using the Flask framework.</a:t>
            </a:r>
          </a:p>
          <a:p>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992" y="267470"/>
            <a:ext cx="10515600" cy="1325563"/>
          </a:xfrm>
        </p:spPr>
        <p:txBody>
          <a:bodyPr/>
          <a:lstStyle/>
          <a:p>
            <a:r>
              <a:rPr lang="en-US" sz="4400" b="0" i="0" dirty="0">
                <a:solidFill>
                  <a:srgbClr val="35475C"/>
                </a:solidFill>
                <a:effectLst/>
                <a:latin typeface="Tahoma" panose="020B0604030504040204" pitchFamily="34" charset="0"/>
                <a:ea typeface="Tahoma" panose="020B0604030504040204" pitchFamily="34" charset="0"/>
                <a:cs typeface="Tahoma" panose="020B0604030504040204" pitchFamily="34" charset="0"/>
              </a:rPr>
              <a:t>DATA</a:t>
            </a:r>
            <a:endParaRPr lang="en-IN" dirty="0"/>
          </a:p>
        </p:txBody>
      </p:sp>
      <p:sp>
        <p:nvSpPr>
          <p:cNvPr id="3" name="Content Placeholder 2"/>
          <p:cNvSpPr>
            <a:spLocks noGrp="1"/>
          </p:cNvSpPr>
          <p:nvPr>
            <p:ph idx="1"/>
          </p:nvPr>
        </p:nvSpPr>
        <p:spPr>
          <a:xfrm>
            <a:off x="562992" y="1459868"/>
            <a:ext cx="10515600" cy="4351338"/>
          </a:xfrm>
        </p:spPr>
        <p:txBody>
          <a:bodyPr>
            <a:normAutofit fontScale="25000" lnSpcReduction="20000"/>
          </a:bodyPr>
          <a:lstStyle/>
          <a:p>
            <a:pPr marL="0" indent="0">
              <a:buNone/>
            </a:pPr>
            <a:r>
              <a:rPr lang="en-US" sz="3200" dirty="0"/>
              <a:t> </a:t>
            </a:r>
            <a:r>
              <a:rPr lang="en-US" sz="7000" dirty="0"/>
              <a:t>Cereals Dataset for determining </a:t>
            </a:r>
            <a:r>
              <a:rPr lang="en-US" sz="7000" b="0" i="0" dirty="0">
                <a:effectLst/>
              </a:rPr>
              <a:t>the food with a high beneficiary diet.</a:t>
            </a:r>
            <a:r>
              <a:rPr lang="en-US" sz="7000" dirty="0"/>
              <a:t> </a:t>
            </a:r>
          </a:p>
          <a:p>
            <a:pPr>
              <a:buFont typeface="Wingdings" panose="05000000000000000000" pitchFamily="2" charset="2"/>
              <a:buChar char="Ø"/>
            </a:pPr>
            <a:r>
              <a:rPr lang="en-US" sz="7000" dirty="0"/>
              <a:t>78 rows with 16 columns</a:t>
            </a:r>
          </a:p>
          <a:p>
            <a:r>
              <a:rPr lang="en-IN" sz="6000" b="0" i="0" u="none" strike="noStrike" dirty="0">
                <a:solidFill>
                  <a:srgbClr val="000000"/>
                </a:solidFill>
                <a:effectLst/>
              </a:rPr>
              <a:t>Name,</a:t>
            </a:r>
          </a:p>
          <a:p>
            <a:r>
              <a:rPr lang="en-IN" sz="6000" dirty="0"/>
              <a:t> </a:t>
            </a:r>
            <a:r>
              <a:rPr lang="en-IN" sz="6000" b="0" i="0" u="none" strike="noStrike" dirty="0">
                <a:solidFill>
                  <a:srgbClr val="000000"/>
                </a:solidFill>
                <a:effectLst/>
              </a:rPr>
              <a:t>mfr,</a:t>
            </a:r>
          </a:p>
          <a:p>
            <a:r>
              <a:rPr lang="en-IN" sz="6000" dirty="0"/>
              <a:t> </a:t>
            </a:r>
            <a:r>
              <a:rPr lang="en-IN" sz="6000" b="0" i="0" u="none" strike="noStrike" dirty="0">
                <a:solidFill>
                  <a:srgbClr val="000000"/>
                </a:solidFill>
                <a:effectLst/>
              </a:rPr>
              <a:t>type,</a:t>
            </a:r>
          </a:p>
          <a:p>
            <a:r>
              <a:rPr lang="en-IN" sz="6000" dirty="0"/>
              <a:t> </a:t>
            </a:r>
            <a:r>
              <a:rPr lang="en-IN" sz="6000" b="0" i="0" u="none" strike="noStrike" dirty="0">
                <a:solidFill>
                  <a:srgbClr val="000000"/>
                </a:solidFill>
                <a:effectLst/>
              </a:rPr>
              <a:t>calories,</a:t>
            </a:r>
          </a:p>
          <a:p>
            <a:r>
              <a:rPr lang="en-IN" sz="6000" dirty="0"/>
              <a:t> </a:t>
            </a:r>
            <a:r>
              <a:rPr lang="en-IN" sz="6000" b="0" i="0" u="none" strike="noStrike" dirty="0">
                <a:solidFill>
                  <a:srgbClr val="000000"/>
                </a:solidFill>
                <a:effectLst/>
              </a:rPr>
              <a:t>protein,</a:t>
            </a:r>
          </a:p>
          <a:p>
            <a:r>
              <a:rPr lang="en-IN" sz="6000" dirty="0"/>
              <a:t> </a:t>
            </a:r>
            <a:r>
              <a:rPr lang="en-IN" sz="6000" b="0" i="0" u="none" strike="noStrike" dirty="0">
                <a:solidFill>
                  <a:srgbClr val="000000"/>
                </a:solidFill>
                <a:effectLst/>
              </a:rPr>
              <a:t>fat,</a:t>
            </a:r>
          </a:p>
          <a:p>
            <a:r>
              <a:rPr lang="en-IN" sz="6000" dirty="0"/>
              <a:t> </a:t>
            </a:r>
            <a:r>
              <a:rPr lang="en-IN" sz="6000" b="0" i="0" u="none" strike="noStrike" dirty="0">
                <a:solidFill>
                  <a:srgbClr val="000000"/>
                </a:solidFill>
                <a:effectLst/>
              </a:rPr>
              <a:t>sodium</a:t>
            </a:r>
            <a:r>
              <a:rPr lang="en-IN" sz="6000" dirty="0"/>
              <a:t> ,</a:t>
            </a:r>
          </a:p>
          <a:p>
            <a:r>
              <a:rPr lang="en-IN" sz="6000" b="0" i="0" u="none" strike="noStrike" dirty="0">
                <a:solidFill>
                  <a:srgbClr val="000000"/>
                </a:solidFill>
                <a:effectLst/>
              </a:rPr>
              <a:t>fiber</a:t>
            </a:r>
            <a:r>
              <a:rPr lang="en-IN" sz="6000" dirty="0"/>
              <a:t> ,</a:t>
            </a:r>
          </a:p>
          <a:p>
            <a:r>
              <a:rPr lang="en-IN" sz="6000" b="0" i="0" u="none" strike="noStrike" dirty="0">
                <a:solidFill>
                  <a:srgbClr val="000000"/>
                </a:solidFill>
                <a:effectLst/>
              </a:rPr>
              <a:t>Carbo,</a:t>
            </a:r>
          </a:p>
          <a:p>
            <a:r>
              <a:rPr lang="en-IN" sz="6000" dirty="0"/>
              <a:t> </a:t>
            </a:r>
            <a:r>
              <a:rPr lang="en-IN" sz="6000" b="0" i="0" u="none" strike="noStrike" dirty="0">
                <a:solidFill>
                  <a:srgbClr val="000000"/>
                </a:solidFill>
                <a:effectLst/>
              </a:rPr>
              <a:t>sugars,</a:t>
            </a:r>
          </a:p>
          <a:p>
            <a:r>
              <a:rPr lang="en-IN" sz="6000" dirty="0"/>
              <a:t> </a:t>
            </a:r>
            <a:r>
              <a:rPr lang="en-IN" sz="6000" b="0" i="0" u="none" strike="noStrike" dirty="0">
                <a:solidFill>
                  <a:srgbClr val="000000"/>
                </a:solidFill>
                <a:effectLst/>
              </a:rPr>
              <a:t>potass,</a:t>
            </a:r>
          </a:p>
          <a:p>
            <a:r>
              <a:rPr lang="en-IN" sz="6000" dirty="0"/>
              <a:t> </a:t>
            </a:r>
            <a:r>
              <a:rPr lang="en-IN" sz="6000" b="0" i="0" u="none" strike="noStrike" dirty="0">
                <a:solidFill>
                  <a:srgbClr val="000000"/>
                </a:solidFill>
                <a:effectLst/>
              </a:rPr>
              <a:t>vitamins,</a:t>
            </a:r>
          </a:p>
          <a:p>
            <a:r>
              <a:rPr lang="en-IN" sz="6000" dirty="0"/>
              <a:t> </a:t>
            </a:r>
            <a:r>
              <a:rPr lang="en-IN" sz="6000" b="0" i="0" u="none" strike="noStrike" dirty="0">
                <a:solidFill>
                  <a:srgbClr val="000000"/>
                </a:solidFill>
                <a:effectLst/>
              </a:rPr>
              <a:t>shelf,</a:t>
            </a:r>
          </a:p>
          <a:p>
            <a:r>
              <a:rPr lang="en-IN" sz="6000" dirty="0"/>
              <a:t> </a:t>
            </a:r>
            <a:r>
              <a:rPr lang="en-IN" sz="6000" b="0" i="0" u="none" strike="noStrike" dirty="0">
                <a:solidFill>
                  <a:srgbClr val="000000"/>
                </a:solidFill>
                <a:effectLst/>
              </a:rPr>
              <a:t>weight,</a:t>
            </a:r>
          </a:p>
          <a:p>
            <a:r>
              <a:rPr lang="en-IN" sz="6000" dirty="0"/>
              <a:t> </a:t>
            </a:r>
            <a:r>
              <a:rPr lang="en-IN" sz="6000" b="0" i="0" u="none" strike="noStrike" dirty="0">
                <a:solidFill>
                  <a:srgbClr val="000000"/>
                </a:solidFill>
                <a:effectLst/>
              </a:rPr>
              <a:t>cups,</a:t>
            </a:r>
          </a:p>
          <a:p>
            <a:r>
              <a:rPr lang="en-IN" sz="6000" dirty="0"/>
              <a:t> </a:t>
            </a:r>
            <a:r>
              <a:rPr lang="en-IN" sz="6000" b="0" i="0" u="none" strike="noStrike" dirty="0">
                <a:solidFill>
                  <a:srgbClr val="000000"/>
                </a:solidFill>
                <a:effectLst/>
              </a:rPr>
              <a:t>rating</a:t>
            </a:r>
            <a:endParaRPr lang="en-IN" sz="6000" dirty="0"/>
          </a:p>
        </p:txBody>
      </p:sp>
      <p:pic>
        <p:nvPicPr>
          <p:cNvPr id="6" name="Picture 5">
            <a:extLst>
              <a:ext uri="{FF2B5EF4-FFF2-40B4-BE49-F238E27FC236}">
                <a16:creationId xmlns:a16="http://schemas.microsoft.com/office/drawing/2014/main" id="{C7E19A70-6911-47EE-AB46-3A6C4E71E29C}"/>
              </a:ext>
            </a:extLst>
          </p:cNvPr>
          <p:cNvPicPr>
            <a:picLocks noChangeAspect="1"/>
          </p:cNvPicPr>
          <p:nvPr/>
        </p:nvPicPr>
        <p:blipFill rotWithShape="1">
          <a:blip r:embed="rId2">
            <a:extLst>
              <a:ext uri="{28A0092B-C50C-407E-A947-70E740481C1C}">
                <a14:useLocalDpi xmlns:a14="http://schemas.microsoft.com/office/drawing/2010/main" val="0"/>
              </a:ext>
            </a:extLst>
          </a:blip>
          <a:srcRect l="17985" t="38705" r="15389" b="24919"/>
          <a:stretch/>
        </p:blipFill>
        <p:spPr>
          <a:xfrm>
            <a:off x="2955524" y="2547890"/>
            <a:ext cx="8123068" cy="249462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060E1E-B8AF-4155-AF05-CBF79F480EFC}"/>
              </a:ext>
            </a:extLst>
          </p:cNvPr>
          <p:cNvSpPr txBox="1"/>
          <p:nvPr/>
        </p:nvSpPr>
        <p:spPr>
          <a:xfrm>
            <a:off x="691255" y="640037"/>
            <a:ext cx="8734425" cy="5574603"/>
          </a:xfrm>
          <a:prstGeom prst="rect">
            <a:avLst/>
          </a:prstGeom>
          <a:noFill/>
        </p:spPr>
        <p:txBody>
          <a:bodyPr wrap="square" rtlCol="0">
            <a:spAutoFit/>
          </a:bodyPr>
          <a:lstStyle/>
          <a:p>
            <a:r>
              <a:rPr lang="en-US" sz="4400" b="0" i="0" dirty="0">
                <a:solidFill>
                  <a:srgbClr val="35475C"/>
                </a:solidFill>
                <a:effectLst/>
                <a:latin typeface="Tahoma" panose="020B0604030504040204" pitchFamily="34" charset="0"/>
                <a:ea typeface="Tahoma" panose="020B0604030504040204" pitchFamily="34" charset="0"/>
                <a:cs typeface="Tahoma" panose="020B0604030504040204" pitchFamily="34" charset="0"/>
              </a:rPr>
              <a:t>DATA VISUALISATION:</a:t>
            </a:r>
          </a:p>
          <a:p>
            <a:endParaRPr lang="en-US" sz="4000" b="1" i="0" dirty="0">
              <a:ln/>
              <a:solidFill>
                <a:srgbClr val="4F2524"/>
              </a:solidFill>
              <a:effectLst>
                <a:reflection blurRad="6350" stA="53000" endA="300" endPos="35500" dir="5400000" sy="-90000" algn="bl" rotWithShape="0"/>
              </a:effectLst>
              <a:latin typeface="Candara" panose="020E0502030303020204" charset="0"/>
            </a:endParaRPr>
          </a:p>
          <a:p>
            <a:pPr>
              <a:lnSpc>
                <a:spcPct val="150000"/>
              </a:lnSpc>
            </a:pPr>
            <a:r>
              <a:rPr lang="en-US" sz="1750" b="0" i="0" dirty="0">
                <a:effectLst/>
              </a:rPr>
              <a:t>Data visualization is where a given dataset is presented in a graphical format. It helps the detection of patterns, trends and correlations that might go undetected in text-based data. Understanding your data and the relationship present within it is just as important as any algorithm used to train your machine learning model. Machine learning models will perform poorly on data that wasn’t visualized and understood properly.</a:t>
            </a:r>
          </a:p>
          <a:p>
            <a:pPr algn="l">
              <a:lnSpc>
                <a:spcPct val="150000"/>
              </a:lnSpc>
            </a:pPr>
            <a:br>
              <a:rPr lang="en-US" sz="1750" b="0" i="0" dirty="0">
                <a:effectLst/>
              </a:rPr>
            </a:br>
            <a:r>
              <a:rPr lang="en-US" sz="1750" b="0" i="0" dirty="0">
                <a:effectLst/>
              </a:rPr>
              <a:t>To visualize the dataset we need libraries called Matplotlib and Seaborn. The Matplotlib library is a Python 2D plotting library that allows you to generate plots, scatter plots, histograms, bar charts etc. </a:t>
            </a:r>
          </a:p>
          <a:p>
            <a:br>
              <a:rPr lang="en-US" dirty="0">
                <a:effectLst/>
              </a:rPr>
            </a:br>
            <a:endParaRPr lang="en-IN" dirty="0"/>
          </a:p>
        </p:txBody>
      </p:sp>
    </p:spTree>
    <p:extLst>
      <p:ext uri="{BB962C8B-B14F-4D97-AF65-F5344CB8AC3E}">
        <p14:creationId xmlns:p14="http://schemas.microsoft.com/office/powerpoint/2010/main" val="4043026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D4D1F90-8986-40DB-BF64-B94D7E9969E1}"/>
              </a:ext>
            </a:extLst>
          </p:cNvPr>
          <p:cNvSpPr txBox="1"/>
          <p:nvPr/>
        </p:nvSpPr>
        <p:spPr>
          <a:xfrm>
            <a:off x="3810000" y="1390650"/>
            <a:ext cx="4114800" cy="2162175"/>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135ABD29-5D83-4921-9761-28BF8244E900}"/>
              </a:ext>
            </a:extLst>
          </p:cNvPr>
          <p:cNvSpPr txBox="1"/>
          <p:nvPr/>
        </p:nvSpPr>
        <p:spPr>
          <a:xfrm>
            <a:off x="276873" y="317451"/>
            <a:ext cx="5038725" cy="769441"/>
          </a:xfrm>
          <a:prstGeom prst="rect">
            <a:avLst/>
          </a:prstGeom>
          <a:noFill/>
        </p:spPr>
        <p:txBody>
          <a:bodyPr wrap="square" rtlCol="0">
            <a:spAutoFit/>
          </a:bodyPr>
          <a:lstStyle/>
          <a:p>
            <a:r>
              <a:rPr lang="en-US" sz="4400" b="0" i="0" dirty="0">
                <a:solidFill>
                  <a:srgbClr val="35475C"/>
                </a:solidFill>
                <a:effectLst/>
                <a:latin typeface="Tahoma" panose="020B0604030504040204" pitchFamily="34" charset="0"/>
                <a:ea typeface="Tahoma" panose="020B0604030504040204" pitchFamily="34" charset="0"/>
                <a:cs typeface="Tahoma" panose="020B0604030504040204" pitchFamily="34" charset="0"/>
              </a:rPr>
              <a:t>MODEL BUILDING </a:t>
            </a:r>
            <a:endParaRPr lang="en-IN" sz="4400" dirty="0"/>
          </a:p>
        </p:txBody>
      </p:sp>
      <p:sp>
        <p:nvSpPr>
          <p:cNvPr id="12" name="TextBox 11">
            <a:extLst>
              <a:ext uri="{FF2B5EF4-FFF2-40B4-BE49-F238E27FC236}">
                <a16:creationId xmlns:a16="http://schemas.microsoft.com/office/drawing/2014/main" id="{D7BF911A-7298-4D70-9CAC-DA6860D22D4F}"/>
              </a:ext>
            </a:extLst>
          </p:cNvPr>
          <p:cNvSpPr txBox="1"/>
          <p:nvPr/>
        </p:nvSpPr>
        <p:spPr>
          <a:xfrm>
            <a:off x="538810" y="1152014"/>
            <a:ext cx="9553575" cy="5302029"/>
          </a:xfrm>
          <a:prstGeom prst="rect">
            <a:avLst/>
          </a:prstGeom>
          <a:noFill/>
        </p:spPr>
        <p:txBody>
          <a:bodyPr wrap="square" rtlCol="0">
            <a:spAutoFit/>
          </a:bodyPr>
          <a:lstStyle/>
          <a:p>
            <a:pPr>
              <a:lnSpc>
                <a:spcPct val="150000"/>
              </a:lnSpc>
            </a:pPr>
            <a:r>
              <a:rPr lang="en-US" sz="1750" b="0" i="0" dirty="0">
                <a:effectLst/>
              </a:rPr>
              <a:t>There are several Machine learning algorithms to be used depending on the data you are going to process such as images, sound, text, and numerical values. The algorithms that you can choose according to the objective that you might have it may be Classification algorithms </a:t>
            </a:r>
            <a:r>
              <a:rPr lang="en-US" sz="1750" dirty="0"/>
              <a:t>or </a:t>
            </a:r>
            <a:r>
              <a:rPr lang="en-US" sz="1750" b="0" i="0" dirty="0">
                <a:effectLst/>
              </a:rPr>
              <a:t>Regression algorithms.</a:t>
            </a:r>
          </a:p>
          <a:p>
            <a:pPr>
              <a:lnSpc>
                <a:spcPct val="150000"/>
              </a:lnSpc>
            </a:pPr>
            <a:r>
              <a:rPr lang="en-IN" sz="1750" dirty="0"/>
              <a:t>Example:</a:t>
            </a:r>
          </a:p>
          <a:p>
            <a:pPr>
              <a:lnSpc>
                <a:spcPct val="150000"/>
              </a:lnSpc>
            </a:pPr>
            <a:r>
              <a:rPr lang="en-IN" sz="1750" dirty="0"/>
              <a:t>1.Linear Regression</a:t>
            </a:r>
          </a:p>
          <a:p>
            <a:pPr>
              <a:lnSpc>
                <a:spcPct val="150000"/>
              </a:lnSpc>
            </a:pPr>
            <a:r>
              <a:rPr lang="en-IN" sz="1750" dirty="0"/>
              <a:t>2.Logistic Regression</a:t>
            </a:r>
          </a:p>
          <a:p>
            <a:pPr>
              <a:lnSpc>
                <a:spcPct val="150000"/>
              </a:lnSpc>
            </a:pPr>
            <a:r>
              <a:rPr lang="en-IN" sz="1750" dirty="0"/>
              <a:t>3.</a:t>
            </a:r>
            <a:r>
              <a:rPr lang="en-IN" sz="1750" b="0" i="0" dirty="0">
                <a:effectLst/>
              </a:rPr>
              <a:t> Random Forest Regression / Classification.</a:t>
            </a:r>
          </a:p>
          <a:p>
            <a:pPr>
              <a:lnSpc>
                <a:spcPct val="150000"/>
              </a:lnSpc>
            </a:pPr>
            <a:r>
              <a:rPr lang="en-IN" sz="1750" dirty="0"/>
              <a:t>4.</a:t>
            </a:r>
            <a:r>
              <a:rPr lang="en-IN" sz="1750" b="0" i="0" dirty="0">
                <a:effectLst/>
              </a:rPr>
              <a:t> Decision Tree Regression / Classification.</a:t>
            </a:r>
          </a:p>
          <a:p>
            <a:pPr>
              <a:lnSpc>
                <a:spcPct val="150000"/>
              </a:lnSpc>
            </a:pPr>
            <a:endParaRPr lang="en-IN" sz="1750" dirty="0"/>
          </a:p>
          <a:p>
            <a:pPr>
              <a:lnSpc>
                <a:spcPct val="150000"/>
              </a:lnSpc>
            </a:pPr>
            <a:r>
              <a:rPr lang="en-US" sz="1750" b="0" i="0" dirty="0">
                <a:effectLst/>
              </a:rPr>
              <a:t>You will need to train the datasets to run smoothly and see an incremental improvement in the prediction rate.</a:t>
            </a:r>
            <a:endParaRPr lang="en-US" sz="1750" dirty="0"/>
          </a:p>
          <a:p>
            <a:pPr>
              <a:lnSpc>
                <a:spcPct val="150000"/>
              </a:lnSpc>
            </a:pPr>
            <a:r>
              <a:rPr lang="en-US" sz="1750" dirty="0"/>
              <a:t>On our Dataset , we have applied Linear Regression to predict the Accuracy.</a:t>
            </a:r>
            <a:endParaRPr lang="en-IN" sz="1750" dirty="0"/>
          </a:p>
        </p:txBody>
      </p:sp>
    </p:spTree>
    <p:extLst>
      <p:ext uri="{BB962C8B-B14F-4D97-AF65-F5344CB8AC3E}">
        <p14:creationId xmlns:p14="http://schemas.microsoft.com/office/powerpoint/2010/main" val="1765974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146392-09DC-45A5-A352-9A2B55CC3B14}"/>
              </a:ext>
            </a:extLst>
          </p:cNvPr>
          <p:cNvSpPr txBox="1"/>
          <p:nvPr/>
        </p:nvSpPr>
        <p:spPr>
          <a:xfrm>
            <a:off x="371474" y="533400"/>
            <a:ext cx="8181975" cy="1046440"/>
          </a:xfrm>
          <a:prstGeom prst="rect">
            <a:avLst/>
          </a:prstGeom>
          <a:noFill/>
        </p:spPr>
        <p:txBody>
          <a:bodyPr wrap="square" rtlCol="0">
            <a:spAutoFit/>
          </a:bodyPr>
          <a:lstStyle/>
          <a:p>
            <a:r>
              <a:rPr lang="en-US" sz="4400" b="0" i="0" dirty="0">
                <a:solidFill>
                  <a:srgbClr val="35475C"/>
                </a:solidFill>
                <a:effectLst/>
                <a:ea typeface="Tahoma" panose="020B0604030504040204" pitchFamily="34" charset="0"/>
                <a:cs typeface="Tahoma" panose="020B0604030504040204" pitchFamily="34" charset="0"/>
              </a:rPr>
              <a:t>MACHINE LEARNING ALGORITMS</a:t>
            </a:r>
            <a:endParaRPr lang="en-IN" sz="4400" dirty="0"/>
          </a:p>
          <a:p>
            <a:endParaRPr lang="en-IN" dirty="0"/>
          </a:p>
        </p:txBody>
      </p:sp>
      <p:sp>
        <p:nvSpPr>
          <p:cNvPr id="4" name="TextBox 3">
            <a:extLst>
              <a:ext uri="{FF2B5EF4-FFF2-40B4-BE49-F238E27FC236}">
                <a16:creationId xmlns:a16="http://schemas.microsoft.com/office/drawing/2014/main" id="{C937E262-83B0-493A-8E1E-22E1C2C5313D}"/>
              </a:ext>
            </a:extLst>
          </p:cNvPr>
          <p:cNvSpPr txBox="1"/>
          <p:nvPr/>
        </p:nvSpPr>
        <p:spPr>
          <a:xfrm>
            <a:off x="609600" y="1325716"/>
            <a:ext cx="10372725" cy="5532284"/>
          </a:xfrm>
          <a:prstGeom prst="rect">
            <a:avLst/>
          </a:prstGeom>
          <a:noFill/>
        </p:spPr>
        <p:txBody>
          <a:bodyPr wrap="square" rtlCol="0">
            <a:spAutoFit/>
          </a:bodyPr>
          <a:lstStyle/>
          <a:p>
            <a:pPr>
              <a:lnSpc>
                <a:spcPct val="150000"/>
              </a:lnSpc>
            </a:pPr>
            <a:r>
              <a:rPr lang="en-US" sz="3000" u="sng" dirty="0"/>
              <a:t>Linear Regression:</a:t>
            </a:r>
          </a:p>
          <a:p>
            <a:pPr>
              <a:lnSpc>
                <a:spcPct val="150000"/>
              </a:lnSpc>
            </a:pPr>
            <a:r>
              <a:rPr lang="en-US" sz="1750" b="0" i="0" dirty="0">
                <a:solidFill>
                  <a:srgbClr val="202124"/>
                </a:solidFill>
                <a:effectLst/>
              </a:rPr>
              <a:t>Linear Regression is </a:t>
            </a:r>
            <a:r>
              <a:rPr lang="en-US" sz="1750" b="1" i="0" dirty="0">
                <a:solidFill>
                  <a:srgbClr val="202124"/>
                </a:solidFill>
                <a:effectLst/>
              </a:rPr>
              <a:t>a supervised machine learning algorithm where the predicted output is continuous and has a constant slope</a:t>
            </a:r>
            <a:r>
              <a:rPr lang="en-US" sz="1750" b="0" i="0" dirty="0">
                <a:solidFill>
                  <a:srgbClr val="202124"/>
                </a:solidFill>
                <a:effectLst/>
              </a:rPr>
              <a:t>. It's used to predict values within a continuous range, (e.g. sales, price) rather than trying to classify them into categories (e.g. cat, dog).</a:t>
            </a:r>
          </a:p>
          <a:p>
            <a:pPr>
              <a:lnSpc>
                <a:spcPct val="150000"/>
              </a:lnSpc>
            </a:pPr>
            <a:endParaRPr lang="en-US" sz="1750" b="0" i="0" dirty="0">
              <a:solidFill>
                <a:srgbClr val="202124"/>
              </a:solidFill>
              <a:effectLst/>
            </a:endParaRPr>
          </a:p>
          <a:p>
            <a:pPr algn="l">
              <a:lnSpc>
                <a:spcPct val="150000"/>
              </a:lnSpc>
            </a:pPr>
            <a:r>
              <a:rPr lang="en-US" sz="1600" b="1" i="0" dirty="0">
                <a:solidFill>
                  <a:srgbClr val="202124"/>
                </a:solidFill>
                <a:effectLst/>
                <a:latin typeface="arial" panose="020B0604020202020204" pitchFamily="34" charset="0"/>
              </a:rPr>
              <a:t>Steps to implement Linear regression model:</a:t>
            </a:r>
          </a:p>
          <a:p>
            <a:pPr algn="l">
              <a:lnSpc>
                <a:spcPct val="150000"/>
              </a:lnSpc>
            </a:pPr>
            <a:endParaRPr lang="en-US" sz="1600" b="0" i="0" dirty="0">
              <a:solidFill>
                <a:srgbClr val="202124"/>
              </a:solidFill>
              <a:effectLst/>
              <a:latin typeface="arial" panose="020B0604020202020204" pitchFamily="34" charset="0"/>
            </a:endParaRPr>
          </a:p>
          <a:p>
            <a:pPr algn="l">
              <a:lnSpc>
                <a:spcPct val="150000"/>
              </a:lnSpc>
              <a:buFont typeface="+mj-lt"/>
              <a:buAutoNum type="arabicPeriod"/>
            </a:pPr>
            <a:r>
              <a:rPr lang="en-US" sz="1600" b="0" i="0" dirty="0">
                <a:solidFill>
                  <a:srgbClr val="202124"/>
                </a:solidFill>
                <a:effectLst/>
                <a:latin typeface="arial" panose="020B0604020202020204" pitchFamily="34" charset="0"/>
              </a:rPr>
              <a:t>Initialize the parameters.</a:t>
            </a:r>
          </a:p>
          <a:p>
            <a:pPr algn="l">
              <a:lnSpc>
                <a:spcPct val="150000"/>
              </a:lnSpc>
              <a:buFont typeface="+mj-lt"/>
              <a:buAutoNum type="arabicPeriod"/>
            </a:pPr>
            <a:r>
              <a:rPr lang="en-US" sz="1600" b="0" i="0" dirty="0">
                <a:solidFill>
                  <a:srgbClr val="202124"/>
                </a:solidFill>
                <a:effectLst/>
                <a:latin typeface="arial" panose="020B0604020202020204" pitchFamily="34" charset="0"/>
              </a:rPr>
              <a:t>Predict the value of a dependent variable by given an independent variable.</a:t>
            </a:r>
          </a:p>
          <a:p>
            <a:pPr algn="l">
              <a:lnSpc>
                <a:spcPct val="150000"/>
              </a:lnSpc>
              <a:buFont typeface="+mj-lt"/>
              <a:buAutoNum type="arabicPeriod"/>
            </a:pPr>
            <a:r>
              <a:rPr lang="en-US" sz="1600" b="0" i="0" dirty="0">
                <a:solidFill>
                  <a:srgbClr val="202124"/>
                </a:solidFill>
                <a:effectLst/>
                <a:latin typeface="arial" panose="020B0604020202020204" pitchFamily="34" charset="0"/>
              </a:rPr>
              <a:t>Calculate the error in prediction for all data points.</a:t>
            </a:r>
          </a:p>
          <a:p>
            <a:pPr algn="l">
              <a:lnSpc>
                <a:spcPct val="150000"/>
              </a:lnSpc>
              <a:buFont typeface="+mj-lt"/>
              <a:buAutoNum type="arabicPeriod"/>
            </a:pPr>
            <a:r>
              <a:rPr lang="en-US" sz="1600" b="0" i="0" dirty="0">
                <a:solidFill>
                  <a:srgbClr val="202124"/>
                </a:solidFill>
                <a:effectLst/>
                <a:latin typeface="arial" panose="020B0604020202020204" pitchFamily="34" charset="0"/>
              </a:rPr>
              <a:t>Calculate partial derivative w.r.t a0 and a1.</a:t>
            </a:r>
          </a:p>
          <a:p>
            <a:pPr algn="l">
              <a:lnSpc>
                <a:spcPct val="150000"/>
              </a:lnSpc>
              <a:buFont typeface="+mj-lt"/>
              <a:buAutoNum type="arabicPeriod"/>
            </a:pPr>
            <a:r>
              <a:rPr lang="en-US" sz="1600" b="0" i="0" dirty="0">
                <a:solidFill>
                  <a:srgbClr val="202124"/>
                </a:solidFill>
                <a:effectLst/>
                <a:latin typeface="arial" panose="020B0604020202020204" pitchFamily="34" charset="0"/>
              </a:rPr>
              <a:t>Calculate the cost for each number and add them.</a:t>
            </a:r>
          </a:p>
          <a:p>
            <a:endParaRPr lang="en-US" sz="1750" u="sng" dirty="0"/>
          </a:p>
          <a:p>
            <a:endParaRPr lang="en-IN" dirty="0"/>
          </a:p>
        </p:txBody>
      </p:sp>
      <p:pic>
        <p:nvPicPr>
          <p:cNvPr id="6" name="Picture 5">
            <a:extLst>
              <a:ext uri="{FF2B5EF4-FFF2-40B4-BE49-F238E27FC236}">
                <a16:creationId xmlns:a16="http://schemas.microsoft.com/office/drawing/2014/main" id="{4C3EF785-E15A-4F88-8037-B790900C38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2951" y="3171826"/>
            <a:ext cx="2857500" cy="2857500"/>
          </a:xfrm>
          <a:prstGeom prst="rect">
            <a:avLst/>
          </a:prstGeom>
        </p:spPr>
      </p:pic>
    </p:spTree>
    <p:extLst>
      <p:ext uri="{BB962C8B-B14F-4D97-AF65-F5344CB8AC3E}">
        <p14:creationId xmlns:p14="http://schemas.microsoft.com/office/powerpoint/2010/main" val="2533164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 </a:t>
            </a:r>
            <a:r>
              <a:rPr lang="en-US" sz="3000" u="sng" dirty="0">
                <a:latin typeface="+mn-lt"/>
              </a:rPr>
              <a:t>Multiple Linear Regression</a:t>
            </a:r>
            <a:endParaRPr lang="en-IN" sz="3000" u="sng" dirty="0">
              <a:latin typeface="+mn-lt"/>
            </a:endParaRPr>
          </a:p>
        </p:txBody>
      </p:sp>
      <p:pic>
        <p:nvPicPr>
          <p:cNvPr id="4" name="Content Placeholder 3"/>
          <p:cNvPicPr>
            <a:picLocks noGrp="1" noChangeAspect="1"/>
          </p:cNvPicPr>
          <p:nvPr>
            <p:ph idx="1"/>
          </p:nvPr>
        </p:nvPicPr>
        <p:blipFill>
          <a:blip r:embed="rId2"/>
          <a:stretch>
            <a:fillRect/>
          </a:stretch>
        </p:blipFill>
        <p:spPr>
          <a:xfrm>
            <a:off x="3383996" y="1980155"/>
            <a:ext cx="3476793" cy="1752600"/>
          </a:xfrm>
          <a:prstGeom prst="rect">
            <a:avLst/>
          </a:prstGeom>
          <a:effectLst>
            <a:glow>
              <a:schemeClr val="accent1">
                <a:alpha val="0"/>
              </a:schemeClr>
            </a:glow>
          </a:effectLst>
        </p:spPr>
      </p:pic>
      <p:sp>
        <p:nvSpPr>
          <p:cNvPr id="6" name="TextBox 5"/>
          <p:cNvSpPr txBox="1"/>
          <p:nvPr/>
        </p:nvSpPr>
        <p:spPr>
          <a:xfrm>
            <a:off x="100813" y="1079909"/>
            <a:ext cx="10043160" cy="900246"/>
          </a:xfrm>
          <a:prstGeom prst="rect">
            <a:avLst/>
          </a:prstGeom>
          <a:noFill/>
        </p:spPr>
        <p:txBody>
          <a:bodyPr wrap="square">
            <a:spAutoFit/>
          </a:bodyPr>
          <a:lstStyle/>
          <a:p>
            <a:r>
              <a:rPr lang="en-US" sz="1750" dirty="0"/>
              <a:t>Multiple Linear Regression is one of the important regression algorithms which models the linear relationship between a single dependent continuous variable and more than one independent variable.</a:t>
            </a:r>
          </a:p>
          <a:p>
            <a:endParaRPr lang="en-IN" sz="1750" dirty="0"/>
          </a:p>
        </p:txBody>
      </p:sp>
      <p:sp>
        <p:nvSpPr>
          <p:cNvPr id="5" name="TextBox 4">
            <a:extLst>
              <a:ext uri="{FF2B5EF4-FFF2-40B4-BE49-F238E27FC236}">
                <a16:creationId xmlns:a16="http://schemas.microsoft.com/office/drawing/2014/main" id="{73EE12D0-EB5F-4DF9-9542-2845A50CCB19}"/>
              </a:ext>
            </a:extLst>
          </p:cNvPr>
          <p:cNvSpPr txBox="1"/>
          <p:nvPr/>
        </p:nvSpPr>
        <p:spPr>
          <a:xfrm>
            <a:off x="294513" y="3852173"/>
            <a:ext cx="12195429" cy="2708434"/>
          </a:xfrm>
          <a:prstGeom prst="rect">
            <a:avLst/>
          </a:prstGeom>
          <a:noFill/>
        </p:spPr>
        <p:txBody>
          <a:bodyPr wrap="square" rtlCol="0">
            <a:spAutoFit/>
          </a:bodyPr>
          <a:lstStyle/>
          <a:p>
            <a:r>
              <a:rPr lang="en-US" sz="3000" u="sng" dirty="0"/>
              <a:t>R</a:t>
            </a:r>
            <a:r>
              <a:rPr lang="en-US" sz="3000" u="sng" dirty="0">
                <a:latin typeface="+mn-lt"/>
              </a:rPr>
              <a:t>andom</a:t>
            </a:r>
            <a:r>
              <a:rPr lang="en-US" sz="3000" u="sng" dirty="0"/>
              <a:t> Forest </a:t>
            </a:r>
          </a:p>
          <a:p>
            <a:r>
              <a:rPr lang="en-US" sz="1750" b="0" i="0" dirty="0">
                <a:effectLst/>
                <a:latin typeface="gt-regular"/>
              </a:rPr>
              <a:t>A random forest is a machine learning technique that’s used to solve regression and classification problems. It utilizes ensemble learning, which is a technique that combines many classifiers to provide solutions to complex problems.</a:t>
            </a:r>
          </a:p>
          <a:p>
            <a:r>
              <a:rPr lang="en-US" sz="1750" dirty="0"/>
              <a:t>Working of Random Forest Algorithm </a:t>
            </a:r>
          </a:p>
          <a:p>
            <a:endParaRPr lang="en-US" sz="1750" dirty="0"/>
          </a:p>
          <a:p>
            <a:r>
              <a:rPr lang="en-US" sz="1750" dirty="0"/>
              <a:t>Step 1 − First, start with the selection of random samples from a given dataset.</a:t>
            </a:r>
          </a:p>
          <a:p>
            <a:r>
              <a:rPr lang="en-US" sz="1750" dirty="0"/>
              <a:t>Step 2 − Next, this algorithm will construct a decision tree for every sample. Then it will get the prediction result...</a:t>
            </a:r>
          </a:p>
          <a:p>
            <a:r>
              <a:rPr lang="en-US" sz="1750" dirty="0"/>
              <a:t>Step 3 − In this step, voting will be performed for every predicted result.</a:t>
            </a:r>
          </a:p>
          <a:p>
            <a:r>
              <a:rPr lang="en-US" sz="1750" dirty="0"/>
              <a:t>Step 4 − At last, select the most voted prediction result as the final prediction result.</a:t>
            </a:r>
            <a:endParaRPr lang="en-IN"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673</TotalTime>
  <Words>1343</Words>
  <Application>Microsoft Office PowerPoint</Application>
  <PresentationFormat>Widescreen</PresentationFormat>
  <Paragraphs>150</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arial</vt:lpstr>
      <vt:lpstr>Calibri</vt:lpstr>
      <vt:lpstr>Calibri Light</vt:lpstr>
      <vt:lpstr>Candara</vt:lpstr>
      <vt:lpstr>gt-regular</vt:lpstr>
      <vt:lpstr>Open Sans</vt:lpstr>
      <vt:lpstr>Tahoma</vt:lpstr>
      <vt:lpstr>Wingdings</vt:lpstr>
      <vt:lpstr>Office Theme</vt:lpstr>
      <vt:lpstr>Cereal Analysis Based On Ratings By Using Machine Learning Techniques on IBM Watson Studio  </vt:lpstr>
      <vt:lpstr>OUTLINE </vt:lpstr>
      <vt:lpstr>INTRODUCTION</vt:lpstr>
      <vt:lpstr>OBJECTIVE</vt:lpstr>
      <vt:lpstr>DATA</vt:lpstr>
      <vt:lpstr>PowerPoint Presentation</vt:lpstr>
      <vt:lpstr>PowerPoint Presentation</vt:lpstr>
      <vt:lpstr>PowerPoint Presentation</vt:lpstr>
      <vt:lpstr> Multiple Linear Regression</vt:lpstr>
      <vt:lpstr>PowerPoint Presentation</vt:lpstr>
      <vt:lpstr>VISUALISATION OF GRAPHS</vt:lpstr>
      <vt:lpstr>PowerPoint Presentation</vt:lpstr>
      <vt:lpstr>IBM WATSON STUDIO</vt:lpstr>
      <vt:lpstr>SOFTWARE REQUIREMENTS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FOR UNIVERSITY ADMISSION USING MACHINE LEARNING</dc:title>
  <dc:creator>AKSHITH MANDA</dc:creator>
  <cp:lastModifiedBy>Anuhya Bajjuri</cp:lastModifiedBy>
  <cp:revision>39</cp:revision>
  <dcterms:created xsi:type="dcterms:W3CDTF">2021-07-23T12:44:00Z</dcterms:created>
  <dcterms:modified xsi:type="dcterms:W3CDTF">2021-11-05T05:35:14Z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1033-11.2.0.10223</vt:lpwstr>
  </property>
</Properties>
</file>