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3" r:id="rId6"/>
    <p:sldId id="260" r:id="rId7"/>
    <p:sldId id="274" r:id="rId8"/>
    <p:sldId id="268" r:id="rId9"/>
    <p:sldId id="271" r:id="rId10"/>
    <p:sldId id="262" r:id="rId11"/>
    <p:sldId id="261" r:id="rId12"/>
    <p:sldId id="263" r:id="rId13"/>
    <p:sldId id="264" r:id="rId14"/>
    <p:sldId id="276" r:id="rId15"/>
    <p:sldId id="265"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73"/>
            <p14:sldId id="260"/>
            <p14:sldId id="274"/>
            <p14:sldId id="268"/>
            <p14:sldId id="271"/>
            <p14:sldId id="262"/>
            <p14:sldId id="261"/>
          </p14:sldIdLst>
        </p14:section>
        <p14:section name="Untitled Section" id="{FA7E2FEF-600D-4AC3-B305-C95B8AF479F4}">
          <p14:sldIdLst>
            <p14:sldId id="263"/>
            <p14:sldId id="264"/>
            <p14:sldId id="276"/>
            <p14:sldId id="265"/>
            <p14:sldId id="2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3"/>
    <a:srgbClr val="542708"/>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56"/>
      </p:cViewPr>
      <p:guideLst>
        <p:guide orient="horz" pos="2160"/>
        <p:guide pos="3840"/>
      </p:guideLst>
    </p:cSldViewPr>
  </p:slideViewPr>
  <p:notesTextViewPr>
    <p:cViewPr>
      <p:scale>
        <a:sx n="1" d="1"/>
        <a:sy n="1" d="1"/>
      </p:scale>
      <p:origin x="0" y="0"/>
    </p:cViewPr>
  </p:notesTextViewPr>
  <p:gridSpacing cx="82296" cy="8229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t>31-10-2021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t>31-10-2021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t>31-10-2021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t>31-10-2021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t>31-10-2021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t>31-10-2021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35169" y="42957"/>
            <a:ext cx="12145108" cy="1211411"/>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Aparajita" pitchFamily="34" charset="0"/>
                <a:cs typeface="Aparajita" pitchFamily="34" charset="0"/>
              </a:rPr>
              <a:t>Machine Learning Approach For Predictive Maintenance Aircraft Engine Using IBM Watson Studio</a:t>
            </a:r>
          </a:p>
        </p:txBody>
      </p:sp>
      <p:sp>
        <p:nvSpPr>
          <p:cNvPr id="11" name="Rectangle 10"/>
          <p:cNvSpPr/>
          <p:nvPr/>
        </p:nvSpPr>
        <p:spPr>
          <a:xfrm>
            <a:off x="73851" y="4329207"/>
            <a:ext cx="7464087" cy="2308324"/>
          </a:xfrm>
          <a:prstGeom prst="rect">
            <a:avLst/>
          </a:prstGeom>
        </p:spPr>
        <p:txBody>
          <a:bodyPr wrap="square">
            <a:spAutoFit/>
          </a:bodyPr>
          <a:lstStyle/>
          <a:p>
            <a:pPr algn="ctr"/>
            <a:r>
              <a:rPr lang="en-US" sz="2400" dirty="0" smtClean="0">
                <a:latin typeface="Andalus" pitchFamily="18" charset="-78"/>
                <a:cs typeface="Andalus" pitchFamily="18" charset="-78"/>
              </a:rPr>
              <a:t>PRESENTED BY:</a:t>
            </a:r>
          </a:p>
          <a:p>
            <a:pPr algn="ctr"/>
            <a:r>
              <a:rPr lang="en-US" sz="2400" dirty="0" smtClean="0">
                <a:latin typeface="Andalus" pitchFamily="18" charset="-78"/>
                <a:cs typeface="Andalus" pitchFamily="18" charset="-78"/>
              </a:rPr>
              <a:t>TEAM NO</a:t>
            </a:r>
            <a:r>
              <a:rPr lang="en-US" sz="2400" dirty="0" smtClean="0">
                <a:latin typeface="Andalus" pitchFamily="18" charset="-78"/>
                <a:cs typeface="Andalus" pitchFamily="18" charset="-78"/>
                <a:sym typeface="Wingdings" pitchFamily="2" charset="2"/>
              </a:rPr>
              <a:t>:CSE-004</a:t>
            </a:r>
          </a:p>
          <a:p>
            <a:pPr algn="ctr"/>
            <a:r>
              <a:rPr lang="en-US" sz="2400" dirty="0" smtClean="0">
                <a:latin typeface="Andalus" pitchFamily="18" charset="-78"/>
                <a:cs typeface="Andalus" pitchFamily="18" charset="-78"/>
              </a:rPr>
              <a:t>18UK1A0509 - SAI CHANDANA PALA</a:t>
            </a:r>
          </a:p>
          <a:p>
            <a:pPr algn="ctr"/>
            <a:r>
              <a:rPr lang="en-US" sz="2400" dirty="0" smtClean="0">
                <a:latin typeface="Andalus" pitchFamily="18" charset="-78"/>
                <a:cs typeface="Andalus" pitchFamily="18" charset="-78"/>
              </a:rPr>
              <a:t>18UK1A0572 – KANCHA DINESH</a:t>
            </a:r>
          </a:p>
          <a:p>
            <a:pPr algn="ctr"/>
            <a:r>
              <a:rPr lang="en-US" sz="2400" dirty="0" smtClean="0">
                <a:latin typeface="Andalus" pitchFamily="18" charset="-78"/>
                <a:cs typeface="Andalus" pitchFamily="18" charset="-78"/>
              </a:rPr>
              <a:t>18UK1A0508 – BOINAPALLY DEVIKA</a:t>
            </a:r>
          </a:p>
          <a:p>
            <a:pPr algn="ctr"/>
            <a:r>
              <a:rPr lang="en-US" sz="2400" dirty="0" smtClean="0">
                <a:latin typeface="Andalus" pitchFamily="18" charset="-78"/>
                <a:cs typeface="Andalus" pitchFamily="18" charset="-78"/>
              </a:rPr>
              <a:t>18UK1A0548 – PUNNAM NAGAVARDHAN REDDY</a:t>
            </a:r>
            <a:endParaRPr lang="en-US" sz="2400" dirty="0">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83996" y="1452620"/>
            <a:ext cx="3476793" cy="1752600"/>
          </a:xfrm>
          <a:prstGeom prst="rect">
            <a:avLst/>
          </a:prstGeom>
          <a:effectLst>
            <a:glow>
              <a:schemeClr val="accent1">
                <a:alpha val="0"/>
              </a:schemeClr>
            </a:glow>
          </a:effectLst>
        </p:spPr>
      </p:pic>
      <p:sp>
        <p:nvSpPr>
          <p:cNvPr id="6" name="TextBox 5"/>
          <p:cNvSpPr txBox="1"/>
          <p:nvPr/>
        </p:nvSpPr>
        <p:spPr>
          <a:xfrm>
            <a:off x="100813" y="294468"/>
            <a:ext cx="10043160" cy="1631216"/>
          </a:xfrm>
          <a:prstGeom prst="rect">
            <a:avLst/>
          </a:prstGeom>
          <a:noFill/>
        </p:spPr>
        <p:txBody>
          <a:bodyPr wrap="square">
            <a:spAutoFit/>
          </a:bodyPr>
          <a:lstStyle/>
          <a:p>
            <a:r>
              <a:rPr lang="en-US" sz="2000" b="1" u="sng" dirty="0" smtClean="0">
                <a:latin typeface="Amiri" pitchFamily="2" charset="-78"/>
                <a:cs typeface="Amiri" pitchFamily="2" charset="-78"/>
              </a:rPr>
              <a:t>Multiple </a:t>
            </a:r>
            <a:r>
              <a:rPr lang="en-US" sz="2000" b="1" u="sng" dirty="0">
                <a:latin typeface="Amiri" pitchFamily="2" charset="-78"/>
                <a:cs typeface="Amiri" pitchFamily="2" charset="-78"/>
              </a:rPr>
              <a:t>Linear </a:t>
            </a:r>
            <a:r>
              <a:rPr lang="en-US" sz="2000" b="1" u="sng" dirty="0" smtClean="0">
                <a:latin typeface="Amiri" pitchFamily="2" charset="-78"/>
                <a:cs typeface="Amiri" pitchFamily="2" charset="-78"/>
              </a:rPr>
              <a:t>Regression</a:t>
            </a:r>
            <a:endParaRPr lang="en-US" sz="2000" b="1" dirty="0" smtClean="0">
              <a:latin typeface="Amiri" pitchFamily="2" charset="-78"/>
              <a:cs typeface="Amiri" pitchFamily="2" charset="-78"/>
            </a:endParaRPr>
          </a:p>
          <a:p>
            <a:r>
              <a:rPr lang="en-US" sz="2000" dirty="0" smtClean="0">
                <a:latin typeface="Amiri" pitchFamily="2" charset="-78"/>
                <a:cs typeface="Amiri" pitchFamily="2" charset="-78"/>
              </a:rPr>
              <a:t>Multiple </a:t>
            </a:r>
            <a:r>
              <a:rPr lang="en-US" sz="2000" dirty="0">
                <a:latin typeface="Amiri" pitchFamily="2" charset="-78"/>
                <a:cs typeface="Amiri" pitchFamily="2" charset="-78"/>
              </a:rPr>
              <a:t>Linear Regression is one of the important regression algorithms which models the linear relationship between a single dependent continuous variable and more than one independent variable.</a:t>
            </a:r>
          </a:p>
          <a:p>
            <a:endParaRPr lang="en-IN" sz="2000" dirty="0">
              <a:latin typeface="Amiri" pitchFamily="2" charset="-78"/>
              <a:cs typeface="Amiri" pitchFamily="2" charset="-78"/>
            </a:endParaRPr>
          </a:p>
        </p:txBody>
      </p:sp>
      <p:sp>
        <p:nvSpPr>
          <p:cNvPr id="5" name="TextBox 4">
            <a:extLst>
              <a:ext uri="{FF2B5EF4-FFF2-40B4-BE49-F238E27FC236}">
                <a16:creationId xmlns:a16="http://schemas.microsoft.com/office/drawing/2014/main" xmlns="" id="{73EE12D0-EB5F-4DF9-9542-2845A50CCB19}"/>
              </a:ext>
            </a:extLst>
          </p:cNvPr>
          <p:cNvSpPr txBox="1"/>
          <p:nvPr/>
        </p:nvSpPr>
        <p:spPr>
          <a:xfrm>
            <a:off x="77367" y="3451619"/>
            <a:ext cx="12195429" cy="2862322"/>
          </a:xfrm>
          <a:prstGeom prst="rect">
            <a:avLst/>
          </a:prstGeom>
          <a:noFill/>
        </p:spPr>
        <p:txBody>
          <a:bodyPr wrap="square" rtlCol="0">
            <a:spAutoFit/>
          </a:bodyPr>
          <a:lstStyle/>
          <a:p>
            <a:r>
              <a:rPr lang="en-US" sz="2000" b="1" u="sng" dirty="0">
                <a:latin typeface="Amiri" pitchFamily="2" charset="-78"/>
                <a:cs typeface="Amiri" pitchFamily="2" charset="-78"/>
              </a:rPr>
              <a:t>Random Forest </a:t>
            </a:r>
          </a:p>
          <a:p>
            <a:r>
              <a:rPr lang="en-US" sz="2000" b="0" i="0" dirty="0">
                <a:effectLst/>
                <a:latin typeface="Amiri" pitchFamily="2" charset="-78"/>
                <a:cs typeface="Amiri" pitchFamily="2" charset="-78"/>
              </a:rPr>
              <a:t>A random forest is a machine learning technique that’s used to solve regression and classification problems. It utilizes ensemble learning, which is a technique that combines many classifiers to provide solutions to complex problems.</a:t>
            </a:r>
          </a:p>
          <a:p>
            <a:r>
              <a:rPr lang="en-US" sz="2000" dirty="0">
                <a:latin typeface="Amiri" pitchFamily="2" charset="-78"/>
                <a:cs typeface="Amiri" pitchFamily="2" charset="-78"/>
              </a:rPr>
              <a:t>Working of Random Forest Algorithm </a:t>
            </a:r>
          </a:p>
          <a:p>
            <a:endParaRPr lang="en-US" sz="2000" dirty="0">
              <a:latin typeface="Amiri" pitchFamily="2" charset="-78"/>
              <a:cs typeface="Amiri" pitchFamily="2" charset="-78"/>
            </a:endParaRPr>
          </a:p>
          <a:p>
            <a:r>
              <a:rPr lang="en-US" sz="2000" dirty="0">
                <a:latin typeface="Amiri" pitchFamily="2" charset="-78"/>
                <a:cs typeface="Amiri" pitchFamily="2" charset="-78"/>
              </a:rPr>
              <a:t>Step 1 − First, start with the selection of random samples from a given dataset.</a:t>
            </a:r>
          </a:p>
          <a:p>
            <a:r>
              <a:rPr lang="en-US" sz="2000" dirty="0">
                <a:latin typeface="Amiri" pitchFamily="2" charset="-78"/>
                <a:cs typeface="Amiri" pitchFamily="2" charset="-78"/>
              </a:rPr>
              <a:t>Step 2 − Next, this algorithm will construct a decision tree for every sample. Then it will get the prediction result...</a:t>
            </a:r>
          </a:p>
          <a:p>
            <a:r>
              <a:rPr lang="en-US" sz="2000" dirty="0">
                <a:latin typeface="Amiri" pitchFamily="2" charset="-78"/>
                <a:cs typeface="Amiri" pitchFamily="2" charset="-78"/>
              </a:rPr>
              <a:t>Step 3 − In this step, voting will be performed for every predicted result.</a:t>
            </a:r>
          </a:p>
          <a:p>
            <a:r>
              <a:rPr lang="en-US" sz="2000" dirty="0">
                <a:latin typeface="Amiri" pitchFamily="2" charset="-78"/>
                <a:cs typeface="Amiri" pitchFamily="2" charset="-78"/>
              </a:rPr>
              <a:t>Step 4 − At last, select the most voted prediction result as the final prediction result.</a:t>
            </a:r>
            <a:endParaRPr lang="en-IN" sz="2000" dirty="0">
              <a:latin typeface="Amiri" pitchFamily="2" charset="-78"/>
              <a:cs typeface="Amiri" pitchFamily="2" charset="-78"/>
            </a:endParaRPr>
          </a:p>
        </p:txBody>
      </p:sp>
      <p:sp>
        <p:nvSpPr>
          <p:cNvPr id="7" name="Rectangle 6"/>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03" y="283293"/>
            <a:ext cx="11959590" cy="3137875"/>
          </a:xfrm>
        </p:spPr>
        <p:txBody>
          <a:bodyPr>
            <a:noAutofit/>
          </a:bodyPr>
          <a:lstStyle/>
          <a:p>
            <a:pPr marL="0" indent="0">
              <a:buNone/>
            </a:pPr>
            <a:r>
              <a:rPr lang="en-US" sz="2000" b="1" u="sng" dirty="0">
                <a:latin typeface="Amiri" pitchFamily="2" charset="-78"/>
                <a:cs typeface="Amiri" pitchFamily="2" charset="-78"/>
              </a:rPr>
              <a:t>LOGISTIC REGRESSION:</a:t>
            </a:r>
          </a:p>
          <a:p>
            <a:pPr marL="180000">
              <a:lnSpc>
                <a:spcPct val="120000"/>
              </a:lnSpc>
            </a:pPr>
            <a:r>
              <a:rPr lang="en-US" sz="2000" b="0" i="0" dirty="0">
                <a:solidFill>
                  <a:srgbClr val="202124"/>
                </a:solidFill>
                <a:effectLst/>
                <a:latin typeface="Amiri" pitchFamily="2" charset="-78"/>
                <a:cs typeface="Amiri" pitchFamily="2" charset="-78"/>
              </a:rPr>
              <a:t>Logistic regression is </a:t>
            </a:r>
            <a:r>
              <a:rPr lang="en-US" sz="2000" b="1" i="0" dirty="0">
                <a:solidFill>
                  <a:srgbClr val="202124"/>
                </a:solidFill>
                <a:effectLst/>
                <a:latin typeface="Amiri" pitchFamily="2" charset="-78"/>
                <a:cs typeface="Amiri" pitchFamily="2" charset="-78"/>
              </a:rPr>
              <a:t>a supervised learning classification algorithm used to predict the probability of a target variable</a:t>
            </a:r>
            <a:r>
              <a:rPr lang="en-US" sz="2000" b="0" i="0" dirty="0">
                <a:solidFill>
                  <a:srgbClr val="202124"/>
                </a:solidFill>
                <a:effectLst/>
                <a:latin typeface="Amiri" pitchFamily="2" charset="-78"/>
                <a:cs typeface="Amiri" pitchFamily="2" charset="-78"/>
              </a:rPr>
              <a:t>. The nature of target or dependent variable is dichotomous, which means there would be only two possible classes. ... Mathematically, a logistic regression model predicts P(Y=1) as a function of X.</a:t>
            </a:r>
            <a:endParaRPr lang="en-US" sz="2000" u="sng" dirty="0">
              <a:latin typeface="Amiri" pitchFamily="2" charset="-78"/>
              <a:cs typeface="Amiri" pitchFamily="2" charset="-78"/>
            </a:endParaRPr>
          </a:p>
          <a:p>
            <a:pPr marL="180000" algn="l">
              <a:lnSpc>
                <a:spcPct val="120000"/>
              </a:lnSpc>
            </a:pPr>
            <a:r>
              <a:rPr lang="en-US" sz="2000" b="0" i="0" dirty="0">
                <a:effectLst/>
                <a:latin typeface="Amiri" pitchFamily="2" charset="-78"/>
                <a:cs typeface="Amiri" pitchFamily="2" charset="-78"/>
              </a:rPr>
              <a:t>Logistic Regression is used when the dependent variable (target) is categorical. For example,</a:t>
            </a:r>
          </a:p>
          <a:p>
            <a:pPr marL="180000" algn="l">
              <a:lnSpc>
                <a:spcPct val="120000"/>
              </a:lnSpc>
              <a:buFont typeface="Arial" panose="020B0604020202020204" pitchFamily="34" charset="0"/>
              <a:buChar char="•"/>
            </a:pPr>
            <a:r>
              <a:rPr lang="en-US" sz="2000" b="0" i="0" dirty="0">
                <a:effectLst/>
                <a:latin typeface="Amiri" pitchFamily="2" charset="-78"/>
                <a:cs typeface="Amiri" pitchFamily="2" charset="-78"/>
              </a:rPr>
              <a:t>To predict whether an email is a spam (1) or (</a:t>
            </a:r>
            <a:r>
              <a:rPr lang="en-US" sz="2000" b="0" i="0" dirty="0" smtClean="0">
                <a:effectLst/>
                <a:latin typeface="Amiri" pitchFamily="2" charset="-78"/>
                <a:cs typeface="Amiri" pitchFamily="2" charset="-78"/>
              </a:rPr>
              <a:t>0)</a:t>
            </a:r>
          </a:p>
          <a:p>
            <a:pPr marL="180000" algn="l">
              <a:lnSpc>
                <a:spcPct val="120000"/>
              </a:lnSpc>
              <a:buFont typeface="Arial" panose="020B0604020202020204" pitchFamily="34" charset="0"/>
              <a:buChar char="•"/>
            </a:pPr>
            <a:r>
              <a:rPr lang="en-US" sz="2000" b="0" i="0" dirty="0" smtClean="0">
                <a:effectLst/>
                <a:latin typeface="Amiri" pitchFamily="2" charset="-78"/>
                <a:cs typeface="Amiri" pitchFamily="2" charset="-78"/>
              </a:rPr>
              <a:t>Whether </a:t>
            </a:r>
            <a:r>
              <a:rPr lang="en-US" sz="2000" b="0" i="0" dirty="0">
                <a:effectLst/>
                <a:latin typeface="Amiri" pitchFamily="2" charset="-78"/>
                <a:cs typeface="Amiri" pitchFamily="2" charset="-78"/>
              </a:rPr>
              <a:t>the tumor is malignant (1) or not (0)</a:t>
            </a:r>
          </a:p>
          <a:p>
            <a:endParaRPr lang="en-IN" sz="2000" b="0" i="0" dirty="0">
              <a:solidFill>
                <a:srgbClr val="202124"/>
              </a:solidFill>
              <a:effectLst/>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endParaRPr lang="en-US" sz="2000" b="0" i="0" dirty="0">
              <a:solidFill>
                <a:srgbClr val="202124"/>
              </a:solidFill>
              <a:effectLst/>
              <a:latin typeface="Amiri" pitchFamily="2" charset="-78"/>
              <a:cs typeface="Amiri" pitchFamily="2" charset="-78"/>
            </a:endParaRPr>
          </a:p>
          <a:p>
            <a:endParaRPr lang="en-US" sz="2000" b="0" i="0" dirty="0">
              <a:solidFill>
                <a:srgbClr val="202124"/>
              </a:solidFill>
              <a:effectLst/>
              <a:latin typeface="Amiri" pitchFamily="2" charset="-78"/>
              <a:cs typeface="Amiri" pitchFamily="2" charset="-78"/>
            </a:endParaRPr>
          </a:p>
          <a:p>
            <a:endParaRPr lang="en-US" sz="2000" b="0" i="0" dirty="0">
              <a:solidFill>
                <a:srgbClr val="202124"/>
              </a:solidFill>
              <a:effectLst/>
              <a:latin typeface="Amiri" pitchFamily="2" charset="-78"/>
              <a:cs typeface="Amiri" pitchFamily="2" charset="-78"/>
            </a:endParaRPr>
          </a:p>
          <a:p>
            <a:endParaRPr lang="en-IN" sz="2000" dirty="0">
              <a:solidFill>
                <a:srgbClr val="202124"/>
              </a:solidFill>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endParaRPr lang="en-IN" sz="2000" dirty="0">
              <a:solidFill>
                <a:srgbClr val="202124"/>
              </a:solidFill>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endParaRPr lang="en-IN" sz="2000" b="0" i="0" dirty="0">
              <a:solidFill>
                <a:srgbClr val="202124"/>
              </a:solidFill>
              <a:effectLst/>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endParaRPr lang="en-IN" sz="2000" dirty="0">
              <a:latin typeface="Amiri" pitchFamily="2" charset="-78"/>
              <a:cs typeface="Amiri" pitchFamily="2" charset="-78"/>
            </a:endParaRPr>
          </a:p>
          <a:p>
            <a:pPr marL="0" indent="0">
              <a:buNone/>
            </a:pPr>
            <a:r>
              <a:rPr lang="en-IN" sz="2000" dirty="0">
                <a:latin typeface="Amiri" pitchFamily="2" charset="-78"/>
                <a:cs typeface="Amiri" pitchFamily="2" charset="-78"/>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0980" y="3594145"/>
            <a:ext cx="4089511" cy="2705893"/>
          </a:xfrm>
          <a:prstGeom prst="rect">
            <a:avLst/>
          </a:prstGeom>
        </p:spPr>
      </p:pic>
      <p:sp>
        <p:nvSpPr>
          <p:cNvPr id="4" name="Rectangle 3"/>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VISUALISATION OF GARPHS</a:t>
            </a:r>
            <a:endParaRPr lang="en-US" dirty="0">
              <a:latin typeface="Aparajita" pitchFamily="34" charset="0"/>
              <a:cs typeface="Aparajita"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259" y="922555"/>
            <a:ext cx="5548679" cy="80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660" y="1771650"/>
            <a:ext cx="4674757" cy="49373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lc="http://schemas.openxmlformats.org/drawingml/2006/lockedCanvas" xmlns:a16="http://schemas.microsoft.com/office/drawing/2014/main" xmlns="" id="{5D3A0488-3423-405E-9BE2-A588DACA910D}"/>
              </a:ext>
            </a:extLst>
          </p:cNvPr>
          <p:cNvPicPr>
            <a:picLocks noGrp="1" noChangeAspect="1"/>
          </p:cNvPicPr>
          <p:nvPr/>
        </p:nvPicPr>
        <p:blipFill>
          <a:blip r:embed="rId2"/>
          <a:stretch>
            <a:fillRect/>
          </a:stretch>
        </p:blipFill>
        <p:spPr>
          <a:xfrm>
            <a:off x="3375143" y="1152517"/>
            <a:ext cx="5582390" cy="5582390"/>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275" y="363471"/>
            <a:ext cx="6446563" cy="789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68" y="980561"/>
            <a:ext cx="10515600" cy="5830549"/>
          </a:xfrm>
        </p:spPr>
        <p:txBody>
          <a:bodyPr>
            <a:noAutofit/>
          </a:bodyPr>
          <a:lstStyle/>
          <a:p>
            <a:pPr>
              <a:lnSpc>
                <a:spcPct val="120000"/>
              </a:lnSpc>
            </a:pPr>
            <a:r>
              <a:rPr lang="en-US" sz="2000" dirty="0" smtClean="0">
                <a:latin typeface="Amiri" pitchFamily="2" charset="-78"/>
                <a:cs typeface="Amiri" pitchFamily="2" charset="-78"/>
              </a:rPr>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2000" dirty="0" smtClean="0">
              <a:latin typeface="Amiri" pitchFamily="2" charset="-78"/>
              <a:cs typeface="Amiri" pitchFamily="2" charset="-78"/>
            </a:endParaRPr>
          </a:p>
          <a:p>
            <a:pPr>
              <a:lnSpc>
                <a:spcPct val="120000"/>
              </a:lnSpc>
            </a:pPr>
            <a:r>
              <a:rPr lang="en-US" sz="2000" dirty="0" smtClean="0">
                <a:latin typeface="Amiri" pitchFamily="2" charset="-78"/>
                <a:cs typeface="Amiri" pitchFamily="2" charset="-78"/>
              </a:rPr>
              <a:t>	We Created the IBM cloud account by going to the IBM cloud login page. Then we login to IBM Watson Studio and deployed our model on IBM.</a:t>
            </a:r>
          </a:p>
          <a:p>
            <a:pPr>
              <a:lnSpc>
                <a:spcPct val="150000"/>
              </a:lnSpc>
              <a:buNone/>
            </a:pPr>
            <a:r>
              <a:rPr lang="en-US" sz="2000" b="1" dirty="0" smtClean="0">
                <a:latin typeface="Amiri" pitchFamily="2" charset="-78"/>
                <a:cs typeface="Amiri" pitchFamily="2" charset="-78"/>
              </a:rPr>
              <a:t>Advantages of deploying model on CLOUD:</a:t>
            </a:r>
          </a:p>
          <a:p>
            <a:pPr>
              <a:lnSpc>
                <a:spcPct val="120000"/>
              </a:lnSpc>
            </a:pPr>
            <a:r>
              <a:rPr lang="en-US" sz="2000" dirty="0" smtClean="0">
                <a:latin typeface="Amiri" pitchFamily="2" charset="-78"/>
                <a:cs typeface="Amiri" pitchFamily="2" charset="-78"/>
              </a:rPr>
              <a:t>Security and privacy. Much like a private cloud, you can ensure your data remains secure when you are the only organization that uses the private portion of your infrastructure.</a:t>
            </a:r>
          </a:p>
          <a:p>
            <a:pPr>
              <a:lnSpc>
                <a:spcPct val="120000"/>
              </a:lnSpc>
            </a:pPr>
            <a:r>
              <a:rPr lang="en-US" sz="2000" dirty="0" smtClean="0">
                <a:latin typeface="Amiri" pitchFamily="2" charset="-78"/>
                <a:cs typeface="Amiri" pitchFamily="2" charset="-78"/>
              </a:rPr>
              <a:t>Potential cost savings. </a:t>
            </a:r>
          </a:p>
          <a:p>
            <a:pPr>
              <a:lnSpc>
                <a:spcPct val="120000"/>
              </a:lnSpc>
            </a:pPr>
            <a:r>
              <a:rPr lang="en-US" sz="2000" dirty="0" smtClean="0">
                <a:latin typeface="Amiri" pitchFamily="2" charset="-78"/>
                <a:cs typeface="Amiri" pitchFamily="2" charset="-78"/>
              </a:rPr>
              <a:t>Superior flexibility and scalability</a:t>
            </a:r>
            <a:r>
              <a:rPr lang="en-US" sz="2000" dirty="0" smtClean="0">
                <a:latin typeface="Amiri" pitchFamily="2" charset="-78"/>
                <a:cs typeface="Amiri" pitchFamily="2" charset="-78"/>
              </a:rPr>
              <a:t>.</a:t>
            </a:r>
            <a:endParaRPr lang="en-US" sz="2000" dirty="0" smtClean="0">
              <a:latin typeface="Amiri" pitchFamily="2" charset="-78"/>
              <a:cs typeface="Amiri" pitchFamily="2" charset="-78"/>
            </a:endParaRPr>
          </a:p>
          <a:p>
            <a:pPr>
              <a:lnSpc>
                <a:spcPct val="150000"/>
              </a:lnSpc>
              <a:buNone/>
            </a:pPr>
            <a:endParaRPr lang="en-GB" sz="2000" dirty="0" smtClean="0">
              <a:latin typeface="Amiri" pitchFamily="2" charset="-78"/>
              <a:cs typeface="Amiri" pitchFamily="2" charset="-78"/>
            </a:endParaRPr>
          </a:p>
          <a:p>
            <a:pPr>
              <a:buNone/>
            </a:pPr>
            <a:endParaRPr lang="en-GB" sz="2000" dirty="0">
              <a:latin typeface="Amiri" pitchFamily="2" charset="-78"/>
              <a:cs typeface="Amiri" pitchFamily="2" charset="-78"/>
            </a:endParaRPr>
          </a:p>
        </p:txBody>
      </p:sp>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IBM WATSON STUDIO</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829328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75" y="1587499"/>
            <a:ext cx="8767439" cy="3509856"/>
          </a:xfrm>
        </p:spPr>
        <p:txBody>
          <a:bodyPr>
            <a:noAutofit/>
          </a:bodyPr>
          <a:lstStyle/>
          <a:p>
            <a:pPr marL="0" indent="0">
              <a:buNone/>
            </a:pPr>
            <a:endParaRPr lang="en-US" sz="2000" dirty="0">
              <a:latin typeface="Amiri" pitchFamily="2" charset="-78"/>
              <a:cs typeface="Amiri" pitchFamily="2" charset="-78"/>
            </a:endParaRPr>
          </a:p>
          <a:p>
            <a:r>
              <a:rPr lang="en-US" sz="2000" dirty="0">
                <a:latin typeface="Amiri" pitchFamily="2" charset="-78"/>
                <a:cs typeface="Amiri" pitchFamily="2" charset="-78"/>
              </a:rPr>
              <a:t>Anaconda navigator</a:t>
            </a:r>
          </a:p>
          <a:p>
            <a:r>
              <a:rPr lang="en-US" sz="2000" dirty="0" err="1">
                <a:latin typeface="Amiri" pitchFamily="2" charset="-78"/>
                <a:cs typeface="Amiri" pitchFamily="2" charset="-78"/>
              </a:rPr>
              <a:t>Jupyter</a:t>
            </a:r>
            <a:r>
              <a:rPr lang="en-US" sz="2000" dirty="0">
                <a:latin typeface="Amiri" pitchFamily="2" charset="-78"/>
                <a:cs typeface="Amiri" pitchFamily="2" charset="-78"/>
              </a:rPr>
              <a:t> </a:t>
            </a:r>
            <a:r>
              <a:rPr lang="en-US" sz="2000" dirty="0" smtClean="0">
                <a:latin typeface="Amiri" pitchFamily="2" charset="-78"/>
                <a:cs typeface="Amiri" pitchFamily="2" charset="-78"/>
              </a:rPr>
              <a:t>notebook</a:t>
            </a:r>
          </a:p>
          <a:p>
            <a:r>
              <a:rPr lang="en-US" sz="2000" dirty="0" smtClean="0">
                <a:latin typeface="Amiri" pitchFamily="2" charset="-78"/>
                <a:cs typeface="Amiri" pitchFamily="2" charset="-78"/>
              </a:rPr>
              <a:t>IBM </a:t>
            </a:r>
            <a:r>
              <a:rPr lang="en-US" sz="2000" dirty="0" err="1" smtClean="0">
                <a:latin typeface="Amiri" pitchFamily="2" charset="-78"/>
                <a:cs typeface="Amiri" pitchFamily="2" charset="-78"/>
              </a:rPr>
              <a:t>watson</a:t>
            </a:r>
            <a:r>
              <a:rPr lang="en-US" sz="2000" dirty="0" smtClean="0">
                <a:latin typeface="Amiri" pitchFamily="2" charset="-78"/>
                <a:cs typeface="Amiri" pitchFamily="2" charset="-78"/>
              </a:rPr>
              <a:t> Studio</a:t>
            </a:r>
            <a:endParaRPr lang="en-US" sz="2000" dirty="0">
              <a:latin typeface="Amiri" pitchFamily="2" charset="-78"/>
              <a:cs typeface="Amiri" pitchFamily="2" charset="-78"/>
            </a:endParaRPr>
          </a:p>
          <a:p>
            <a:r>
              <a:rPr lang="en-US" sz="2000" dirty="0">
                <a:latin typeface="Amiri" pitchFamily="2" charset="-78"/>
                <a:cs typeface="Amiri" pitchFamily="2" charset="-78"/>
              </a:rPr>
              <a:t>Machine learning tools: pandas,</a:t>
            </a:r>
          </a:p>
          <a:p>
            <a:pPr marL="0" indent="0">
              <a:buNone/>
            </a:pPr>
            <a:r>
              <a:rPr lang="en-US" sz="2000" dirty="0">
                <a:latin typeface="Amiri" pitchFamily="2" charset="-78"/>
                <a:cs typeface="Amiri" pitchFamily="2" charset="-78"/>
              </a:rPr>
              <a:t>                                               numpy,</a:t>
            </a:r>
          </a:p>
          <a:p>
            <a:pPr marL="0" indent="0">
              <a:buNone/>
            </a:pPr>
            <a:r>
              <a:rPr lang="en-US" sz="2000" dirty="0">
                <a:latin typeface="Amiri" pitchFamily="2" charset="-78"/>
                <a:cs typeface="Amiri" pitchFamily="2" charset="-78"/>
              </a:rPr>
              <a:t>                                               matplotlib,</a:t>
            </a:r>
          </a:p>
          <a:p>
            <a:pPr marL="0" indent="0">
              <a:buNone/>
            </a:pPr>
            <a:r>
              <a:rPr lang="en-US" sz="2000" dirty="0">
                <a:latin typeface="Amiri" pitchFamily="2" charset="-78"/>
                <a:cs typeface="Amiri" pitchFamily="2" charset="-78"/>
              </a:rPr>
              <a:t>                                               scikitlearn,</a:t>
            </a:r>
          </a:p>
          <a:p>
            <a:pPr marL="0" indent="0">
              <a:buNone/>
            </a:pPr>
            <a:r>
              <a:rPr lang="en-US" sz="2000" dirty="0">
                <a:latin typeface="Amiri" pitchFamily="2" charset="-78"/>
                <a:cs typeface="Amiri" pitchFamily="2" charset="-78"/>
              </a:rPr>
              <a:t>                                               </a:t>
            </a:r>
            <a:r>
              <a:rPr lang="en-US" sz="2000" dirty="0" err="1" smtClean="0">
                <a:latin typeface="Amiri" pitchFamily="2" charset="-78"/>
                <a:cs typeface="Amiri" pitchFamily="2" charset="-78"/>
              </a:rPr>
              <a:t>seaborn</a:t>
            </a:r>
            <a:endParaRPr lang="en-US" sz="2000" dirty="0">
              <a:latin typeface="Amiri" pitchFamily="2" charset="-78"/>
              <a:cs typeface="Amiri" pitchFamily="2" charset="-78"/>
            </a:endParaRPr>
          </a:p>
        </p:txBody>
      </p:sp>
      <p:sp>
        <p:nvSpPr>
          <p:cNvPr id="4" name="Rectangle 3"/>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SOFTWARE REQUIREMENTS</a:t>
            </a:r>
            <a:endParaRPr lang="en-US" dirty="0">
              <a:latin typeface="Aparajita" pitchFamily="34" charset="0"/>
              <a:cs typeface="Aparajit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CONCLUSION</a:t>
            </a:r>
            <a:endParaRPr lang="en-US" dirty="0">
              <a:latin typeface="Aparajita" pitchFamily="34" charset="0"/>
              <a:cs typeface="Aparajita" pitchFamily="34" charset="0"/>
            </a:endParaRPr>
          </a:p>
        </p:txBody>
      </p:sp>
      <p:sp>
        <p:nvSpPr>
          <p:cNvPr id="6" name="Rectangle 5"/>
          <p:cNvSpPr/>
          <p:nvPr/>
        </p:nvSpPr>
        <p:spPr>
          <a:xfrm>
            <a:off x="285019" y="1676850"/>
            <a:ext cx="5256584" cy="2246769"/>
          </a:xfrm>
          <a:prstGeom prst="rect">
            <a:avLst/>
          </a:prstGeom>
        </p:spPr>
        <p:txBody>
          <a:bodyPr wrap="square">
            <a:spAutoFit/>
          </a:bodyPr>
          <a:lstStyle/>
          <a:p>
            <a:r>
              <a:rPr lang="en-US" sz="2000" dirty="0" smtClean="0">
                <a:latin typeface="Andalus" pitchFamily="18" charset="-78"/>
                <a:cs typeface="Andalus" pitchFamily="18" charset="-78"/>
              </a:rPr>
              <a:t>In this project we have calculated estimated time for failure of an aircraft engine depending on different factors.</a:t>
            </a:r>
          </a:p>
          <a:p>
            <a:r>
              <a:rPr lang="en-US" sz="2000" dirty="0" smtClean="0">
                <a:latin typeface="Andalus" pitchFamily="18" charset="-78"/>
                <a:cs typeface="Andalus" pitchFamily="18" charset="-78"/>
              </a:rPr>
              <a:t>We have achieved this by using Machine Learning model,</a:t>
            </a:r>
          </a:p>
          <a:p>
            <a:r>
              <a:rPr lang="en-US" sz="2000" dirty="0" smtClean="0">
                <a:latin typeface="Andalus" pitchFamily="18" charset="-78"/>
                <a:cs typeface="Andalus" pitchFamily="18" charset="-78"/>
              </a:rPr>
              <a:t>For better results we used </a:t>
            </a:r>
            <a:r>
              <a:rPr lang="en-US" sz="2000" dirty="0"/>
              <a:t>Logistic Regression model</a:t>
            </a:r>
            <a:r>
              <a:rPr lang="en-US" sz="2000" dirty="0" smtClean="0">
                <a:latin typeface="Andalus" pitchFamily="18" charset="-78"/>
                <a:cs typeface="Andalus" pitchFamily="18" charset="-78"/>
              </a:rPr>
              <a:t> and proved with 99% accuracy</a:t>
            </a:r>
            <a:r>
              <a:rPr lang="en-US" sz="2000" dirty="0">
                <a:latin typeface="Andalus" pitchFamily="18" charset="-78"/>
                <a:cs typeface="Andalus" pitchFamily="18" charset="-78"/>
              </a:rPr>
              <a:t>.</a:t>
            </a:r>
            <a:endParaRPr lang="en-IN" sz="2000" dirty="0">
              <a:latin typeface="Andalus" pitchFamily="18" charset="-78"/>
              <a:cs typeface="Andalus" pitchFamily="18" charset="-78"/>
            </a:endParaRPr>
          </a:p>
        </p:txBody>
      </p:sp>
    </p:spTree>
    <p:extLst>
      <p:ext uri="{BB962C8B-B14F-4D97-AF65-F5344CB8AC3E}">
        <p14:creationId xmlns:p14="http://schemas.microsoft.com/office/powerpoint/2010/main" val="188465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OUTLINE</a:t>
            </a:r>
            <a:endParaRPr lang="en-US" dirty="0">
              <a:latin typeface="Aparajita" pitchFamily="34" charset="0"/>
              <a:cs typeface="Aparajita" pitchFamily="34" charset="0"/>
            </a:endParaRPr>
          </a:p>
        </p:txBody>
      </p:sp>
      <p:sp>
        <p:nvSpPr>
          <p:cNvPr id="12" name="Rectangle 11"/>
          <p:cNvSpPr/>
          <p:nvPr/>
        </p:nvSpPr>
        <p:spPr>
          <a:xfrm>
            <a:off x="73852" y="2182212"/>
            <a:ext cx="6010316" cy="2677656"/>
          </a:xfrm>
          <a:prstGeom prst="rect">
            <a:avLst/>
          </a:prstGeom>
        </p:spPr>
        <p:txBody>
          <a:bodyPr wrap="square">
            <a:spAutoFit/>
          </a:bodyPr>
          <a:lstStyle/>
          <a:p>
            <a:pPr marL="342900" indent="-342900">
              <a:buFont typeface="Wingdings" pitchFamily="2" charset="2"/>
              <a:buChar char="Ø"/>
            </a:pPr>
            <a:r>
              <a:rPr lang="en-US" sz="2400" dirty="0" smtClean="0">
                <a:latin typeface="Andalus" pitchFamily="18" charset="-78"/>
                <a:cs typeface="Andalus" pitchFamily="18" charset="-78"/>
              </a:rPr>
              <a:t>INTRODUCTION</a:t>
            </a:r>
          </a:p>
          <a:p>
            <a:pPr marL="342900" indent="-342900">
              <a:buFont typeface="Wingdings" pitchFamily="2" charset="2"/>
              <a:buChar char="Ø"/>
            </a:pPr>
            <a:r>
              <a:rPr lang="en-US" sz="2400" dirty="0" smtClean="0">
                <a:latin typeface="Andalus" pitchFamily="18" charset="-78"/>
                <a:cs typeface="Andalus" pitchFamily="18" charset="-78"/>
              </a:rPr>
              <a:t>OBJECTIVE</a:t>
            </a:r>
          </a:p>
          <a:p>
            <a:pPr marL="342900" indent="-342900">
              <a:buFont typeface="Wingdings" pitchFamily="2" charset="2"/>
              <a:buChar char="Ø"/>
            </a:pPr>
            <a:r>
              <a:rPr lang="en-US" sz="2400" dirty="0" smtClean="0">
                <a:latin typeface="Andalus" pitchFamily="18" charset="-78"/>
                <a:cs typeface="Andalus" pitchFamily="18" charset="-78"/>
              </a:rPr>
              <a:t>DATA</a:t>
            </a:r>
          </a:p>
          <a:p>
            <a:pPr marL="342900" indent="-342900">
              <a:buFont typeface="Wingdings" pitchFamily="2" charset="2"/>
              <a:buChar char="Ø"/>
            </a:pPr>
            <a:r>
              <a:rPr lang="en-US" sz="2400" smtClean="0">
                <a:latin typeface="Andalus" pitchFamily="18" charset="-78"/>
                <a:cs typeface="Andalus" pitchFamily="18" charset="-78"/>
              </a:rPr>
              <a:t>MACHINE LEARNING APPROACHES</a:t>
            </a:r>
            <a:endParaRPr lang="en-US" sz="2400" dirty="0" smtClean="0">
              <a:latin typeface="Andalus" pitchFamily="18" charset="-78"/>
              <a:cs typeface="Andalus" pitchFamily="18" charset="-78"/>
            </a:endParaRPr>
          </a:p>
          <a:p>
            <a:pPr marL="342900" indent="-342900">
              <a:buFont typeface="Wingdings" pitchFamily="2" charset="2"/>
              <a:buChar char="Ø"/>
            </a:pPr>
            <a:r>
              <a:rPr lang="en-US" sz="2400" dirty="0" smtClean="0">
                <a:latin typeface="Andalus" pitchFamily="18" charset="-78"/>
                <a:cs typeface="Andalus" pitchFamily="18" charset="-78"/>
              </a:rPr>
              <a:t>VISUALIZATION OF GRAPHS</a:t>
            </a:r>
          </a:p>
          <a:p>
            <a:pPr marL="342900" indent="-342900">
              <a:buFont typeface="Wingdings" pitchFamily="2" charset="2"/>
              <a:buChar char="Ø"/>
            </a:pPr>
            <a:r>
              <a:rPr lang="en-US" sz="2400" dirty="0" smtClean="0">
                <a:latin typeface="Andalus" pitchFamily="18" charset="-78"/>
                <a:cs typeface="Andalus" pitchFamily="18" charset="-78"/>
              </a:rPr>
              <a:t>SOFTWARE REQUIREMENTS</a:t>
            </a:r>
          </a:p>
          <a:p>
            <a:pPr marL="342900" indent="-342900">
              <a:buFont typeface="Wingdings" pitchFamily="2" charset="2"/>
              <a:buChar char="Ø"/>
            </a:pPr>
            <a:r>
              <a:rPr lang="en-US" sz="2400" dirty="0" smtClean="0">
                <a:latin typeface="Andalus" pitchFamily="18" charset="-78"/>
                <a:cs typeface="Andalus" pitchFamily="18" charset="-78"/>
              </a:rPr>
              <a:t>CONCLUSION</a:t>
            </a:r>
          </a:p>
        </p:txBody>
      </p:sp>
      <p:sp>
        <p:nvSpPr>
          <p:cNvPr id="13" name="Rectangle 12"/>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INTRODUCTION</a:t>
            </a:r>
            <a:endParaRPr lang="en-US" dirty="0">
              <a:latin typeface="Aparajita" pitchFamily="34" charset="0"/>
              <a:cs typeface="Aparajita" pitchFamily="34" charset="0"/>
            </a:endParaRPr>
          </a:p>
        </p:txBody>
      </p:sp>
      <p:sp>
        <p:nvSpPr>
          <p:cNvPr id="8" name="Rectangle 7"/>
          <p:cNvSpPr/>
          <p:nvPr/>
        </p:nvSpPr>
        <p:spPr>
          <a:xfrm>
            <a:off x="107504" y="1438759"/>
            <a:ext cx="11428004" cy="3785652"/>
          </a:xfrm>
          <a:prstGeom prst="rect">
            <a:avLst/>
          </a:prstGeom>
        </p:spPr>
        <p:txBody>
          <a:bodyPr wrap="square">
            <a:spAutoFit/>
          </a:bodyPr>
          <a:lstStyle/>
          <a:p>
            <a:pPr marL="342900" indent="-342900">
              <a:buFont typeface="Arial" pitchFamily="34" charset="0"/>
              <a:buChar char="•"/>
            </a:pPr>
            <a:r>
              <a:rPr lang="en-US" sz="2000" dirty="0">
                <a:latin typeface="Amiri" pitchFamily="2" charset="-78"/>
                <a:cs typeface="Amiri" pitchFamily="2" charset="-78"/>
              </a:rPr>
              <a:t>Engine failure is highly risky and needs a lot of time for repair. Unexpected failure leads to loss of money and time. Predicting the failure prior, will save time, effort, money and sometimes even lives. The failure can be detected by installing the sensors and keeping a track of the values. The failure detection and predictive maintenance can be for any device, out of which we will be dealing with the engine failure for a threshold number of days</a:t>
            </a:r>
            <a:r>
              <a:rPr lang="en-US" sz="2000" dirty="0" smtClean="0">
                <a:latin typeface="Amiri" pitchFamily="2" charset="-78"/>
                <a:cs typeface="Amiri" pitchFamily="2" charset="-78"/>
              </a:rPr>
              <a:t>.</a:t>
            </a:r>
          </a:p>
          <a:p>
            <a:pPr marL="342900" indent="-342900">
              <a:buFont typeface="Arial" pitchFamily="34" charset="0"/>
              <a:buChar char="•"/>
            </a:pP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The project aims to predict the failure of an engine by using Machine Learning to save loss of time &amp; money thus improving productivity</a:t>
            </a:r>
            <a:r>
              <a:rPr lang="en-US" sz="2000" dirty="0" smtClean="0">
                <a:latin typeface="Amiri" pitchFamily="2" charset="-78"/>
                <a:cs typeface="Amiri" pitchFamily="2" charset="-78"/>
              </a:rPr>
              <a:t>.</a:t>
            </a:r>
          </a:p>
          <a:p>
            <a:pPr marL="342900" indent="-342900">
              <a:buFont typeface="Arial" pitchFamily="34" charset="0"/>
              <a:buChar char="•"/>
            </a:pP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We use machine learning algorithms to predict </a:t>
            </a:r>
            <a:r>
              <a:rPr lang="en-US" sz="2000" dirty="0" smtClean="0">
                <a:latin typeface="Amiri" pitchFamily="2" charset="-78"/>
                <a:cs typeface="Amiri" pitchFamily="2" charset="-78"/>
              </a:rPr>
              <a:t>failure of an engine. </a:t>
            </a:r>
            <a:r>
              <a:rPr lang="en-US" sz="2000" dirty="0">
                <a:latin typeface="Amiri" pitchFamily="2" charset="-78"/>
                <a:cs typeface="Amiri" pitchFamily="2" charset="-78"/>
              </a:rPr>
              <a:t>The model </a:t>
            </a:r>
            <a:r>
              <a:rPr lang="en-US" sz="2000" dirty="0" smtClean="0">
                <a:latin typeface="Amiri" pitchFamily="2" charset="-78"/>
                <a:cs typeface="Amiri" pitchFamily="2" charset="-78"/>
              </a:rPr>
              <a:t>give to types of predictions, which includes manual prediction and automatic prediction . </a:t>
            </a:r>
            <a:r>
              <a:rPr lang="en-US" sz="2000" dirty="0">
                <a:latin typeface="Amiri" pitchFamily="2" charset="-78"/>
                <a:cs typeface="Amiri" pitchFamily="2" charset="-78"/>
              </a:rPr>
              <a:t>Thus a </a:t>
            </a:r>
            <a:r>
              <a:rPr lang="en-US" sz="2000" dirty="0" smtClean="0">
                <a:latin typeface="Amiri" pitchFamily="2" charset="-78"/>
                <a:cs typeface="Amiri" pitchFamily="2" charset="-78"/>
              </a:rPr>
              <a:t>user can get an appropriate time of failure of an aircraft engine.</a:t>
            </a:r>
            <a:endParaRPr lang="en-US" sz="2000" dirty="0">
              <a:latin typeface="Amiri" pitchFamily="2" charset="-78"/>
              <a:cs typeface="Amiri" pitchFamily="2" charset="-78"/>
            </a:endParaRPr>
          </a:p>
        </p:txBody>
      </p:sp>
      <p:sp>
        <p:nvSpPr>
          <p:cNvPr id="9" name="Rectangle 8"/>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OBJECTIVE</a:t>
            </a:r>
            <a:endParaRPr lang="en-US" dirty="0">
              <a:latin typeface="Aparajita" pitchFamily="34" charset="0"/>
              <a:cs typeface="Aparajita" pitchFamily="34" charset="0"/>
            </a:endParaRPr>
          </a:p>
        </p:txBody>
      </p:sp>
      <p:sp>
        <p:nvSpPr>
          <p:cNvPr id="12" name="Rectangle 11"/>
          <p:cNvSpPr/>
          <p:nvPr/>
        </p:nvSpPr>
        <p:spPr>
          <a:xfrm>
            <a:off x="143953" y="2413060"/>
            <a:ext cx="7780847" cy="2554545"/>
          </a:xfrm>
          <a:prstGeom prst="rect">
            <a:avLst/>
          </a:prstGeom>
        </p:spPr>
        <p:txBody>
          <a:bodyPr wrap="square">
            <a:spAutoFit/>
          </a:bodyPr>
          <a:lstStyle/>
          <a:p>
            <a:r>
              <a:rPr lang="en-US" sz="2000" dirty="0" smtClean="0">
                <a:latin typeface="Amiri" pitchFamily="2" charset="-78"/>
                <a:cs typeface="Amiri" pitchFamily="2" charset="-78"/>
              </a:rPr>
              <a:t>By </a:t>
            </a:r>
            <a:r>
              <a:rPr lang="en-US" sz="2000" dirty="0">
                <a:latin typeface="Amiri" pitchFamily="2" charset="-78"/>
                <a:cs typeface="Amiri" pitchFamily="2" charset="-78"/>
              </a:rPr>
              <a:t>the end of this project</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You’ll be able to understand the problem to classify if it is a regression or a classification kind of problem</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 will be able to know how to pre-process/clean the data using different data pre-processing techniques</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Apply different algorithms according to the </a:t>
            </a:r>
            <a:r>
              <a:rPr lang="en-US" sz="2000" dirty="0" smtClean="0">
                <a:latin typeface="Amiri" pitchFamily="2" charset="-78"/>
                <a:cs typeface="Amiri" pitchFamily="2" charset="-78"/>
              </a:rPr>
              <a:t>dataset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 will be able to know how to find the accuracy of a model</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a:p>
            <a:pPr marL="342900" indent="-342900">
              <a:buFont typeface="Arial" pitchFamily="34" charset="0"/>
              <a:buChar char="•"/>
            </a:pPr>
            <a:r>
              <a:rPr lang="en-US" sz="2000" dirty="0">
                <a:latin typeface="Amiri" pitchFamily="2" charset="-78"/>
                <a:cs typeface="Amiri" pitchFamily="2" charset="-78"/>
              </a:rPr>
              <a:t>You will be able to Build web applications using the Flask framework</a:t>
            </a:r>
            <a:r>
              <a:rPr lang="en-US" sz="2000" dirty="0" smtClean="0">
                <a:latin typeface="Amiri" pitchFamily="2" charset="-78"/>
                <a:cs typeface="Amiri" pitchFamily="2" charset="-78"/>
              </a:rPr>
              <a:t>.</a:t>
            </a:r>
            <a:endParaRPr lang="en-US" sz="2000" dirty="0">
              <a:latin typeface="Amiri" pitchFamily="2" charset="-78"/>
              <a:cs typeface="Amiri" pitchFamily="2"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FLOW CHART</a:t>
            </a:r>
            <a:endParaRPr lang="en-US" dirty="0">
              <a:latin typeface="Aparajita" pitchFamily="34" charset="0"/>
              <a:cs typeface="Aparajita" pitchFamily="34" charset="0"/>
            </a:endParaRPr>
          </a:p>
        </p:txBody>
      </p:sp>
      <p:pic>
        <p:nvPicPr>
          <p:cNvPr id="6" name="Content Placeholder 3">
            <a:extLst>
              <a:ext uri="{FF2B5EF4-FFF2-40B4-BE49-F238E27FC236}">
                <a16:creationId xmlns:lc="http://schemas.openxmlformats.org/drawingml/2006/lockedCanvas" xmlns:a16="http://schemas.microsoft.com/office/drawing/2014/main" xmlns="" id="{66A92C92-62AF-4892-BDE3-748EAE73C662}"/>
              </a:ext>
            </a:extLst>
          </p:cNvPr>
          <p:cNvPicPr>
            <a:picLocks noGrp="1" noChangeAspect="1"/>
          </p:cNvPicPr>
          <p:nvPr/>
        </p:nvPicPr>
        <p:blipFill>
          <a:blip r:embed="rId2"/>
          <a:stretch>
            <a:fillRect/>
          </a:stretch>
        </p:blipFill>
        <p:spPr>
          <a:xfrm>
            <a:off x="1511863" y="1927780"/>
            <a:ext cx="9051041" cy="3541712"/>
          </a:xfrm>
          <a:prstGeom prst="rect">
            <a:avLst/>
          </a:prstGeom>
        </p:spPr>
      </p:pic>
    </p:spTree>
    <p:extLst>
      <p:ext uri="{BB962C8B-B14F-4D97-AF65-F5344CB8AC3E}">
        <p14:creationId xmlns:p14="http://schemas.microsoft.com/office/powerpoint/2010/main" val="349580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DATA</a:t>
            </a:r>
            <a:endParaRPr lang="en-US" dirty="0">
              <a:latin typeface="Aparajita" pitchFamily="34" charset="0"/>
              <a:cs typeface="Aparajita" pitchFamily="34" charset="0"/>
            </a:endParaRPr>
          </a:p>
        </p:txBody>
      </p:sp>
      <p:sp>
        <p:nvSpPr>
          <p:cNvPr id="13" name="Rectangle 12"/>
          <p:cNvSpPr/>
          <p:nvPr/>
        </p:nvSpPr>
        <p:spPr>
          <a:xfrm>
            <a:off x="202568" y="1066537"/>
            <a:ext cx="6714046" cy="2246769"/>
          </a:xfrm>
          <a:prstGeom prst="rect">
            <a:avLst/>
          </a:prstGeom>
        </p:spPr>
        <p:txBody>
          <a:bodyPr wrap="square">
            <a:spAutoFit/>
          </a:bodyPr>
          <a:lstStyle/>
          <a:p>
            <a:r>
              <a:rPr lang="en-US" sz="2000" dirty="0">
                <a:latin typeface="Aparajita" pitchFamily="34" charset="0"/>
                <a:cs typeface="Aparajita" pitchFamily="34" charset="0"/>
              </a:rPr>
              <a:t>Machine Learning Approach For Predictive Maintenance Aircraft </a:t>
            </a:r>
            <a:r>
              <a:rPr lang="en-US" sz="2000" dirty="0" smtClean="0">
                <a:latin typeface="Aparajita" pitchFamily="34" charset="0"/>
                <a:cs typeface="Aparajita" pitchFamily="34" charset="0"/>
              </a:rPr>
              <a:t>Engine </a:t>
            </a:r>
            <a:r>
              <a:rPr lang="en-US" sz="2000" dirty="0" smtClean="0">
                <a:latin typeface="Amiri" pitchFamily="2" charset="-78"/>
                <a:cs typeface="Amiri" pitchFamily="2" charset="-78"/>
              </a:rPr>
              <a:t>dataset consists of:</a:t>
            </a:r>
          </a:p>
          <a:p>
            <a:r>
              <a:rPr lang="en-US" sz="2000" dirty="0" smtClean="0"/>
              <a:t>20631 </a:t>
            </a:r>
            <a:r>
              <a:rPr lang="en-US" sz="2000" dirty="0"/>
              <a:t>rows × </a:t>
            </a:r>
            <a:r>
              <a:rPr lang="en-US" sz="2000" dirty="0" smtClean="0"/>
              <a:t>28 columns</a:t>
            </a:r>
            <a:endParaRPr lang="en-US" sz="2000" dirty="0" smtClean="0">
              <a:cs typeface="Amiri" pitchFamily="2" charset="-78"/>
            </a:endParaRPr>
          </a:p>
          <a:p>
            <a:r>
              <a:rPr lang="en-US" sz="2000" dirty="0"/>
              <a:t>'id', 'cycle', 'setting1', 'setting2', 'setting3', 's1', 's2', 's3</a:t>
            </a:r>
            <a:r>
              <a:rPr lang="en-US" sz="2000" dirty="0" smtClean="0"/>
              <a:t>','s4</a:t>
            </a:r>
            <a:r>
              <a:rPr lang="en-US" sz="2000" dirty="0"/>
              <a:t>', 's5', 's6', 's7', 's8', 's9', 's10', 's11', 's12', 's13', 's14</a:t>
            </a:r>
            <a:r>
              <a:rPr lang="en-US" sz="2000" dirty="0" smtClean="0"/>
              <a:t>','s15</a:t>
            </a:r>
            <a:r>
              <a:rPr lang="en-US" sz="2000" dirty="0"/>
              <a:t>', 's16', 's17', 's18', 's19', 's20', 's21', '</a:t>
            </a:r>
            <a:r>
              <a:rPr lang="en-US" sz="2000" dirty="0" err="1"/>
              <a:t>ttf</a:t>
            </a:r>
            <a:r>
              <a:rPr lang="en-US" sz="2000" dirty="0"/>
              <a:t>', </a:t>
            </a:r>
            <a:r>
              <a:rPr lang="en-US" sz="2000" dirty="0" smtClean="0"/>
              <a:t>'</a:t>
            </a:r>
            <a:r>
              <a:rPr lang="en-US" sz="2000" dirty="0" err="1" smtClean="0"/>
              <a:t>label_bc</a:t>
            </a:r>
            <a:r>
              <a:rPr lang="en-US" sz="2000" dirty="0" smtClean="0"/>
              <a:t>‘</a:t>
            </a:r>
          </a:p>
          <a:p>
            <a:r>
              <a:rPr lang="en-US" sz="2000" dirty="0" smtClean="0">
                <a:latin typeface="Amiri" pitchFamily="2" charset="-78"/>
                <a:cs typeface="Amiri" pitchFamily="2" charset="-78"/>
              </a:rPr>
              <a:t>Data source: Internet</a:t>
            </a:r>
            <a:endParaRPr lang="en-US" sz="2000" dirty="0">
              <a:latin typeface="Amiri" pitchFamily="2" charset="-78"/>
              <a:cs typeface="Amiri" pitchFamily="2" charset="-7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7" y="3348475"/>
            <a:ext cx="106013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DATA VISUALIZATION</a:t>
            </a:r>
            <a:endParaRPr lang="en-US" dirty="0">
              <a:latin typeface="Aparajita" pitchFamily="34" charset="0"/>
              <a:cs typeface="Aparajita" pitchFamily="34" charset="0"/>
            </a:endParaRPr>
          </a:p>
        </p:txBody>
      </p:sp>
      <p:sp>
        <p:nvSpPr>
          <p:cNvPr id="6" name="Rectangle 5"/>
          <p:cNvSpPr/>
          <p:nvPr/>
        </p:nvSpPr>
        <p:spPr>
          <a:xfrm>
            <a:off x="143953" y="1355474"/>
            <a:ext cx="7886355" cy="3170099"/>
          </a:xfrm>
          <a:prstGeom prst="rect">
            <a:avLst/>
          </a:prstGeom>
        </p:spPr>
        <p:txBody>
          <a:bodyPr wrap="square">
            <a:spAutoFit/>
          </a:bodyPr>
          <a:lstStyle/>
          <a:p>
            <a:r>
              <a:rPr lang="en-US" sz="2000" dirty="0" smtClean="0">
                <a:latin typeface="Amiri" pitchFamily="2" charset="-78"/>
                <a:cs typeface="Amiri" pitchFamily="2" charset="-78"/>
              </a:rPr>
              <a:t>Data </a:t>
            </a:r>
            <a:r>
              <a:rPr lang="en-US" sz="2000" dirty="0">
                <a:latin typeface="Amiri" pitchFamily="2" charset="-78"/>
                <a:cs typeface="Amiri" pitchFamily="2" charset="-78"/>
              </a:rPr>
              <a:t>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r>
              <a:rPr lang="en-US" sz="2000" dirty="0">
                <a:latin typeface="Amiri" pitchFamily="2" charset="-78"/>
                <a:cs typeface="Amiri" pitchFamily="2" charset="-78"/>
              </a:rPr>
              <a:t/>
            </a:r>
            <a:br>
              <a:rPr lang="en-US" sz="2000" dirty="0">
                <a:latin typeface="Amiri" pitchFamily="2" charset="-78"/>
                <a:cs typeface="Amiri" pitchFamily="2" charset="-78"/>
              </a:rPr>
            </a:br>
            <a:r>
              <a:rPr lang="en-US" sz="2000" dirty="0">
                <a:latin typeface="Amiri" pitchFamily="2" charset="-78"/>
                <a:cs typeface="Amiri" pitchFamily="2" charset="-78"/>
              </a:rPr>
              <a:t>To visualize the dataset we need libraries called </a:t>
            </a:r>
            <a:r>
              <a:rPr lang="en-US" sz="2000" dirty="0" err="1">
                <a:latin typeface="Amiri" pitchFamily="2" charset="-78"/>
                <a:cs typeface="Amiri" pitchFamily="2" charset="-78"/>
              </a:rPr>
              <a:t>Matplotlib</a:t>
            </a:r>
            <a:r>
              <a:rPr lang="en-US" sz="2000" dirty="0">
                <a:latin typeface="Amiri" pitchFamily="2" charset="-78"/>
                <a:cs typeface="Amiri" pitchFamily="2" charset="-78"/>
              </a:rPr>
              <a:t> and </a:t>
            </a:r>
            <a:r>
              <a:rPr lang="en-US" sz="2000" dirty="0" err="1">
                <a:latin typeface="Amiri" pitchFamily="2" charset="-78"/>
                <a:cs typeface="Amiri" pitchFamily="2" charset="-78"/>
              </a:rPr>
              <a:t>Seaborn</a:t>
            </a:r>
            <a:r>
              <a:rPr lang="en-US" sz="2000" dirty="0">
                <a:latin typeface="Amiri" pitchFamily="2" charset="-78"/>
                <a:cs typeface="Amiri" pitchFamily="2" charset="-78"/>
              </a:rPr>
              <a:t>. The </a:t>
            </a:r>
            <a:r>
              <a:rPr lang="en-US" sz="2000" dirty="0" err="1">
                <a:latin typeface="Amiri" pitchFamily="2" charset="-78"/>
                <a:cs typeface="Amiri" pitchFamily="2" charset="-78"/>
              </a:rPr>
              <a:t>Matplotlib</a:t>
            </a:r>
            <a:r>
              <a:rPr lang="en-US" sz="2000" dirty="0">
                <a:latin typeface="Amiri" pitchFamily="2" charset="-78"/>
                <a:cs typeface="Amiri" pitchFamily="2" charset="-78"/>
              </a:rPr>
              <a:t> library is a Python 2D plotting library that allows you to generate plots, scatter plots, histograms, bar charts etc. </a:t>
            </a:r>
          </a:p>
        </p:txBody>
      </p:sp>
    </p:spTree>
    <p:extLst>
      <p:ext uri="{BB962C8B-B14F-4D97-AF65-F5344CB8AC3E}">
        <p14:creationId xmlns:p14="http://schemas.microsoft.com/office/powerpoint/2010/main" val="72906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xmlns="" id="{D7BF911A-7298-4D70-9CAC-DA6860D22D4F}"/>
              </a:ext>
            </a:extLst>
          </p:cNvPr>
          <p:cNvSpPr txBox="1"/>
          <p:nvPr/>
        </p:nvSpPr>
        <p:spPr>
          <a:xfrm>
            <a:off x="234010" y="1280968"/>
            <a:ext cx="11524236" cy="5170646"/>
          </a:xfrm>
          <a:prstGeom prst="rect">
            <a:avLst/>
          </a:prstGeom>
          <a:noFill/>
        </p:spPr>
        <p:txBody>
          <a:bodyPr wrap="square" rtlCol="0">
            <a:spAutoFit/>
          </a:bodyPr>
          <a:lstStyle/>
          <a:p>
            <a:pPr>
              <a:lnSpc>
                <a:spcPct val="150000"/>
              </a:lnSpc>
            </a:pPr>
            <a:r>
              <a:rPr lang="en-US" sz="2000" b="0" i="0" dirty="0">
                <a:effectLst/>
                <a:latin typeface="Amiri" pitchFamily="2" charset="-78"/>
                <a:cs typeface="Amiri" pitchFamily="2" charset="-78"/>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a:lnSpc>
                <a:spcPct val="150000"/>
              </a:lnSpc>
            </a:pPr>
            <a:r>
              <a:rPr lang="en-IN" sz="2000" dirty="0">
                <a:latin typeface="Amiri" pitchFamily="2" charset="-78"/>
                <a:cs typeface="Amiri" pitchFamily="2" charset="-78"/>
              </a:rPr>
              <a:t>Example:</a:t>
            </a:r>
          </a:p>
          <a:p>
            <a:pPr>
              <a:lnSpc>
                <a:spcPct val="150000"/>
              </a:lnSpc>
            </a:pPr>
            <a:r>
              <a:rPr lang="en-IN" sz="2000" dirty="0">
                <a:latin typeface="Amiri" pitchFamily="2" charset="-78"/>
                <a:cs typeface="Amiri" pitchFamily="2" charset="-78"/>
              </a:rPr>
              <a:t>1.Linear Regression</a:t>
            </a:r>
          </a:p>
          <a:p>
            <a:pPr>
              <a:lnSpc>
                <a:spcPct val="150000"/>
              </a:lnSpc>
            </a:pPr>
            <a:r>
              <a:rPr lang="en-IN" sz="2000" dirty="0">
                <a:latin typeface="Amiri" pitchFamily="2" charset="-78"/>
                <a:cs typeface="Amiri" pitchFamily="2" charset="-78"/>
              </a:rPr>
              <a:t>2.Logistic Regression</a:t>
            </a:r>
          </a:p>
          <a:p>
            <a:pPr>
              <a:lnSpc>
                <a:spcPct val="150000"/>
              </a:lnSpc>
            </a:pPr>
            <a:r>
              <a:rPr lang="en-IN" sz="2000" dirty="0">
                <a:latin typeface="Amiri" pitchFamily="2" charset="-78"/>
                <a:cs typeface="Amiri" pitchFamily="2" charset="-78"/>
              </a:rPr>
              <a:t>3.</a:t>
            </a:r>
            <a:r>
              <a:rPr lang="en-IN" sz="2000" b="0" i="0" dirty="0">
                <a:effectLst/>
                <a:latin typeface="Amiri" pitchFamily="2" charset="-78"/>
                <a:cs typeface="Amiri" pitchFamily="2" charset="-78"/>
              </a:rPr>
              <a:t> Random Forest Regression / Classification.</a:t>
            </a:r>
          </a:p>
          <a:p>
            <a:pPr>
              <a:lnSpc>
                <a:spcPct val="150000"/>
              </a:lnSpc>
            </a:pPr>
            <a:r>
              <a:rPr lang="en-IN" sz="2000" dirty="0">
                <a:latin typeface="Amiri" pitchFamily="2" charset="-78"/>
                <a:cs typeface="Amiri" pitchFamily="2" charset="-78"/>
              </a:rPr>
              <a:t>4.</a:t>
            </a:r>
            <a:r>
              <a:rPr lang="en-IN" sz="2000" b="0" i="0" dirty="0">
                <a:effectLst/>
                <a:latin typeface="Amiri" pitchFamily="2" charset="-78"/>
                <a:cs typeface="Amiri" pitchFamily="2" charset="-78"/>
              </a:rPr>
              <a:t> Decision Tree Regression / Classification.</a:t>
            </a:r>
          </a:p>
          <a:p>
            <a:pPr>
              <a:lnSpc>
                <a:spcPct val="150000"/>
              </a:lnSpc>
            </a:pPr>
            <a:endParaRPr lang="en-IN" sz="2000" dirty="0">
              <a:latin typeface="Amiri" pitchFamily="2" charset="-78"/>
              <a:cs typeface="Amiri" pitchFamily="2" charset="-78"/>
            </a:endParaRPr>
          </a:p>
          <a:p>
            <a:pPr>
              <a:lnSpc>
                <a:spcPct val="150000"/>
              </a:lnSpc>
            </a:pPr>
            <a:r>
              <a:rPr lang="en-US" sz="2000" b="0" i="0" dirty="0">
                <a:effectLst/>
                <a:latin typeface="Amiri" pitchFamily="2" charset="-78"/>
                <a:cs typeface="Amiri" pitchFamily="2" charset="-78"/>
              </a:rPr>
              <a:t>You will need to train the datasets to run smoothly and see an incremental improvement in the prediction rate.</a:t>
            </a:r>
            <a:endParaRPr lang="en-US" sz="2000" dirty="0">
              <a:latin typeface="Amiri" pitchFamily="2" charset="-78"/>
              <a:cs typeface="Amiri" pitchFamily="2" charset="-78"/>
            </a:endParaRPr>
          </a:p>
          <a:p>
            <a:pPr>
              <a:lnSpc>
                <a:spcPct val="150000"/>
              </a:lnSpc>
            </a:pPr>
            <a:r>
              <a:rPr lang="en-US" sz="2000" dirty="0">
                <a:latin typeface="Amiri" pitchFamily="2" charset="-78"/>
                <a:cs typeface="Amiri" pitchFamily="2" charset="-78"/>
              </a:rPr>
              <a:t>On our Dataset , we have applied Linear Regression to predict the Accuracy.</a:t>
            </a:r>
            <a:endParaRPr lang="en-IN" sz="2000" dirty="0">
              <a:latin typeface="Amiri" pitchFamily="2" charset="-78"/>
              <a:cs typeface="Amiri" pitchFamily="2" charset="-78"/>
            </a:endParaRPr>
          </a:p>
        </p:txBody>
      </p:sp>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MODEL BUILDING</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176597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937E262-83B0-493A-8E1E-22E1C2C5313D}"/>
              </a:ext>
            </a:extLst>
          </p:cNvPr>
          <p:cNvSpPr txBox="1"/>
          <p:nvPr/>
        </p:nvSpPr>
        <p:spPr>
          <a:xfrm>
            <a:off x="117231" y="927132"/>
            <a:ext cx="11769969" cy="5170646"/>
          </a:xfrm>
          <a:prstGeom prst="rect">
            <a:avLst/>
          </a:prstGeom>
          <a:noFill/>
        </p:spPr>
        <p:txBody>
          <a:bodyPr wrap="square" rtlCol="0">
            <a:spAutoFit/>
          </a:bodyPr>
          <a:lstStyle/>
          <a:p>
            <a:pPr>
              <a:lnSpc>
                <a:spcPct val="150000"/>
              </a:lnSpc>
            </a:pPr>
            <a:r>
              <a:rPr lang="en-US" sz="2000" b="1" u="sng" dirty="0">
                <a:latin typeface="Amiri" pitchFamily="2" charset="-78"/>
                <a:cs typeface="Amiri" pitchFamily="2" charset="-78"/>
              </a:rPr>
              <a:t>Linear Regression:</a:t>
            </a:r>
          </a:p>
          <a:p>
            <a:pPr>
              <a:lnSpc>
                <a:spcPct val="150000"/>
              </a:lnSpc>
            </a:pPr>
            <a:r>
              <a:rPr lang="en-US" sz="2000" b="0" i="0" dirty="0">
                <a:solidFill>
                  <a:srgbClr val="202124"/>
                </a:solidFill>
                <a:effectLst/>
                <a:latin typeface="Amiri" pitchFamily="2" charset="-78"/>
                <a:cs typeface="Amiri" pitchFamily="2" charset="-78"/>
              </a:rPr>
              <a:t>Linear Regression is </a:t>
            </a:r>
            <a:r>
              <a:rPr lang="en-US" sz="2000" b="1" i="0" dirty="0">
                <a:solidFill>
                  <a:srgbClr val="202124"/>
                </a:solidFill>
                <a:effectLst/>
                <a:latin typeface="Amiri" pitchFamily="2" charset="-78"/>
                <a:cs typeface="Amiri" pitchFamily="2" charset="-78"/>
              </a:rPr>
              <a:t>a supervised machine learning algorithm where the predicted output is continuous and has a constant slope</a:t>
            </a:r>
            <a:r>
              <a:rPr lang="en-US" sz="2000" b="0" i="0" dirty="0">
                <a:solidFill>
                  <a:srgbClr val="202124"/>
                </a:solidFill>
                <a:effectLst/>
                <a:latin typeface="Amiri" pitchFamily="2" charset="-78"/>
                <a:cs typeface="Amiri" pitchFamily="2" charset="-78"/>
              </a:rPr>
              <a:t>. It's used to predict values within a continuous range, (e.g. sales, price) rather than trying to classify them into categories (e.g. cat, dog).</a:t>
            </a:r>
          </a:p>
          <a:p>
            <a:pPr>
              <a:lnSpc>
                <a:spcPct val="150000"/>
              </a:lnSpc>
            </a:pPr>
            <a:endParaRPr lang="en-US" sz="2000" b="0" i="0" dirty="0">
              <a:solidFill>
                <a:srgbClr val="202124"/>
              </a:solidFill>
              <a:effectLst/>
              <a:latin typeface="Amiri" pitchFamily="2" charset="-78"/>
              <a:cs typeface="Amiri" pitchFamily="2" charset="-78"/>
            </a:endParaRPr>
          </a:p>
          <a:p>
            <a:pPr algn="l">
              <a:lnSpc>
                <a:spcPct val="150000"/>
              </a:lnSpc>
            </a:pPr>
            <a:r>
              <a:rPr lang="en-US" sz="2000" b="1" i="0" dirty="0">
                <a:solidFill>
                  <a:srgbClr val="202124"/>
                </a:solidFill>
                <a:effectLst/>
                <a:latin typeface="Amiri" pitchFamily="2" charset="-78"/>
                <a:cs typeface="Amiri" pitchFamily="2" charset="-78"/>
              </a:rPr>
              <a:t>Steps to implement Linear regression model</a:t>
            </a:r>
            <a:r>
              <a:rPr lang="en-US" sz="2000" b="1" i="0" dirty="0" smtClean="0">
                <a:solidFill>
                  <a:srgbClr val="202124"/>
                </a:solidFill>
                <a:effectLst/>
                <a:latin typeface="Amiri" pitchFamily="2" charset="-78"/>
                <a:cs typeface="Amiri" pitchFamily="2" charset="-78"/>
              </a:rPr>
              <a:t>:</a:t>
            </a:r>
            <a:endParaRPr lang="en-US" sz="2000" b="0" i="0" dirty="0">
              <a:solidFill>
                <a:srgbClr val="202124"/>
              </a:solidFill>
              <a:effectLst/>
              <a:latin typeface="Amiri" pitchFamily="2" charset="-78"/>
              <a:cs typeface="Amiri" pitchFamily="2" charset="-78"/>
            </a:endParaRP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Initialize the parameters.</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Predict the value of a dependent variable by given an independent variable.</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Calculate the error in prediction for all data points.</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Calculate partial derivative w.r.t a0 and a1.</a:t>
            </a:r>
          </a:p>
          <a:p>
            <a:pPr algn="l">
              <a:lnSpc>
                <a:spcPct val="150000"/>
              </a:lnSpc>
              <a:buFont typeface="+mj-lt"/>
              <a:buAutoNum type="arabicPeriod"/>
            </a:pPr>
            <a:r>
              <a:rPr lang="en-US" sz="2000" b="0" i="0" dirty="0">
                <a:solidFill>
                  <a:srgbClr val="202124"/>
                </a:solidFill>
                <a:effectLst/>
                <a:latin typeface="Amiri" pitchFamily="2" charset="-78"/>
                <a:cs typeface="Amiri" pitchFamily="2" charset="-78"/>
              </a:rPr>
              <a:t>Calculate the cost for each number and add them</a:t>
            </a:r>
            <a:r>
              <a:rPr lang="en-US" sz="2000" b="0" i="0" dirty="0" smtClean="0">
                <a:solidFill>
                  <a:srgbClr val="202124"/>
                </a:solidFill>
                <a:effectLst/>
                <a:latin typeface="Amiri" pitchFamily="2" charset="-78"/>
                <a:cs typeface="Amiri" pitchFamily="2" charset="-78"/>
              </a:rPr>
              <a:t>.</a:t>
            </a:r>
            <a:endParaRPr lang="en-US" sz="2000" b="0" i="0" dirty="0">
              <a:solidFill>
                <a:srgbClr val="202124"/>
              </a:solidFill>
              <a:effectLst/>
              <a:latin typeface="Amiri" pitchFamily="2" charset="-78"/>
              <a:cs typeface="Amiri" pitchFamily="2" charset="-78"/>
            </a:endParaRPr>
          </a:p>
        </p:txBody>
      </p:sp>
      <p:pic>
        <p:nvPicPr>
          <p:cNvPr id="6" name="Picture 5">
            <a:extLst>
              <a:ext uri="{FF2B5EF4-FFF2-40B4-BE49-F238E27FC236}">
                <a16:creationId xmlns:a16="http://schemas.microsoft.com/office/drawing/2014/main" xmlns="" id="{4C3EF785-E15A-4F88-8037-B790900C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951" y="3171826"/>
            <a:ext cx="2857500" cy="2857500"/>
          </a:xfrm>
          <a:prstGeom prst="rect">
            <a:avLst/>
          </a:prstGeom>
        </p:spPr>
      </p:pic>
      <p:sp>
        <p:nvSpPr>
          <p:cNvPr id="5" name="Rectangle 4"/>
          <p:cNvSpPr/>
          <p:nvPr/>
        </p:nvSpPr>
        <p:spPr>
          <a:xfrm>
            <a:off x="0" y="7784"/>
            <a:ext cx="12192000" cy="682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txBox="1">
            <a:spLocks/>
          </p:cNvSpPr>
          <p:nvPr/>
        </p:nvSpPr>
        <p:spPr>
          <a:xfrm>
            <a:off x="35169" y="42958"/>
            <a:ext cx="12145108" cy="82455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latin typeface="Aparajita" pitchFamily="34" charset="0"/>
                <a:cs typeface="Aparajita" pitchFamily="34" charset="0"/>
              </a:rPr>
              <a:t>MACHINE LEARNING ALGORITHMS</a:t>
            </a:r>
            <a:endParaRPr lang="en-US" dirty="0">
              <a:latin typeface="Aparajita" pitchFamily="34" charset="0"/>
              <a:cs typeface="Aparajita" pitchFamily="34" charset="0"/>
            </a:endParaRPr>
          </a:p>
        </p:txBody>
      </p:sp>
    </p:spTree>
    <p:extLst>
      <p:ext uri="{BB962C8B-B14F-4D97-AF65-F5344CB8AC3E}">
        <p14:creationId xmlns:p14="http://schemas.microsoft.com/office/powerpoint/2010/main" val="2533164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891</Words>
  <Application>Microsoft Office PowerPoint</Application>
  <PresentationFormat>Custom</PresentationFormat>
  <Paragraphs>112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dc:title>
  <dc:creator>AKSHITH MANDA</dc:creator>
  <cp:lastModifiedBy>Nirmala</cp:lastModifiedBy>
  <cp:revision>39</cp:revision>
  <dcterms:created xsi:type="dcterms:W3CDTF">2021-07-23T12:44:00Z</dcterms:created>
  <dcterms:modified xsi:type="dcterms:W3CDTF">2021-10-31T15:31:03Z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