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57" r:id="rId6"/>
    <p:sldId id="258" r:id="rId7"/>
    <p:sldId id="261" r:id="rId8"/>
    <p:sldId id="262" r:id="rId9"/>
    <p:sldId id="270" r:id="rId10"/>
    <p:sldId id="263" r:id="rId11"/>
    <p:sldId id="264" r:id="rId12"/>
    <p:sldId id="265" r:id="rId13"/>
    <p:sldId id="271"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F9BC1E-6A0E-4442-9B93-E3CAB6DE03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F9BC1E-6A0E-4442-9B93-E3CAB6DE03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F9BC1E-6A0E-4442-9B93-E3CAB6DE03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F9BC1E-6A0E-4442-9B93-E3CAB6DE03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F9BC1E-6A0E-4442-9B93-E3CAB6DE03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8F9BC1E-6A0E-4442-9B93-E3CAB6DE03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8F9BC1E-6A0E-4442-9B93-E3CAB6DE03B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F9BC1E-6A0E-4442-9B93-E3CAB6DE03B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9BC1E-6A0E-4442-9B93-E3CAB6DE03B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F9BC1E-6A0E-4442-9B93-E3CAB6DE03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F9BC1E-6A0E-4442-9B93-E3CAB6DE03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1DEA-0CFC-4357-9D12-ABA260946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4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upgrad.com/blog/recurrent-neural-network-in-pyth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61000"/>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21560" y="381000"/>
            <a:ext cx="8277860" cy="2697480"/>
          </a:xfrm>
          <a:effectLst/>
        </p:spPr>
        <p:txBody>
          <a:bodyPr>
            <a:normAutofit/>
          </a:bodyPr>
          <a:lstStyle/>
          <a:p>
            <a:r>
              <a:rPr lang="en-US" sz="5335"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Garbage Classification </a:t>
            </a:r>
            <a:br>
              <a:rPr lang="en-US" sz="5335"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5335"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Using IBM</a:t>
            </a:r>
            <a:r>
              <a:rPr lang="en-US" sz="5335" b="1" dirty="0" smtClean="0">
                <a:solidFill>
                  <a:schemeClr val="accent3"/>
                </a:solidFill>
                <a:latin typeface="Times New Roman" panose="02020603050405020304" pitchFamily="18" charset="0"/>
                <a:cs typeface="Times New Roman" panose="02020603050405020304" pitchFamily="18" charset="0"/>
              </a:rPr>
              <a:t> </a:t>
            </a:r>
            <a:r>
              <a:rPr lang="en-US" sz="5335"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Cloud</a:t>
            </a:r>
            <a:br>
              <a:rPr lang="en-US" sz="5335" b="1" dirty="0" smtClean="0">
                <a:solidFill>
                  <a:schemeClr val="accent3"/>
                </a:solidFill>
              </a:rPr>
            </a:br>
            <a:endParaRPr lang="en-US" sz="5335" b="1" dirty="0" smtClean="0">
              <a:solidFill>
                <a:schemeClr val="accent3"/>
              </a:solidFill>
              <a:effectLst>
                <a:outerShdw blurRad="38100" dist="38100" dir="2700000" algn="tl">
                  <a:srgbClr val="000000">
                    <a:alpha val="43137"/>
                  </a:srgbClr>
                </a:outerShdw>
              </a:effectLst>
              <a:latin typeface="Candara" panose="020E0502030303020204" pitchFamily="34" charset="0"/>
            </a:endParaRPr>
          </a:p>
        </p:txBody>
      </p:sp>
      <p:sp>
        <p:nvSpPr>
          <p:cNvPr id="3" name="Subtitle 2"/>
          <p:cNvSpPr>
            <a:spLocks noGrp="1"/>
          </p:cNvSpPr>
          <p:nvPr>
            <p:ph type="subTitle" idx="1"/>
          </p:nvPr>
        </p:nvSpPr>
        <p:spPr>
          <a:xfrm>
            <a:off x="4946015" y="2989580"/>
            <a:ext cx="2896235" cy="1263015"/>
          </a:xfrm>
        </p:spPr>
        <p:txBody>
          <a:bodyPr>
            <a:noAutofit/>
          </a:bodyPr>
          <a:lstStyle/>
          <a:p>
            <a:pPr algn="ctr">
              <a:lnSpc>
                <a:spcPct val="200000"/>
              </a:lnSpc>
            </a:pPr>
            <a:r>
              <a:rPr lang="en-US" sz="15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endParaRPr lang="en-US" sz="15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90000"/>
              </a:lnSpc>
            </a:pPr>
            <a:r>
              <a:rPr 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NO: </a:t>
            </a:r>
            <a:r>
              <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CSE-006</a:t>
            </a:r>
            <a:endPar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70000"/>
              </a:lnSpc>
            </a:pPr>
            <a:endPar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4428490" y="4262755"/>
            <a:ext cx="4353560" cy="1568450"/>
          </a:xfrm>
          <a:prstGeom prst="rect">
            <a:avLst/>
          </a:prstGeom>
        </p:spPr>
        <p:txBody>
          <a:bodyPr wrap="square">
            <a:spAutoFit/>
          </a:bodyPr>
          <a:lstStyle/>
          <a:p>
            <a:pPr algn="l">
              <a:lnSpc>
                <a:spcPct val="120000"/>
              </a:lnSpc>
            </a:pPr>
            <a:r>
              <a:rPr lang="en-US" sz="2000" b="1" dirty="0" smtClean="0">
                <a:solidFill>
                  <a:schemeClr val="tx1"/>
                </a:solidFill>
                <a:effectLst>
                  <a:outerShdw blurRad="38100" dist="19050" dir="2700000" algn="tl" rotWithShape="0">
                    <a:schemeClr val="dk1">
                      <a:alpha val="40000"/>
                    </a:schemeClr>
                  </a:outerShdw>
                </a:effectLst>
                <a:cs typeface="+mn-lt"/>
              </a:rPr>
              <a:t>18UK1A0529    : M.CHANDANAPRIYA</a:t>
            </a:r>
            <a:endParaRPr lang="en-US" sz="2000" b="1" dirty="0" smtClean="0">
              <a:solidFill>
                <a:schemeClr val="tx1"/>
              </a:solidFill>
              <a:effectLst>
                <a:outerShdw blurRad="38100" dist="19050" dir="2700000" algn="tl" rotWithShape="0">
                  <a:schemeClr val="dk1">
                    <a:alpha val="40000"/>
                  </a:schemeClr>
                </a:outerShdw>
              </a:effectLst>
              <a:cs typeface="+mn-lt"/>
            </a:endParaRPr>
          </a:p>
          <a:p>
            <a:pPr algn="l">
              <a:lnSpc>
                <a:spcPct val="120000"/>
              </a:lnSpc>
            </a:pPr>
            <a:r>
              <a:rPr lang="en-US" sz="2000" b="1" dirty="0" smtClean="0">
                <a:solidFill>
                  <a:schemeClr val="tx1"/>
                </a:solidFill>
                <a:effectLst>
                  <a:outerShdw blurRad="38100" dist="19050" dir="2700000" algn="tl" rotWithShape="0">
                    <a:schemeClr val="dk1">
                      <a:alpha val="40000"/>
                    </a:schemeClr>
                  </a:outerShdw>
                </a:effectLst>
                <a:cs typeface="+mn-lt"/>
              </a:rPr>
              <a:t>18UK1A0560    : V.SAI HARSHA</a:t>
            </a:r>
            <a:endParaRPr lang="en-US" sz="2000" b="1" dirty="0" smtClean="0">
              <a:solidFill>
                <a:schemeClr val="tx1"/>
              </a:solidFill>
              <a:effectLst>
                <a:outerShdw blurRad="38100" dist="19050" dir="2700000" algn="tl" rotWithShape="0">
                  <a:schemeClr val="dk1">
                    <a:alpha val="40000"/>
                  </a:schemeClr>
                </a:outerShdw>
              </a:effectLst>
              <a:cs typeface="+mn-lt"/>
            </a:endParaRPr>
          </a:p>
          <a:p>
            <a:pPr algn="l">
              <a:lnSpc>
                <a:spcPct val="120000"/>
              </a:lnSpc>
            </a:pPr>
            <a:r>
              <a:rPr lang="en-US" sz="2000" b="1" dirty="0" smtClean="0">
                <a:solidFill>
                  <a:schemeClr val="tx1"/>
                </a:solidFill>
                <a:effectLst>
                  <a:outerShdw blurRad="38100" dist="19050" dir="2700000" algn="tl" rotWithShape="0">
                    <a:schemeClr val="dk1">
                      <a:alpha val="40000"/>
                    </a:schemeClr>
                  </a:outerShdw>
                </a:effectLst>
                <a:cs typeface="+mn-lt"/>
              </a:rPr>
              <a:t>18UK1A0550    : SHAIK ABBAS</a:t>
            </a:r>
            <a:endParaRPr lang="en-US" sz="2000" b="1" dirty="0" smtClean="0">
              <a:solidFill>
                <a:schemeClr val="tx1"/>
              </a:solidFill>
              <a:effectLst>
                <a:outerShdw blurRad="38100" dist="19050" dir="2700000" algn="tl" rotWithShape="0">
                  <a:schemeClr val="dk1">
                    <a:alpha val="40000"/>
                  </a:schemeClr>
                </a:outerShdw>
              </a:effectLst>
              <a:cs typeface="+mn-lt"/>
            </a:endParaRPr>
          </a:p>
          <a:p>
            <a:pPr algn="l">
              <a:lnSpc>
                <a:spcPct val="120000"/>
              </a:lnSpc>
            </a:pPr>
            <a:r>
              <a:rPr lang="en-US" sz="2000" b="1" dirty="0" smtClean="0">
                <a:solidFill>
                  <a:schemeClr val="tx1"/>
                </a:solidFill>
                <a:effectLst>
                  <a:outerShdw blurRad="38100" dist="19050" dir="2700000" algn="tl" rotWithShape="0">
                    <a:schemeClr val="dk1">
                      <a:alpha val="40000"/>
                    </a:schemeClr>
                  </a:outerShdw>
                </a:effectLst>
                <a:cs typeface="+mn-lt"/>
              </a:rPr>
              <a:t>18UK1A0575    : G.Shiva DHANUSH</a:t>
            </a:r>
            <a:endParaRPr lang="en-US" sz="2000" b="1" dirty="0" smtClean="0">
              <a:solidFill>
                <a:schemeClr val="tx1"/>
              </a:solidFill>
              <a:effectLst>
                <a:outerShdw blurRad="38100" dist="19050" dir="2700000" algn="tl" rotWithShape="0">
                  <a:schemeClr val="dk1">
                    <a:alpha val="40000"/>
                  </a:schemeClr>
                </a:outerShdw>
              </a:effectLst>
              <a:cs typeface="+mn-lt"/>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Rectangle 4"/>
          <p:cNvSpPr/>
          <p:nvPr/>
        </p:nvSpPr>
        <p:spPr>
          <a:xfrm>
            <a:off x="696595" y="492125"/>
            <a:ext cx="10879455" cy="5262245"/>
          </a:xfrm>
          <a:prstGeom prst="rect">
            <a:avLst/>
          </a:prstGeom>
        </p:spPr>
        <p:txBody>
          <a:bodyPr wrap="square">
            <a:spAutoFit/>
          </a:bodyPr>
          <a:lstStyle/>
          <a:p>
            <a:pPr algn="just"/>
            <a:r>
              <a:rPr lang="en-US" sz="3200" b="1" u="sng" dirty="0" smtClean="0">
                <a:solidFill>
                  <a:srgbClr val="7030A0"/>
                </a:solidFill>
                <a:effectLst>
                  <a:reflection blurRad="6350" stA="53000" endA="300" endPos="35500" dir="5400000" sy="-90000" algn="bl" rotWithShape="0"/>
                </a:effectLst>
                <a:latin typeface="Arial Narrow" pitchFamily="34" charset="0"/>
              </a:rPr>
              <a:t>Recurrent Neural Networks</a:t>
            </a:r>
            <a:endParaRPr lang="en-US" sz="3200" b="1" u="sng" dirty="0" smtClean="0">
              <a:solidFill>
                <a:srgbClr val="7030A0"/>
              </a:solidFill>
              <a:effectLst>
                <a:reflection blurRad="6350" stA="53000" endA="300" endPos="35500" dir="5400000" sy="-90000" algn="bl" rotWithShape="0"/>
              </a:effectLst>
              <a:latin typeface="Arial Narrow" pitchFamily="34" charset="0"/>
            </a:endParaRPr>
          </a:p>
          <a:p>
            <a:pPr algn="just"/>
            <a:endParaRPr lang="en-IN" sz="2000" b="1" u="sng" dirty="0" smtClean="0"/>
          </a:p>
          <a:p>
            <a:pPr algn="just">
              <a:lnSpc>
                <a:spcPct val="150000"/>
              </a:lnSpc>
            </a:pPr>
            <a:r>
              <a:rPr lang="en-US" sz="2000" dirty="0" smtClean="0"/>
              <a:t>The </a:t>
            </a:r>
            <a:r>
              <a:rPr lang="en-US" sz="2000" dirty="0" smtClean="0">
                <a:hlinkClick r:id="rId1"/>
              </a:rPr>
              <a:t>RNN</a:t>
            </a:r>
            <a:r>
              <a:rPr lang="en-US" sz="2000" dirty="0" smtClean="0"/>
              <a:t> puts the knowledge gained from its previous state as an input value for the current prediction. Therefore, it can help in achieving short-term memory in a network, leading to the effective management of stock price changes, or other time-based data system.</a:t>
            </a:r>
            <a:endParaRPr lang="en-US" sz="2000" dirty="0" smtClean="0"/>
          </a:p>
          <a:p>
            <a:pPr algn="just">
              <a:lnSpc>
                <a:spcPct val="150000"/>
              </a:lnSpc>
            </a:pPr>
            <a:r>
              <a:rPr lang="en-US" sz="2000" b="1" dirty="0" smtClean="0">
                <a:gradFill>
                  <a:gsLst>
                    <a:gs pos="0">
                      <a:srgbClr val="012D86"/>
                    </a:gs>
                    <a:gs pos="100000">
                      <a:srgbClr val="0E2557"/>
                    </a:gs>
                  </a:gsLst>
                  <a:lin scaled="0"/>
                </a:gradFill>
                <a:effectLst>
                  <a:reflection blurRad="6350" stA="53000" endA="300" endPos="35500" dir="5400000" sy="-90000" algn="bl" rotWithShape="0"/>
                </a:effectLst>
              </a:rPr>
              <a:t>LSTMs</a:t>
            </a:r>
            <a:r>
              <a:rPr lang="en-US" sz="2000" b="1" dirty="0" smtClean="0"/>
              <a:t>: </a:t>
            </a:r>
            <a:r>
              <a:rPr lang="en-US" sz="2000" dirty="0" smtClean="0"/>
              <a:t>Useful in the prediction of data in time sequences, using memory. It has three gates: Input, Output, and Forget.</a:t>
            </a:r>
            <a:endParaRPr lang="en-US" sz="2000" dirty="0" smtClean="0"/>
          </a:p>
          <a:p>
            <a:pPr algn="just">
              <a:lnSpc>
                <a:spcPct val="150000"/>
              </a:lnSpc>
            </a:pPr>
            <a:r>
              <a:rPr lang="en-US" sz="2000" b="1" dirty="0" smtClean="0">
                <a:gradFill>
                  <a:gsLst>
                    <a:gs pos="0">
                      <a:srgbClr val="012D86"/>
                    </a:gs>
                    <a:gs pos="100000">
                      <a:srgbClr val="0E2557"/>
                    </a:gs>
                  </a:gsLst>
                  <a:lin scaled="0"/>
                </a:gradFill>
              </a:rPr>
              <a:t>Gated RNNs</a:t>
            </a:r>
            <a:r>
              <a:rPr lang="en-US" sz="2000" b="1" dirty="0" smtClean="0"/>
              <a:t>:</a:t>
            </a:r>
            <a:r>
              <a:rPr lang="en-US" sz="2000" dirty="0" smtClean="0"/>
              <a:t> Also useful in data prediction of time sequences via memory. It has two gates— Update and Reset. </a:t>
            </a:r>
            <a:endParaRPr lang="en-US" sz="2000" dirty="0" smtClean="0"/>
          </a:p>
          <a:p>
            <a:pPr algn="just">
              <a:lnSpc>
                <a:spcPct val="150000"/>
              </a:lnSpc>
            </a:pPr>
            <a:endParaRPr lang="en-IN" b="1" u="sng" dirty="0" smtClean="0"/>
          </a:p>
          <a:p>
            <a:pPr algn="just">
              <a:lnSpc>
                <a:spcPct val="150000"/>
              </a:lnSpc>
            </a:pPr>
            <a:endParaRPr lang="en-US" b="1" u="sng" dirty="0" smtClean="0"/>
          </a:p>
          <a:p>
            <a:pPr algn="just"/>
            <a:endParaRPr lang="en-US" sz="2000"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905" y="292963"/>
            <a:ext cx="9552373" cy="907941"/>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p:txBody>
      </p:sp>
      <p:sp>
        <p:nvSpPr>
          <p:cNvPr id="5" name="TextBox 4"/>
          <p:cNvSpPr txBox="1"/>
          <p:nvPr/>
        </p:nvSpPr>
        <p:spPr>
          <a:xfrm>
            <a:off x="7234178" y="1200904"/>
            <a:ext cx="2205098" cy="369332"/>
          </a:xfrm>
          <a:prstGeom prst="rect">
            <a:avLst/>
          </a:prstGeom>
          <a:noFill/>
        </p:spPr>
        <p:txBody>
          <a:bodyPr wrap="square" rtlCol="0">
            <a:spAutoFit/>
          </a:bodyPr>
          <a:lstStyle/>
          <a:p>
            <a:endParaRPr lang="en-IN" dirty="0"/>
          </a:p>
        </p:txBody>
      </p:sp>
      <p:sp>
        <p:nvSpPr>
          <p:cNvPr id="6" name="Rectangle 5"/>
          <p:cNvSpPr/>
          <p:nvPr/>
        </p:nvSpPr>
        <p:spPr>
          <a:xfrm>
            <a:off x="547345" y="484137"/>
            <a:ext cx="5544082" cy="736997"/>
          </a:xfrm>
          <a:prstGeom prst="rect">
            <a:avLst/>
          </a:prstGeom>
        </p:spPr>
        <p:txBody>
          <a:bodyPr wrap="none">
            <a:spAutoFit/>
            <a:scene3d>
              <a:camera prst="orthographicFront"/>
              <a:lightRig rig="threePt" dir="t"/>
            </a:scene3d>
          </a:bodyPr>
          <a:lstStyle/>
          <a:p>
            <a:pPr>
              <a:lnSpc>
                <a:spcPct val="150000"/>
              </a:lnSpc>
            </a:pPr>
            <a:r>
              <a:rPr lang="en-US" sz="3200" b="1" u="sng" dirty="0" smtClean="0">
                <a:latin typeface="Arial Narrow" pitchFamily="34" charset="0"/>
              </a:rPr>
              <a:t> </a:t>
            </a:r>
            <a:r>
              <a:rPr lang="en-US" sz="3200" b="1" u="sng" dirty="0" smtClean="0">
                <a:solidFill>
                  <a:srgbClr val="7030A0"/>
                </a:solidFill>
                <a:effectLst>
                  <a:reflection blurRad="6350" stA="53000" endA="300" endPos="35500" dir="5400000" sy="-90000" algn="bl" rotWithShape="0"/>
                </a:effectLst>
                <a:latin typeface="Arial Narrow" pitchFamily="34" charset="0"/>
              </a:rPr>
              <a:t>Generative Adversarial Networks</a:t>
            </a:r>
            <a:endParaRPr lang="en-US" sz="3200" b="1" u="sng" dirty="0" smtClean="0">
              <a:solidFill>
                <a:srgbClr val="7030A0"/>
              </a:solidFill>
              <a:effectLst>
                <a:reflection blurRad="6350" stA="53000" endA="300" endPos="35500" dir="5400000" sy="-90000" algn="bl" rotWithShape="0"/>
              </a:effectLst>
              <a:latin typeface="Arial Narrow" pitchFamily="34" charset="0"/>
            </a:endParaRPr>
          </a:p>
        </p:txBody>
      </p:sp>
      <p:sp>
        <p:nvSpPr>
          <p:cNvPr id="7" name="Rectangle 6"/>
          <p:cNvSpPr/>
          <p:nvPr/>
        </p:nvSpPr>
        <p:spPr>
          <a:xfrm>
            <a:off x="679450" y="1698625"/>
            <a:ext cx="10969625" cy="3322955"/>
          </a:xfrm>
          <a:prstGeom prst="rect">
            <a:avLst/>
          </a:prstGeom>
        </p:spPr>
        <p:txBody>
          <a:bodyPr wrap="square">
            <a:spAutoFit/>
          </a:bodyPr>
          <a:lstStyle/>
          <a:p>
            <a:pPr algn="just">
              <a:lnSpc>
                <a:spcPct val="150000"/>
              </a:lnSpc>
            </a:pPr>
            <a:r>
              <a:rPr lang="en-US" sz="2000" dirty="0" smtClean="0"/>
              <a:t>It is a combination of two </a:t>
            </a:r>
            <a:r>
              <a:rPr lang="en-US" sz="2000" b="1" dirty="0" smtClean="0"/>
              <a:t>deep learning techniques</a:t>
            </a:r>
            <a:r>
              <a:rPr lang="en-US" sz="2000" dirty="0" smtClean="0"/>
              <a:t> of neural networks – a Generator and a Discriminator. While the Generator Network yields artificial data, the Discriminator helps in discerning between a real and a false data. </a:t>
            </a:r>
            <a:endParaRPr lang="en-US" sz="2000" dirty="0" smtClean="0"/>
          </a:p>
          <a:p>
            <a:pPr algn="just">
              <a:lnSpc>
                <a:spcPct val="150000"/>
              </a:lnSpc>
            </a:pPr>
            <a:r>
              <a:rPr lang="en-US" sz="2000" dirty="0" smtClean="0"/>
              <a:t>Both of the networks are competitive, as the Generator keeps producing artificial data identical to real data – and the Discriminator continuously detecting real and unreal data. In a scenario where there’s a requirement to create an image library, the Generator network would produce simulated data to the authentic images. It would then generate a </a:t>
            </a:r>
            <a:r>
              <a:rPr lang="en-US" sz="2000" dirty="0" err="1" smtClean="0"/>
              <a:t>deconvolution</a:t>
            </a:r>
            <a:r>
              <a:rPr lang="en-US" sz="2000" dirty="0" smtClean="0"/>
              <a:t> neural network.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698" y="247150"/>
            <a:ext cx="8029302" cy="628060"/>
          </a:xfrm>
        </p:spPr>
        <p:txBody>
          <a:bodyPr>
            <a:noAutofit/>
          </a:bodyPr>
          <a:lstStyle/>
          <a:p>
            <a:r>
              <a:rPr lang="en-US" sz="5400" dirty="0" smtClean="0">
                <a:solidFill>
                  <a:schemeClr val="accent5">
                    <a:lumMod val="50000"/>
                  </a:schemeClr>
                </a:solidFill>
                <a:latin typeface="Times New Roman" panose="02020603050405020304" pitchFamily="18" charset="0"/>
                <a:cs typeface="Times New Roman" panose="02020603050405020304" pitchFamily="18" charset="0"/>
              </a:rPr>
              <a:t>IBM WATSON STUDIO</a:t>
            </a:r>
            <a:endParaRPr lang="en-US" sz="5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8195" y="836021"/>
            <a:ext cx="11338559" cy="3788229"/>
          </a:xfrm>
        </p:spPr>
        <p:txBody>
          <a:bodyPr>
            <a:normAutofit lnSpcReduction="20000"/>
          </a:bodyPr>
          <a:lstStyle/>
          <a:p>
            <a:pPr algn="just">
              <a:lnSpc>
                <a:spcPct val="150000"/>
              </a:lnSpc>
            </a:pPr>
            <a:r>
              <a:rPr lang="en-US" sz="2000" dirty="0" smtClean="0"/>
              <a:t>	IBM Acquired soft layer, a public cloud platform, to serve as the foundation for its </a:t>
            </a:r>
            <a:r>
              <a:rPr lang="en-US" sz="2000" dirty="0" err="1" smtClean="0"/>
              <a:t>IaaS</a:t>
            </a:r>
            <a:r>
              <a:rPr lang="en-US" sz="2000" dirty="0" smtClean="0"/>
              <a:t> offering. In October 2016, IBM rolled the soft layer brand under its Blue mix brand of </a:t>
            </a:r>
            <a:r>
              <a:rPr lang="en-US" sz="2000" dirty="0" err="1" smtClean="0"/>
              <a:t>PaaS</a:t>
            </a:r>
            <a:r>
              <a:rPr lang="en-US" sz="2000" dirty="0" smtClean="0"/>
              <a:t> offerings, giving users to access both </a:t>
            </a:r>
            <a:r>
              <a:rPr lang="en-US" sz="2000" dirty="0" err="1" smtClean="0"/>
              <a:t>IaaS</a:t>
            </a:r>
            <a:r>
              <a:rPr lang="en-US" sz="2000" dirty="0" smtClean="0"/>
              <a:t> and </a:t>
            </a:r>
            <a:r>
              <a:rPr lang="en-US" sz="2000" dirty="0" err="1" smtClean="0"/>
              <a:t>PaaS</a:t>
            </a:r>
            <a:r>
              <a:rPr lang="en-US" sz="2000" dirty="0" smtClean="0"/>
              <a:t>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US" sz="2000" dirty="0" smtClean="0"/>
          </a:p>
          <a:p>
            <a:pPr algn="just">
              <a:lnSpc>
                <a:spcPct val="150000"/>
              </a:lnSpc>
            </a:pPr>
            <a:r>
              <a:rPr lang="en-US" sz="2000" dirty="0" smtClean="0"/>
              <a:t>	Creating the IBM cloud account by going to the IBM cloud login page and click create on IBM cloud account. Enter our IBM id and an ID is created based on the email that we enter. Completing the remaining fields with our information and click create account by this the account is created.</a:t>
            </a:r>
            <a:endParaRPr lang="en-US" sz="2000" dirty="0"/>
          </a:p>
        </p:txBody>
      </p:sp>
      <p:sp>
        <p:nvSpPr>
          <p:cNvPr id="4" name="Rectangle 3"/>
          <p:cNvSpPr/>
          <p:nvPr/>
        </p:nvSpPr>
        <p:spPr>
          <a:xfrm>
            <a:off x="370114" y="4632518"/>
            <a:ext cx="11634652" cy="1846659"/>
          </a:xfrm>
          <a:prstGeom prst="rect">
            <a:avLst/>
          </a:prstGeom>
        </p:spPr>
        <p:txBody>
          <a:bodyPr wrap="square">
            <a:spAutoFit/>
          </a:bodyPr>
          <a:lstStyle/>
          <a:p>
            <a:r>
              <a:rPr lang="en-US" sz="2400" b="1" u="sng" dirty="0" smtClean="0">
                <a:solidFill>
                  <a:srgbClr val="7030A0"/>
                </a:solidFill>
                <a:effectLst>
                  <a:reflection blurRad="6350" stA="53000" endA="300" endPos="35500" dir="5400000" sy="-90000" algn="bl" rotWithShape="0"/>
                </a:effectLst>
                <a:latin typeface="Arial Narrow" pitchFamily="34" charset="0"/>
              </a:rPr>
              <a:t>Advantages include:</a:t>
            </a:r>
            <a:endParaRPr lang="en-US" sz="2400" b="1" u="sng" dirty="0" smtClean="0">
              <a:solidFill>
                <a:srgbClr val="7030A0"/>
              </a:solidFill>
              <a:effectLst>
                <a:reflection blurRad="6350" stA="53000" endA="300" endPos="35500" dir="5400000" sy="-90000" algn="bl" rotWithShape="0"/>
              </a:effectLst>
              <a:latin typeface="Arial Narrow" pitchFamily="34" charset="0"/>
            </a:endParaRPr>
          </a:p>
          <a:p>
            <a:pPr algn="just">
              <a:lnSpc>
                <a:spcPct val="150000"/>
              </a:lnSpc>
            </a:pPr>
            <a:r>
              <a:rPr lang="en-US" sz="2000" dirty="0" smtClean="0"/>
              <a:t>Security </a:t>
            </a:r>
            <a:r>
              <a:rPr lang="en-US" sz="2000" dirty="0" smtClean="0"/>
              <a:t>and privacy. Much like a private cloud, you can ensure your data remains secure when you are the only organization that uses the private portion of your infrastructure.Potential cost savings. ...Superior flexibility and scalability.</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8907" y="566448"/>
            <a:ext cx="10220830" cy="923330"/>
          </a:xfrm>
          <a:prstGeom prst="rect">
            <a:avLst/>
          </a:prstGeom>
        </p:spPr>
        <p:txBody>
          <a:bodyPr wrap="square">
            <a:spAutoFit/>
          </a:bodyPr>
          <a:lstStyle/>
          <a:p>
            <a:r>
              <a:rPr lang="en-IN" sz="5400" dirty="0" smtClean="0">
                <a:solidFill>
                  <a:schemeClr val="accent5">
                    <a:lumMod val="50000"/>
                  </a:schemeClr>
                </a:solidFill>
                <a:latin typeface="Times New Roman" panose="02020603050405020304" pitchFamily="18" charset="0"/>
                <a:cs typeface="Times New Roman" panose="02020603050405020304" pitchFamily="18" charset="0"/>
              </a:rPr>
              <a:t>SOFTWARE REQUIREMENTS</a:t>
            </a:r>
            <a:endParaRPr lang="en-IN" sz="5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979805" y="1720850"/>
            <a:ext cx="6499225" cy="3784600"/>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2000" dirty="0" smtClean="0"/>
              <a:t>Anaconda navigator</a:t>
            </a:r>
            <a:endParaRPr lang="en-IN" sz="2000" dirty="0" smtClean="0"/>
          </a:p>
          <a:p>
            <a:pPr marL="285750" indent="-285750">
              <a:lnSpc>
                <a:spcPct val="150000"/>
              </a:lnSpc>
              <a:buFont typeface="Wingdings" panose="05000000000000000000" pitchFamily="2" charset="2"/>
              <a:buChar char="Ø"/>
            </a:pPr>
            <a:r>
              <a:rPr lang="en-IN" sz="2000" dirty="0" smtClean="0"/>
              <a:t>Jupyter notebook</a:t>
            </a:r>
            <a:endParaRPr lang="en-IN" sz="2000" dirty="0" smtClean="0"/>
          </a:p>
          <a:p>
            <a:pPr marL="285750" indent="-285750">
              <a:lnSpc>
                <a:spcPct val="150000"/>
              </a:lnSpc>
              <a:buFont typeface="Wingdings" panose="05000000000000000000" pitchFamily="2" charset="2"/>
              <a:buChar char="Ø"/>
            </a:pPr>
            <a:r>
              <a:rPr lang="en-IN" sz="2000" dirty="0" smtClean="0"/>
              <a:t>Jupiter spyder</a:t>
            </a:r>
            <a:endParaRPr lang="en-IN" sz="2000" dirty="0" smtClean="0"/>
          </a:p>
          <a:p>
            <a:pPr marL="342900" indent="-342900">
              <a:lnSpc>
                <a:spcPct val="150000"/>
              </a:lnSpc>
              <a:buFont typeface="Wingdings" panose="05000000000000000000" pitchFamily="2" charset="2"/>
              <a:buChar char="Ø"/>
            </a:pPr>
            <a:r>
              <a:rPr lang="en-IN" sz="2000" dirty="0" smtClean="0"/>
              <a:t>Deep learning Tools:  </a:t>
            </a:r>
            <a:endParaRPr lang="en-IN" sz="2000" dirty="0" smtClean="0"/>
          </a:p>
          <a:p>
            <a:pPr marL="342900" indent="-342900">
              <a:lnSpc>
                <a:spcPct val="150000"/>
              </a:lnSpc>
              <a:buFont typeface="Arial" panose="020B0604020202020204" pitchFamily="34" charset="0"/>
              <a:buChar char="•"/>
            </a:pPr>
            <a:r>
              <a:rPr lang="en-IN" sz="2000" dirty="0" smtClean="0"/>
              <a:t>Pandas</a:t>
            </a:r>
            <a:r>
              <a:rPr lang="en-IN" sz="2000" dirty="0" smtClean="0"/>
              <a:t>,</a:t>
            </a:r>
            <a:endParaRPr lang="en-IN" sz="2000" dirty="0" smtClean="0"/>
          </a:p>
          <a:p>
            <a:pPr marL="342900" indent="-342900">
              <a:lnSpc>
                <a:spcPct val="150000"/>
              </a:lnSpc>
              <a:buFont typeface="Arial" panose="020B0604020202020204" pitchFamily="34" charset="0"/>
              <a:buChar char="•"/>
            </a:pPr>
            <a:r>
              <a:rPr lang="en-IN" sz="2000" dirty="0" smtClean="0"/>
              <a:t>NumPy</a:t>
            </a:r>
            <a:r>
              <a:rPr lang="en-IN" sz="2000" dirty="0" smtClean="0"/>
              <a:t>,Tensorflow, </a:t>
            </a:r>
            <a:endParaRPr lang="en-IN" sz="2000" dirty="0" smtClean="0"/>
          </a:p>
          <a:p>
            <a:pPr marL="342900" indent="-342900">
              <a:lnSpc>
                <a:spcPct val="150000"/>
              </a:lnSpc>
              <a:buFont typeface="Arial" panose="020B0604020202020204" pitchFamily="34" charset="0"/>
              <a:buChar char="•"/>
            </a:pPr>
            <a:r>
              <a:rPr lang="en-IN" sz="2000" dirty="0" smtClean="0"/>
              <a:t>Keras.</a:t>
            </a:r>
            <a:endParaRPr lang="en-IN" sz="2000" dirty="0" smtClean="0"/>
          </a:p>
          <a:p>
            <a:pPr marL="342900" indent="-342900">
              <a:lnSpc>
                <a:spcPct val="150000"/>
              </a:lnSpc>
            </a:pPr>
            <a:r>
              <a:rPr lang="en-IN" sz="2000" dirty="0" smtClean="0"/>
              <a:t>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46" y="713136"/>
            <a:ext cx="7901126" cy="1200329"/>
          </a:xfrm>
          <a:prstGeom prst="rect">
            <a:avLst/>
          </a:prstGeom>
          <a:noFill/>
        </p:spPr>
        <p:txBody>
          <a:bodyPr wrap="square" rtlCol="0">
            <a:spAutoFit/>
          </a:bodyPr>
          <a:lstStyle/>
          <a:p>
            <a:r>
              <a:rPr lang="en-IN" sz="5400" dirty="0">
                <a:solidFill>
                  <a:schemeClr val="accent5">
                    <a:lumMod val="50000"/>
                  </a:schemeClr>
                </a:solidFill>
                <a:latin typeface="Times New Roman" panose="02020603050405020304" pitchFamily="18" charset="0"/>
                <a:cs typeface="Times New Roman" panose="02020603050405020304" pitchFamily="18" charset="0"/>
              </a:rPr>
              <a:t>CONCLUSION:</a:t>
            </a:r>
            <a:endParaRPr lang="en-IN" sz="54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dirty="0">
              <a:solidFill>
                <a:schemeClr val="accent5">
                  <a:lumMod val="50000"/>
                </a:schemeClr>
              </a:solidFill>
            </a:endParaRPr>
          </a:p>
        </p:txBody>
      </p:sp>
      <p:sp>
        <p:nvSpPr>
          <p:cNvPr id="5" name="Rectangle 4"/>
          <p:cNvSpPr/>
          <p:nvPr/>
        </p:nvSpPr>
        <p:spPr>
          <a:xfrm>
            <a:off x="761999" y="1937883"/>
            <a:ext cx="10197737" cy="147637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smtClean="0"/>
              <a:t>In this project we have presented </a:t>
            </a:r>
            <a:r>
              <a:rPr lang="en-US" sz="2000" dirty="0" smtClean="0"/>
              <a:t>the Garbage </a:t>
            </a:r>
            <a:r>
              <a:rPr lang="en-US" sz="2000" dirty="0" smtClean="0"/>
              <a:t>Classification</a:t>
            </a:r>
            <a:r>
              <a:rPr lang="en-US" sz="2000" b="1" dirty="0" smtClean="0"/>
              <a:t> .</a:t>
            </a:r>
            <a:endParaRPr lang="en-US" sz="2000" dirty="0" smtClean="0">
              <a:effectLst>
                <a:outerShdw blurRad="38100" dist="38100" dir="2700000" algn="tl">
                  <a:srgbClr val="000000">
                    <a:alpha val="43137"/>
                  </a:srgbClr>
                </a:outerShdw>
              </a:effectLst>
            </a:endParaRPr>
          </a:p>
          <a:p>
            <a:pPr marL="285750" indent="-285750">
              <a:lnSpc>
                <a:spcPct val="150000"/>
              </a:lnSpc>
              <a:buFont typeface="Wingdings" panose="05000000000000000000" pitchFamily="2" charset="2"/>
              <a:buChar char="Ø"/>
            </a:pPr>
            <a:r>
              <a:rPr lang="en-US" sz="2000" dirty="0" smtClean="0"/>
              <a:t>We have done the Prediction using </a:t>
            </a:r>
            <a:r>
              <a:rPr lang="en-US" sz="2000" dirty="0" smtClean="0"/>
              <a:t>Deep </a:t>
            </a:r>
            <a:r>
              <a:rPr lang="en-US" sz="2000" dirty="0" smtClean="0"/>
              <a:t>Learning Techniques.</a:t>
            </a:r>
            <a:endParaRPr lang="en-US" sz="2000" dirty="0" smtClean="0"/>
          </a:p>
          <a:p>
            <a:pPr marL="285750" indent="-285750">
              <a:lnSpc>
                <a:spcPct val="150000"/>
              </a:lnSpc>
              <a:buFont typeface="Wingdings" panose="05000000000000000000" pitchFamily="2" charset="2"/>
              <a:buChar char="Ø"/>
            </a:pPr>
            <a:r>
              <a:rPr lang="en-US" sz="2000" dirty="0" smtClean="0"/>
              <a:t>For the better results we </a:t>
            </a:r>
            <a:r>
              <a:rPr lang="en-US" sz="2000" dirty="0" smtClean="0"/>
              <a:t>applied CNN,RNN Layers and </a:t>
            </a:r>
            <a:r>
              <a:rPr lang="en-US" sz="2000" dirty="0" smtClean="0"/>
              <a:t>proved with </a:t>
            </a:r>
            <a:r>
              <a:rPr lang="en-US" sz="2000" dirty="0" smtClean="0"/>
              <a:t>99% </a:t>
            </a:r>
            <a:r>
              <a:rPr lang="en-US" sz="2000" dirty="0" smtClean="0"/>
              <a:t>accuracy.</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834390" y="2274570"/>
            <a:ext cx="5817235" cy="3107690"/>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sz="2000" dirty="0" smtClean="0">
                <a:solidFill>
                  <a:schemeClr val="tx1">
                    <a:lumMod val="95000"/>
                    <a:lumOff val="5000"/>
                  </a:schemeClr>
                </a:solidFill>
              </a:rPr>
              <a:t>INTRODUCTION</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a:solidFill>
                  <a:schemeClr val="tx1">
                    <a:lumMod val="95000"/>
                    <a:lumOff val="5000"/>
                  </a:schemeClr>
                </a:solidFill>
              </a:rPr>
              <a:t>OBJECTIVE</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a:solidFill>
                  <a:schemeClr val="tx1">
                    <a:lumMod val="95000"/>
                    <a:lumOff val="5000"/>
                  </a:schemeClr>
                </a:solidFill>
              </a:rPr>
              <a:t>DATA</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a:solidFill>
                  <a:schemeClr val="tx1">
                    <a:lumMod val="95000"/>
                    <a:lumOff val="5000"/>
                  </a:schemeClr>
                </a:solidFill>
              </a:rPr>
              <a:t>MACHINE LEARNING APPROACHES</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smtClean="0">
                <a:solidFill>
                  <a:schemeClr val="tx1">
                    <a:lumMod val="95000"/>
                    <a:lumOff val="5000"/>
                  </a:schemeClr>
                </a:solidFill>
              </a:rPr>
              <a:t>DEEP LEARNING APPROCHES</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a:solidFill>
                  <a:schemeClr val="tx1">
                    <a:lumMod val="95000"/>
                    <a:lumOff val="5000"/>
                  </a:schemeClr>
                </a:solidFill>
              </a:rPr>
              <a:t>SOFTWARE REQUIREMENTS</a:t>
            </a:r>
            <a:endParaRPr lang="en-US" sz="2000" dirty="0">
              <a:solidFill>
                <a:schemeClr val="tx1">
                  <a:lumMod val="95000"/>
                  <a:lumOff val="5000"/>
                </a:schemeClr>
              </a:solidFill>
            </a:endParaRPr>
          </a:p>
          <a:p>
            <a:pPr marL="285750" indent="-285750">
              <a:lnSpc>
                <a:spcPct val="140000"/>
              </a:lnSpc>
              <a:buFont typeface="Arial" panose="020B0604020202020204" pitchFamily="34" charset="0"/>
              <a:buChar char="•"/>
            </a:pPr>
            <a:r>
              <a:rPr lang="en-US" sz="2000" dirty="0">
                <a:solidFill>
                  <a:schemeClr val="tx1">
                    <a:lumMod val="95000"/>
                    <a:lumOff val="5000"/>
                  </a:schemeClr>
                </a:solidFill>
              </a:rPr>
              <a:t>CONCLUSION</a:t>
            </a:r>
            <a:endParaRPr lang="en-US" sz="2000" dirty="0">
              <a:solidFill>
                <a:schemeClr val="tx1">
                  <a:lumMod val="95000"/>
                  <a:lumOff val="5000"/>
                </a:schemeClr>
              </a:solidFill>
            </a:endParaRPr>
          </a:p>
        </p:txBody>
      </p:sp>
      <p:sp>
        <p:nvSpPr>
          <p:cNvPr id="4" name="TextBox 3"/>
          <p:cNvSpPr txBox="1"/>
          <p:nvPr/>
        </p:nvSpPr>
        <p:spPr>
          <a:xfrm>
            <a:off x="834499" y="1287262"/>
            <a:ext cx="3613213" cy="830997"/>
          </a:xfrm>
          <a:prstGeom prst="rect">
            <a:avLst/>
          </a:prstGeom>
          <a:noFill/>
        </p:spPr>
        <p:txBody>
          <a:bodyPr wrap="square" rtlCol="0">
            <a:spAutoFit/>
          </a:bodyPr>
          <a:lstStyle/>
          <a:p>
            <a:r>
              <a:rPr lang="en-IN" sz="4800" dirty="0">
                <a:solidFill>
                  <a:schemeClr val="accent5">
                    <a:lumMod val="50000"/>
                  </a:schemeClr>
                </a:solidFill>
                <a:latin typeface="Times New Roman" panose="02020603050405020304" pitchFamily="18" charset="0"/>
                <a:cs typeface="Times New Roman" panose="02020603050405020304" pitchFamily="18" charset="0"/>
              </a:rPr>
              <a:t>OUTLINE</a:t>
            </a:r>
            <a:endParaRPr lang="en-IN" sz="48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049" y="471837"/>
            <a:ext cx="4820575" cy="923330"/>
          </a:xfrm>
          <a:prstGeom prst="rect">
            <a:avLst/>
          </a:prstGeom>
          <a:noFill/>
        </p:spPr>
        <p:txBody>
          <a:bodyPr wrap="square" rtlCol="0">
            <a:spAutoFit/>
          </a:bodyPr>
          <a:lstStyle/>
          <a:p>
            <a:r>
              <a:rPr lang="en-IN" sz="5400" dirty="0" smtClean="0">
                <a:solidFill>
                  <a:schemeClr val="accent5">
                    <a:lumMod val="50000"/>
                  </a:schemeClr>
                </a:solidFill>
                <a:latin typeface="Candara" panose="020E0502030303020204" pitchFamily="34" charset="0"/>
              </a:rPr>
              <a:t>DATA</a:t>
            </a:r>
            <a:endParaRPr lang="en-IN" sz="5400" dirty="0" smtClean="0">
              <a:solidFill>
                <a:schemeClr val="accent5">
                  <a:lumMod val="50000"/>
                </a:schemeClr>
              </a:solidFill>
              <a:latin typeface="Candara" panose="020E0502030303020204" pitchFamily="34" charset="0"/>
            </a:endParaRPr>
          </a:p>
        </p:txBody>
      </p:sp>
      <p:sp>
        <p:nvSpPr>
          <p:cNvPr id="5" name="Rectangle 4"/>
          <p:cNvSpPr/>
          <p:nvPr/>
        </p:nvSpPr>
        <p:spPr>
          <a:xfrm>
            <a:off x="575012" y="1572286"/>
            <a:ext cx="4519501" cy="4708981"/>
          </a:xfrm>
          <a:prstGeom prst="rect">
            <a:avLst/>
          </a:prstGeom>
        </p:spPr>
        <p:txBody>
          <a:bodyPr wrap="square">
            <a:spAutoFit/>
          </a:bodyPr>
          <a:lstStyle/>
          <a:p>
            <a:pPr>
              <a:lnSpc>
                <a:spcPct val="150000"/>
              </a:lnSpc>
            </a:pPr>
            <a:r>
              <a:rPr lang="en-US" sz="2000" dirty="0" smtClean="0"/>
              <a:t>Garbage classification prediction consists of </a:t>
            </a:r>
            <a:r>
              <a:rPr lang="en-US" sz="2000" dirty="0" smtClean="0"/>
              <a:t> image dataset:</a:t>
            </a:r>
            <a:endParaRPr lang="en-US" sz="2000" dirty="0" smtClean="0"/>
          </a:p>
          <a:p>
            <a:pPr>
              <a:lnSpc>
                <a:spcPct val="150000"/>
              </a:lnSpc>
            </a:pPr>
            <a:r>
              <a:rPr lang="en-IN" sz="2000" dirty="0" smtClean="0"/>
              <a:t>The data set contains six classes</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 </a:t>
            </a:r>
            <a:r>
              <a:rPr lang="en-IN" sz="2000" dirty="0" smtClean="0"/>
              <a:t>paper</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glass</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plastic</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metal</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cardboard </a:t>
            </a:r>
            <a:endParaRPr lang="en-IN" sz="2000" dirty="0" smtClean="0"/>
          </a:p>
          <a:p>
            <a:pPr>
              <a:lnSpc>
                <a:spcPct val="150000"/>
              </a:lnSpc>
              <a:buFont typeface="Wingdings" panose="05000000000000000000" pitchFamily="2" charset="2"/>
              <a:buChar char="Ø"/>
            </a:pPr>
            <a:r>
              <a:rPr lang="en-IN" sz="2000" dirty="0" smtClean="0"/>
              <a:t>   </a:t>
            </a:r>
            <a:r>
              <a:rPr lang="en-IN" sz="2000" dirty="0" smtClean="0"/>
              <a:t>trash</a:t>
            </a:r>
            <a:endParaRPr lang="en-IN" sz="2000" dirty="0" smtClean="0"/>
          </a:p>
          <a:p>
            <a:pPr>
              <a:lnSpc>
                <a:spcPct val="150000"/>
              </a:lnSpc>
            </a:pPr>
            <a:endParaRPr lang="en-US" sz="2000" b="1" dirty="0"/>
          </a:p>
        </p:txBody>
      </p:sp>
      <p:pic>
        <p:nvPicPr>
          <p:cNvPr id="6" name="Picture 5"/>
          <p:cNvPicPr>
            <a:picLocks noChangeAspect="1"/>
          </p:cNvPicPr>
          <p:nvPr/>
        </p:nvPicPr>
        <p:blipFill>
          <a:blip r:embed="rId1"/>
          <a:srcRect t="4468"/>
          <a:stretch>
            <a:fillRect/>
          </a:stretch>
        </p:blipFill>
        <p:spPr>
          <a:xfrm>
            <a:off x="6021977" y="2312126"/>
            <a:ext cx="5617028" cy="3351594"/>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4000"/>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20090" y="2388870"/>
            <a:ext cx="10692765" cy="4160520"/>
          </a:xfrm>
          <a:prstGeom prst="rect">
            <a:avLst/>
          </a:prstGeom>
          <a:noFill/>
        </p:spPr>
        <p:txBody>
          <a:bodyPr wrap="square">
            <a:spAutoFit/>
          </a:bodyPr>
          <a:lstStyle/>
          <a:p>
            <a:pPr algn="just">
              <a:lnSpc>
                <a:spcPct val="120000"/>
              </a:lnSpc>
            </a:pPr>
            <a:r>
              <a:rPr lang="en-US" dirty="0" smtClean="0"/>
              <a:t>	</a:t>
            </a:r>
            <a:r>
              <a:rPr lang="en-US" dirty="0" smtClean="0">
                <a:latin typeface="+mn-ea"/>
                <a:cs typeface="+mn-ea"/>
              </a:rPr>
              <a:t> With the increase in the number of industries in the urban area, the disposal of solid waste is really becoming a big problem, and solid waste includes paper, wood, plastic, metal, glass, etc. The common way of managing waste is burning waste and this method can cause air pollution and some hazardous materials from the waste spread into the air which can cause cancer. Hence it is necessary to recycle the waste to protect the environment and human beings’ health, and we need to separate the waste into different components which can be recycled using different ways. The present way of separating waste/garbage is the hand-picking method, whereby someone is employed to separate out the different objects/materials. The person who separates waste is prone to diseases due to the harmful substances in the garbage. This problem can be overcome by automating the garbage classification process.</a:t>
            </a:r>
            <a:endParaRPr lang="en-US" dirty="0" smtClean="0">
              <a:latin typeface="+mn-ea"/>
              <a:cs typeface="+mn-ea"/>
            </a:endParaRPr>
          </a:p>
          <a:p>
            <a:pPr algn="just">
              <a:lnSpc>
                <a:spcPct val="120000"/>
              </a:lnSpc>
            </a:pPr>
            <a:endParaRPr lang="en-US" dirty="0" smtClean="0">
              <a:latin typeface="+mn-ea"/>
              <a:cs typeface="+mn-ea"/>
            </a:endParaRPr>
          </a:p>
          <a:p>
            <a:pPr algn="just">
              <a:lnSpc>
                <a:spcPct val="150000"/>
              </a:lnSpc>
            </a:pPr>
            <a:endParaRPr lang="en-IN" dirty="0">
              <a:latin typeface="+mn-ea"/>
              <a:cs typeface="+mn-ea"/>
            </a:endParaRPr>
          </a:p>
        </p:txBody>
      </p:sp>
      <p:sp>
        <p:nvSpPr>
          <p:cNvPr id="7" name="TextBox 6"/>
          <p:cNvSpPr txBox="1"/>
          <p:nvPr/>
        </p:nvSpPr>
        <p:spPr>
          <a:xfrm>
            <a:off x="825500" y="1109980"/>
            <a:ext cx="5424170" cy="829945"/>
          </a:xfrm>
          <a:prstGeom prst="rect">
            <a:avLst/>
          </a:prstGeom>
          <a:noFill/>
        </p:spPr>
        <p:txBody>
          <a:bodyPr wrap="square" rtlCol="0">
            <a:spAutoFit/>
          </a:bodyPr>
          <a:lstStyle/>
          <a:p>
            <a:r>
              <a:rPr lang="en-IN" sz="4800" dirty="0">
                <a:solidFill>
                  <a:schemeClr val="accent5">
                    <a:lumMod val="50000"/>
                  </a:schemeClr>
                </a:solidFill>
                <a:latin typeface="Times New Roman" panose="02020603050405020304" pitchFamily="18" charset="0"/>
                <a:cs typeface="Times New Roman" panose="02020603050405020304" pitchFamily="18" charset="0"/>
              </a:rPr>
              <a:t>INTRODUCTION</a:t>
            </a:r>
            <a:r>
              <a:rPr lang="en-IN" sz="4800" dirty="0">
                <a:solidFill>
                  <a:schemeClr val="accent2">
                    <a:lumMod val="50000"/>
                  </a:schemeClr>
                </a:solidFill>
                <a:latin typeface="Times New Roman" panose="02020603050405020304" pitchFamily="18" charset="0"/>
                <a:cs typeface="Times New Roman" panose="02020603050405020304" pitchFamily="18" charset="0"/>
              </a:rPr>
              <a:t> </a:t>
            </a:r>
            <a:r>
              <a:rPr lang="en-US" altLang="en-IN" sz="4800" dirty="0">
                <a:solidFill>
                  <a:schemeClr val="accent1">
                    <a:lumMod val="75000"/>
                  </a:schemeClr>
                </a:solidFill>
                <a:latin typeface="Times New Roman" panose="02020603050405020304" pitchFamily="18" charset="0"/>
                <a:cs typeface="Times New Roman" panose="02020603050405020304" pitchFamily="18" charset="0"/>
              </a:rPr>
              <a:t>:</a:t>
            </a:r>
            <a:r>
              <a:rPr lang="en-IN" sz="4800" dirty="0">
                <a:solidFill>
                  <a:schemeClr val="accent1">
                    <a:lumMod val="75000"/>
                  </a:schemeClr>
                </a:solidFill>
                <a:latin typeface="Times New Roman" panose="02020603050405020304" pitchFamily="18" charset="0"/>
                <a:cs typeface="Times New Roman" panose="02020603050405020304" pitchFamily="18" charset="0"/>
              </a:rPr>
              <a:t>    </a:t>
            </a:r>
            <a:r>
              <a:rPr lang="en-IN" sz="4800" dirty="0">
                <a:solidFill>
                  <a:schemeClr val="accent2">
                    <a:lumMod val="50000"/>
                  </a:schemeClr>
                </a:solidFill>
                <a:latin typeface="Times New Roman" panose="02020603050405020304" pitchFamily="18" charset="0"/>
                <a:cs typeface="Times New Roman" panose="02020603050405020304" pitchFamily="18" charset="0"/>
              </a:rPr>
              <a:t>                         </a:t>
            </a:r>
            <a:endParaRPr lang="en-IN" sz="4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010" y="252095"/>
            <a:ext cx="5153025" cy="2399665"/>
          </a:xfrm>
          <a:prstGeom prst="rect">
            <a:avLst/>
          </a:prstGeom>
          <a:noFill/>
        </p:spPr>
        <p:txBody>
          <a:bodyPr wrap="square" rtlCol="0">
            <a:spAutoFit/>
          </a:bodyPr>
          <a:lstStyle/>
          <a:p>
            <a:endParaRPr lang="en-IN" sz="4800" dirty="0">
              <a:solidFill>
                <a:schemeClr val="accent2">
                  <a:lumMod val="50000"/>
                </a:schemeClr>
              </a:solidFill>
              <a:latin typeface="Times New Roman" panose="02020603050405020304" pitchFamily="18" charset="0"/>
              <a:cs typeface="Times New Roman" panose="02020603050405020304" pitchFamily="18" charset="0"/>
            </a:endParaRPr>
          </a:p>
          <a:p>
            <a:r>
              <a:rPr lang="en-IN" sz="5400" dirty="0">
                <a:solidFill>
                  <a:schemeClr val="accent5">
                    <a:lumMod val="50000"/>
                  </a:schemeClr>
                </a:solidFill>
                <a:latin typeface="Times New Roman" panose="02020603050405020304" pitchFamily="18" charset="0"/>
                <a:cs typeface="Times New Roman" panose="02020603050405020304" pitchFamily="18" charset="0"/>
              </a:rPr>
              <a:t>OBJECTIVE</a:t>
            </a:r>
            <a:r>
              <a:rPr lang="en-US" altLang="en-IN" sz="5400" dirty="0">
                <a:solidFill>
                  <a:schemeClr val="accent5">
                    <a:lumMod val="50000"/>
                  </a:schemeClr>
                </a:solidFill>
                <a:latin typeface="Times New Roman" panose="02020603050405020304" pitchFamily="18" charset="0"/>
                <a:cs typeface="Times New Roman" panose="02020603050405020304" pitchFamily="18" charset="0"/>
              </a:rPr>
              <a:t> :</a:t>
            </a:r>
            <a:endParaRPr lang="en-IN" sz="5400"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48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788125" y="2107086"/>
            <a:ext cx="9374777" cy="2999740"/>
          </a:xfrm>
          <a:prstGeom prst="rect">
            <a:avLst/>
          </a:prstGeom>
        </p:spPr>
        <p:txBody>
          <a:bodyPr wrap="square">
            <a:spAutoFit/>
          </a:bodyPr>
          <a:lstStyle/>
          <a:p>
            <a:pPr>
              <a:lnSpc>
                <a:spcPct val="150000"/>
              </a:lnSpc>
              <a:buFont typeface="Wingdings" panose="05000000000000000000" pitchFamily="2" charset="2"/>
              <a:buChar char="Ø"/>
            </a:pPr>
            <a:r>
              <a:rPr lang="en-US" dirty="0" smtClean="0"/>
              <a:t>know fundamental concepts and techniques of the Artificial Neural Network and Convolution Neural Networks</a:t>
            </a:r>
            <a:endParaRPr lang="en-US" dirty="0" smtClean="0"/>
          </a:p>
          <a:p>
            <a:pPr>
              <a:lnSpc>
                <a:spcPct val="150000"/>
              </a:lnSpc>
              <a:buFont typeface="Wingdings" panose="05000000000000000000" pitchFamily="2" charset="2"/>
              <a:buChar char="Ø"/>
            </a:pPr>
            <a:r>
              <a:rPr lang="en-US" dirty="0" smtClean="0"/>
              <a:t>Gain a broad understanding of image data.</a:t>
            </a:r>
            <a:endParaRPr lang="en-US" dirty="0" smtClean="0"/>
          </a:p>
          <a:p>
            <a:pPr>
              <a:lnSpc>
                <a:spcPct val="150000"/>
              </a:lnSpc>
              <a:buFont typeface="Wingdings" panose="05000000000000000000" pitchFamily="2" charset="2"/>
              <a:buChar char="Ø"/>
            </a:pPr>
            <a:r>
              <a:rPr lang="en-US" dirty="0" smtClean="0"/>
              <a:t>Work with Sequential type of modeling</a:t>
            </a:r>
            <a:endParaRPr lang="en-US" dirty="0" smtClean="0"/>
          </a:p>
          <a:p>
            <a:pPr>
              <a:lnSpc>
                <a:spcPct val="150000"/>
              </a:lnSpc>
              <a:buFont typeface="Wingdings" panose="05000000000000000000" pitchFamily="2" charset="2"/>
              <a:buChar char="Ø"/>
            </a:pPr>
            <a:r>
              <a:rPr lang="en-US" dirty="0" smtClean="0"/>
              <a:t>Work with </a:t>
            </a:r>
            <a:r>
              <a:rPr lang="en-US" dirty="0" err="1" smtClean="0"/>
              <a:t>Keras</a:t>
            </a:r>
            <a:r>
              <a:rPr lang="en-US" dirty="0" smtClean="0"/>
              <a:t> capabilities</a:t>
            </a:r>
            <a:endParaRPr lang="en-US" dirty="0" smtClean="0"/>
          </a:p>
          <a:p>
            <a:pPr>
              <a:lnSpc>
                <a:spcPct val="150000"/>
              </a:lnSpc>
              <a:buFont typeface="Wingdings" panose="05000000000000000000" pitchFamily="2" charset="2"/>
              <a:buChar char="Ø"/>
            </a:pPr>
            <a:r>
              <a:rPr lang="en-US" dirty="0" smtClean="0"/>
              <a:t>Work with image processing techniques</a:t>
            </a:r>
            <a:endParaRPr lang="en-US" dirty="0" smtClean="0"/>
          </a:p>
          <a:p>
            <a:pPr>
              <a:lnSpc>
                <a:spcPct val="150000"/>
              </a:lnSpc>
              <a:buFont typeface="Wingdings" panose="05000000000000000000" pitchFamily="2" charset="2"/>
              <a:buChar char="Ø"/>
            </a:pPr>
            <a:r>
              <a:rPr lang="en-US" dirty="0" smtClean="0"/>
              <a:t>know how to build a web application using the Flask framework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508" y="747019"/>
            <a:ext cx="10718492" cy="4646295"/>
          </a:xfrm>
          <a:prstGeom prst="rect">
            <a:avLst/>
          </a:prstGeom>
          <a:noFill/>
        </p:spPr>
        <p:txBody>
          <a:bodyPr wrap="square" rtlCol="0">
            <a:spAutoFit/>
          </a:bodyPr>
          <a:lstStyle/>
          <a:p>
            <a:r>
              <a:rPr lang="en-US" sz="4800" dirty="0">
                <a:solidFill>
                  <a:schemeClr val="accent5">
                    <a:lumMod val="50000"/>
                  </a:schemeClr>
                </a:solidFill>
                <a:latin typeface="Times New Roman" panose="02020603050405020304" pitchFamily="18" charset="0"/>
                <a:cs typeface="Times New Roman" panose="02020603050405020304" pitchFamily="18" charset="0"/>
              </a:rPr>
              <a:t>DATA VISUALISATION</a:t>
            </a:r>
            <a:endParaRPr lang="en-US" sz="4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dirty="0"/>
          </a:p>
          <a:p>
            <a:pPr>
              <a:lnSpc>
                <a:spcPct val="150000"/>
              </a:lnSpc>
            </a:pPr>
            <a:r>
              <a:rPr lang="en-US" sz="2000"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endParaRPr lang="en-US" sz="2000" dirty="0"/>
          </a:p>
          <a:p>
            <a:pPr>
              <a:lnSpc>
                <a:spcPct val="150000"/>
              </a:lnSpc>
            </a:pPr>
            <a:r>
              <a:rPr lang="en-US" sz="2000" dirty="0"/>
              <a:t>To visualize the dataset we need libraries called Matplotlib and Seaborn. The Matplotlib library is a Python 2D plotting library that allows you to generate plots, scatter plots, histograms, bar charts etc. </a:t>
            </a:r>
            <a:endParaRPr lang="en-US" sz="2000" dirty="0"/>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955" y="322580"/>
            <a:ext cx="6372860" cy="829945"/>
          </a:xfrm>
          <a:prstGeom prst="rect">
            <a:avLst/>
          </a:prstGeom>
          <a:noFill/>
        </p:spPr>
        <p:txBody>
          <a:bodyPr wrap="square" rtlCol="0">
            <a:spAutoFit/>
          </a:bodyPr>
          <a:lstStyle/>
          <a:p>
            <a:r>
              <a:rPr lang="en-IN" sz="4800" dirty="0">
                <a:solidFill>
                  <a:schemeClr val="accent5">
                    <a:lumMod val="50000"/>
                  </a:schemeClr>
                </a:solidFill>
                <a:latin typeface="Times New Roman" panose="02020603050405020304" pitchFamily="18" charset="0"/>
                <a:cs typeface="Times New Roman" panose="02020603050405020304" pitchFamily="18" charset="0"/>
              </a:rPr>
              <a:t>MODEL </a:t>
            </a:r>
            <a:r>
              <a:rPr lang="en-IN" sz="4800" dirty="0" smtClean="0">
                <a:solidFill>
                  <a:schemeClr val="accent5">
                    <a:lumMod val="50000"/>
                  </a:schemeClr>
                </a:solidFill>
                <a:latin typeface="Times New Roman" panose="02020603050405020304" pitchFamily="18" charset="0"/>
                <a:cs typeface="Times New Roman" panose="02020603050405020304" pitchFamily="18" charset="0"/>
              </a:rPr>
              <a:t>BUILDING</a:t>
            </a:r>
            <a:endParaRPr lang="en-IN" sz="4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2275" y="1420495"/>
            <a:ext cx="11125200" cy="4861560"/>
          </a:xfrm>
          <a:prstGeom prst="rect">
            <a:avLst/>
          </a:prstGeom>
        </p:spPr>
        <p:txBody>
          <a:bodyPr wrap="square">
            <a:spAutoFit/>
          </a:bodyPr>
          <a:lstStyle/>
          <a:p>
            <a:pPr algn="l"/>
            <a:r>
              <a:rPr lang="en-US" sz="2000" dirty="0" smtClean="0"/>
              <a:t> Now </a:t>
            </a:r>
            <a:r>
              <a:rPr lang="en-US" sz="2000" dirty="0" smtClean="0"/>
              <a:t>it's time to build our Convolutional Neural Networking which contains an input layer along with the convolution, max-pooling, and finally an output </a:t>
            </a:r>
            <a:r>
              <a:rPr lang="en-US" sz="2000" dirty="0" err="1" smtClean="0"/>
              <a:t>layer.This</a:t>
            </a:r>
            <a:r>
              <a:rPr lang="en-US" sz="2000" dirty="0" smtClean="0"/>
              <a:t> activity includes the following steps :</a:t>
            </a:r>
            <a:endParaRPr lang="en-US" sz="2000" dirty="0" smtClean="0"/>
          </a:p>
          <a:p>
            <a:pPr>
              <a:lnSpc>
                <a:spcPct val="150000"/>
              </a:lnSpc>
              <a:buFont typeface="Wingdings" panose="05000000000000000000" pitchFamily="2" charset="2"/>
              <a:buChar char="Ø"/>
            </a:pPr>
            <a:r>
              <a:rPr lang="en-US" sz="2000" dirty="0" smtClean="0"/>
              <a:t>Import the model building Libraries</a:t>
            </a:r>
            <a:endParaRPr lang="en-US" sz="2000" dirty="0" smtClean="0"/>
          </a:p>
          <a:p>
            <a:pPr>
              <a:lnSpc>
                <a:spcPct val="150000"/>
              </a:lnSpc>
              <a:buFont typeface="Wingdings" panose="05000000000000000000" pitchFamily="2" charset="2"/>
              <a:buChar char="Ø"/>
            </a:pPr>
            <a:r>
              <a:rPr lang="en-US" sz="2000" dirty="0" smtClean="0"/>
              <a:t>Initializing the model</a:t>
            </a:r>
            <a:endParaRPr lang="en-US" sz="2000" dirty="0" smtClean="0"/>
          </a:p>
          <a:p>
            <a:pPr>
              <a:lnSpc>
                <a:spcPct val="150000"/>
              </a:lnSpc>
              <a:buFont typeface="Wingdings" panose="05000000000000000000" pitchFamily="2" charset="2"/>
              <a:buChar char="Ø"/>
            </a:pPr>
            <a:r>
              <a:rPr lang="en-US" sz="2000" dirty="0" smtClean="0"/>
              <a:t>Adding CNN Layers</a:t>
            </a:r>
            <a:endParaRPr lang="en-US" sz="2000" dirty="0" smtClean="0"/>
          </a:p>
          <a:p>
            <a:pPr>
              <a:lnSpc>
                <a:spcPct val="150000"/>
              </a:lnSpc>
              <a:buFont typeface="Wingdings" panose="05000000000000000000" pitchFamily="2" charset="2"/>
              <a:buChar char="Ø"/>
            </a:pPr>
            <a:r>
              <a:rPr lang="en-US" sz="2000" dirty="0" smtClean="0"/>
              <a:t>Adding Hidden Layer</a:t>
            </a:r>
            <a:endParaRPr lang="en-US" sz="2000" dirty="0" smtClean="0"/>
          </a:p>
          <a:p>
            <a:pPr>
              <a:lnSpc>
                <a:spcPct val="150000"/>
              </a:lnSpc>
              <a:buFont typeface="Wingdings" panose="05000000000000000000" pitchFamily="2" charset="2"/>
              <a:buChar char="Ø"/>
            </a:pPr>
            <a:r>
              <a:rPr lang="en-US" sz="2000" dirty="0" smtClean="0"/>
              <a:t>Adding Output Layer</a:t>
            </a:r>
            <a:endParaRPr lang="en-US" sz="2000" dirty="0" smtClean="0"/>
          </a:p>
          <a:p>
            <a:pPr>
              <a:lnSpc>
                <a:spcPct val="150000"/>
              </a:lnSpc>
              <a:buFont typeface="Wingdings" panose="05000000000000000000" pitchFamily="2" charset="2"/>
              <a:buChar char="Ø"/>
            </a:pPr>
            <a:r>
              <a:rPr lang="en-US" sz="2000" dirty="0" smtClean="0"/>
              <a:t>Configure the Learning Process</a:t>
            </a:r>
            <a:endParaRPr lang="en-US" sz="2000" dirty="0" smtClean="0"/>
          </a:p>
          <a:p>
            <a:pPr>
              <a:lnSpc>
                <a:spcPct val="150000"/>
              </a:lnSpc>
              <a:buFont typeface="Wingdings" panose="05000000000000000000" pitchFamily="2" charset="2"/>
              <a:buChar char="Ø"/>
            </a:pPr>
            <a:r>
              <a:rPr lang="en-US" sz="2000" dirty="0" smtClean="0"/>
              <a:t>Training and testing the model</a:t>
            </a:r>
            <a:endParaRPr lang="en-US" sz="2000" dirty="0" smtClean="0"/>
          </a:p>
          <a:p>
            <a:pPr>
              <a:lnSpc>
                <a:spcPct val="150000"/>
              </a:lnSpc>
              <a:buFont typeface="Wingdings" panose="05000000000000000000" pitchFamily="2" charset="2"/>
              <a:buChar char="Ø"/>
            </a:pPr>
            <a:r>
              <a:rPr lang="en-US" sz="2000" dirty="0" smtClean="0"/>
              <a:t>Saving the model</a:t>
            </a:r>
            <a:endParaRPr lang="en-US" sz="2000" dirty="0" smtClean="0"/>
          </a:p>
          <a:p>
            <a:pPr>
              <a:lnSpc>
                <a:spcPct val="15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675" y="794385"/>
            <a:ext cx="9983470" cy="1568450"/>
          </a:xfrm>
          <a:prstGeom prst="rect">
            <a:avLst/>
          </a:prstGeom>
          <a:noFill/>
        </p:spPr>
        <p:txBody>
          <a:bodyPr wrap="square" rtlCol="0">
            <a:spAutoFit/>
          </a:bodyPr>
          <a:lstStyle/>
          <a:p>
            <a:r>
              <a:rPr lang="en-IN" sz="4800" dirty="0" smtClean="0">
                <a:solidFill>
                  <a:schemeClr val="accent5">
                    <a:lumMod val="50000"/>
                  </a:schemeClr>
                </a:solidFill>
                <a:latin typeface="Times New Roman" panose="02020603050405020304" pitchFamily="18" charset="0"/>
                <a:cs typeface="Times New Roman" panose="02020603050405020304" pitchFamily="18" charset="0"/>
              </a:rPr>
              <a:t>DEEP</a:t>
            </a:r>
            <a:r>
              <a:rPr lang="en-IN" sz="4800" dirty="0" smtClean="0">
                <a:solidFill>
                  <a:schemeClr val="accent5">
                    <a:lumMod val="50000"/>
                  </a:schemeClr>
                </a:solidFill>
                <a:latin typeface="Times New Roman" panose="02020603050405020304" pitchFamily="18" charset="0"/>
                <a:cs typeface="Times New Roman" panose="02020603050405020304" pitchFamily="18" charset="0"/>
              </a:rPr>
              <a:t> </a:t>
            </a:r>
            <a:r>
              <a:rPr lang="en-IN" sz="4800" dirty="0">
                <a:solidFill>
                  <a:schemeClr val="accent5">
                    <a:lumMod val="50000"/>
                  </a:schemeClr>
                </a:solidFill>
                <a:latin typeface="Times New Roman" panose="02020603050405020304" pitchFamily="18" charset="0"/>
                <a:cs typeface="Times New Roman" panose="02020603050405020304" pitchFamily="18" charset="0"/>
              </a:rPr>
              <a:t>LEARNING </a:t>
            </a:r>
            <a:r>
              <a:rPr lang="en-IN" sz="4800" dirty="0" smtClean="0">
                <a:solidFill>
                  <a:schemeClr val="accent5">
                    <a:lumMod val="50000"/>
                  </a:schemeClr>
                </a:solidFill>
                <a:latin typeface="Times New Roman" panose="02020603050405020304" pitchFamily="18" charset="0"/>
                <a:cs typeface="Times New Roman" panose="02020603050405020304" pitchFamily="18" charset="0"/>
              </a:rPr>
              <a:t>ALGORITHMS</a:t>
            </a:r>
            <a:endParaRPr lang="en-IN" sz="48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p:txBody>
      </p:sp>
      <p:sp>
        <p:nvSpPr>
          <p:cNvPr id="5" name="Rectangle 4"/>
          <p:cNvSpPr/>
          <p:nvPr/>
        </p:nvSpPr>
        <p:spPr>
          <a:xfrm>
            <a:off x="437515" y="2006600"/>
            <a:ext cx="10992485" cy="4707890"/>
          </a:xfrm>
          <a:prstGeom prst="rect">
            <a:avLst/>
          </a:prstGeom>
        </p:spPr>
        <p:txBody>
          <a:bodyPr wrap="square">
            <a:spAutoFit/>
          </a:bodyPr>
          <a:lstStyle/>
          <a:p>
            <a:pPr algn="just">
              <a:lnSpc>
                <a:spcPct val="150000"/>
              </a:lnSpc>
            </a:pPr>
            <a:r>
              <a:rPr lang="en-US" sz="2000" dirty="0" smtClean="0"/>
              <a:t>Deep learning is a type of machine learning and artificial intelligence </a:t>
            </a:r>
            <a:r>
              <a:rPr lang="en-US" sz="2000" b="1" dirty="0" smtClean="0"/>
              <a:t>(AI)</a:t>
            </a:r>
            <a:r>
              <a:rPr lang="en-US" sz="2000" dirty="0" smtClean="0"/>
              <a:t> that imitates the way humans gain certain types of knowledge. ... While traditional machine learning algorithms are linear, deep learning algorithms are stacked in a hierarchy of increasing complexity and abstraction.</a:t>
            </a:r>
            <a:endParaRPr lang="en-US" sz="2000" dirty="0" smtClean="0"/>
          </a:p>
          <a:p>
            <a:pPr algn="just">
              <a:lnSpc>
                <a:spcPct val="150000"/>
              </a:lnSpc>
            </a:pPr>
            <a:r>
              <a:rPr lang="en-IN" sz="2000" dirty="0" smtClean="0"/>
              <a:t>Examples:</a:t>
            </a:r>
            <a:endParaRPr lang="en-IN" sz="2000" dirty="0" smtClean="0"/>
          </a:p>
          <a:p>
            <a:pPr algn="just">
              <a:lnSpc>
                <a:spcPct val="150000"/>
              </a:lnSpc>
              <a:buFont typeface="Wingdings" panose="05000000000000000000" pitchFamily="2" charset="2"/>
              <a:buChar char="Ø"/>
            </a:pPr>
            <a:r>
              <a:rPr lang="en-US" sz="2000" dirty="0" smtClean="0"/>
              <a:t>Convolutional Neural Networks</a:t>
            </a:r>
            <a:endParaRPr lang="en-US" sz="2000" dirty="0" smtClean="0"/>
          </a:p>
          <a:p>
            <a:pPr algn="just">
              <a:lnSpc>
                <a:spcPct val="150000"/>
              </a:lnSpc>
              <a:buFont typeface="Wingdings" panose="05000000000000000000" pitchFamily="2" charset="2"/>
              <a:buChar char="Ø"/>
            </a:pPr>
            <a:r>
              <a:rPr lang="en-US" sz="2000" dirty="0" smtClean="0"/>
              <a:t> Recurrent Neural Networks </a:t>
            </a:r>
            <a:endParaRPr lang="en-US" sz="2000" dirty="0" smtClean="0"/>
          </a:p>
          <a:p>
            <a:pPr algn="just">
              <a:lnSpc>
                <a:spcPct val="150000"/>
              </a:lnSpc>
              <a:buFont typeface="Wingdings" panose="05000000000000000000" pitchFamily="2" charset="2"/>
              <a:buChar char="Ø"/>
            </a:pPr>
            <a:r>
              <a:rPr lang="en-US" sz="2000" dirty="0" smtClean="0"/>
              <a:t> Generative Adversarial Networks</a:t>
            </a:r>
            <a:endParaRPr lang="en-US" sz="2000" dirty="0" smtClean="0"/>
          </a:p>
          <a:p>
            <a:pPr algn="just">
              <a:lnSpc>
                <a:spcPct val="150000"/>
              </a:lnSpc>
            </a:pPr>
            <a:endParaRPr lang="en-US" sz="2000" b="1" dirty="0" smtClean="0"/>
          </a:p>
          <a:p>
            <a:pPr algn="just">
              <a:lnSpc>
                <a:spcPct val="150000"/>
              </a:lnSpc>
            </a:pPr>
            <a:br>
              <a:rPr lang="en-US" sz="2000" dirty="0" smtClean="0"/>
            </a:b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124" y="1602677"/>
            <a:ext cx="10621625" cy="3169285"/>
          </a:xfrm>
          <a:prstGeom prst="rect">
            <a:avLst/>
          </a:prstGeom>
          <a:noFill/>
        </p:spPr>
        <p:txBody>
          <a:bodyPr wrap="square" rtlCol="0">
            <a:spAutoFit/>
          </a:bodyPr>
          <a:lstStyle/>
          <a:p>
            <a:pPr algn="just">
              <a:lnSpc>
                <a:spcPct val="150000"/>
              </a:lnSpc>
            </a:pPr>
            <a:r>
              <a:rPr lang="en-US" sz="2000" dirty="0" smtClean="0"/>
              <a:t>The CNNs can be considered as one of the most efficiently flexible models for specializing in image as well as non-image data.</a:t>
            </a:r>
            <a:endParaRPr lang="en-US" sz="2000" dirty="0" smtClean="0"/>
          </a:p>
          <a:p>
            <a:pPr algn="just">
              <a:lnSpc>
                <a:spcPct val="150000"/>
              </a:lnSpc>
            </a:pPr>
            <a:r>
              <a:rPr lang="en-US" sz="2000" dirty="0" smtClean="0"/>
              <a:t>It is made up of a single input layer, which generally is a two-dimensional arrangement of neurons for analyzing primary image data, which is similar to that of photo pixels. </a:t>
            </a:r>
            <a:endParaRPr lang="en-US" sz="2000" dirty="0" smtClean="0"/>
          </a:p>
          <a:p>
            <a:pPr algn="just">
              <a:lnSpc>
                <a:spcPct val="150000"/>
              </a:lnSpc>
            </a:pPr>
            <a:endParaRPr lang="en-US" sz="2000" b="1" u="sng" dirty="0" smtClean="0"/>
          </a:p>
          <a:p>
            <a:pPr algn="just">
              <a:lnSpc>
                <a:spcPct val="150000"/>
              </a:lnSpc>
            </a:pPr>
            <a:endParaRPr lang="en-US" sz="2000" b="1" u="sng" dirty="0" smtClean="0"/>
          </a:p>
          <a:p>
            <a:pPr algn="just"/>
            <a:endParaRPr lang="en-IN" sz="2000" dirty="0"/>
          </a:p>
        </p:txBody>
      </p:sp>
      <p:sp>
        <p:nvSpPr>
          <p:cNvPr id="3" name="Rectangles 2"/>
          <p:cNvSpPr/>
          <p:nvPr/>
        </p:nvSpPr>
        <p:spPr>
          <a:xfrm>
            <a:off x="529590" y="517525"/>
            <a:ext cx="7167880" cy="1753235"/>
          </a:xfrm>
          <a:prstGeom prst="rect">
            <a:avLst/>
          </a:prstGeom>
          <a:noFill/>
          <a:ln>
            <a:noFill/>
          </a:ln>
        </p:spPr>
        <p:txBody>
          <a:bodyPr wrap="square" rtlCol="0" anchor="t">
            <a:spAutoFit/>
          </a:bodyPr>
          <a:p>
            <a:pPr algn="ctr"/>
            <a:r>
              <a:rPr lang="en-US" sz="3600" b="1" u="sng" dirty="0" smtClean="0">
                <a:solidFill>
                  <a:srgbClr val="7030A0"/>
                </a:solidFill>
                <a:effectLst>
                  <a:reflection blurRad="6350" stA="53000" endA="300" endPos="35500" dir="5400000" sy="-90000" algn="bl" rotWithShape="0"/>
                </a:effectLst>
                <a:latin typeface="Arial Narrow" pitchFamily="34" charset="0"/>
                <a:sym typeface="+mn-ea"/>
              </a:rPr>
              <a:t>Convolutional Neural Networks</a:t>
            </a:r>
            <a:endParaRPr lang="en-US" sz="7200" b="1" u="sng" dirty="0" smtClean="0">
              <a:solidFill>
                <a:srgbClr val="7030A0"/>
              </a:solidFill>
              <a:latin typeface="Arial Narrow" pitchFamily="34" charset="0"/>
            </a:endParaRPr>
          </a:p>
          <a:p>
            <a:pPr algn="ctr"/>
            <a:endParaRPr lang="en-US" altLang="zh-CN" sz="7200" b="1" u="sng" dirty="0" smtClean="0">
              <a:solidFill>
                <a:srgbClr val="7030A0"/>
              </a:solidFill>
              <a:effectLst>
                <a:outerShdw blurRad="38100" dist="19050" dir="2700000" algn="tl" rotWithShape="0">
                  <a:schemeClr val="dk1">
                    <a:alpha val="40000"/>
                  </a:schemeClr>
                </a:outerShdw>
              </a:effectLst>
              <a:latin typeface="Arial Narrow"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6152</Words>
  <Application>WPS Presentation</Application>
  <PresentationFormat>Custom</PresentationFormat>
  <Paragraphs>128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Candara</vt:lpstr>
      <vt:lpstr>Arial Narrow</vt:lpstr>
      <vt:lpstr>Calibri Light</vt:lpstr>
      <vt:lpstr>Calibri</vt:lpstr>
      <vt:lpstr>Microsoft YaHei</vt:lpstr>
      <vt:lpstr>Arial Unicode MS</vt:lpstr>
      <vt:lpstr>Office Theme</vt:lpstr>
      <vt:lpstr>Garbage Classification  Using IBM Cloud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IBM WATSON STUDIO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chink</cp:lastModifiedBy>
  <cp:revision>36</cp:revision>
  <dcterms:created xsi:type="dcterms:W3CDTF">2021-07-23T17:19:00Z</dcterms:created>
  <dcterms:modified xsi:type="dcterms:W3CDTF">2021-11-26T15:09:15Z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F6B01AE99F9F45BBA4DFF3198413A109</vt:lpwstr>
  </property>
  <property fmtid="{D5CDD505-2E9C-101B-9397-08002B2CF9AE}" pid="3" name="KSOProductBuildVer">
    <vt:lpwstr>1033-11.2.0.10382</vt:lpwstr>
  </property>
</Properties>
</file>