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58" r:id="rId5"/>
    <p:sldId id="260" r:id="rId6"/>
    <p:sldId id="279" r:id="rId7"/>
    <p:sldId id="280" r:id="rId8"/>
    <p:sldId id="270" r:id="rId9"/>
    <p:sldId id="266" r:id="rId10"/>
    <p:sldId id="278" r:id="rId11"/>
    <p:sldId id="267"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0-91E2-4442-BFB9-4BF9613F65E2}" type="datetimeFigureOut">
              <a:rPr lang="en-IN" smtClean="0"/>
              <a:t>20-11-2021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B555A-DB08-492F-AD2F-D715D55FBD39}" type="slidenum">
              <a:rPr lang="en-IN" smtClean="0"/>
              <a:t>‹#›</a:t>
            </a:fld>
            <a:endParaRPr lang="en-IN"/>
          </a:p>
        </p:txBody>
      </p:sp>
    </p:spTree>
    <p:extLst>
      <p:ext uri="{BB962C8B-B14F-4D97-AF65-F5344CB8AC3E}">
        <p14:creationId xmlns:p14="http://schemas.microsoft.com/office/powerpoint/2010/main" val="59653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2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pPr/>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hatis.techtarget.com/definition/perceptron" TargetMode="External"/><Relationship Id="rId2" Type="http://schemas.openxmlformats.org/officeDocument/2006/relationships/hyperlink" Target="https://searchenterpriseai.techtarget.com/definition/image-recognition" TargetMode="Externa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381000"/>
            <a:ext cx="9305925" cy="2919413"/>
          </a:xfrm>
          <a:effectLst/>
        </p:spPr>
        <p:txBody>
          <a:bodyPr>
            <a:normAutofit/>
          </a:bodyPr>
          <a:lstStyle/>
          <a:p>
            <a:r>
              <a:rPr lang="en-US" sz="5400" b="1" dirty="0">
                <a:solidFill>
                  <a:schemeClr val="accent5">
                    <a:lumMod val="75000"/>
                  </a:schemeClr>
                </a:solidFill>
              </a:rPr>
              <a:t>Wild Plants Edibility Prediction Using IBM Watson Studio</a:t>
            </a:r>
            <a:br>
              <a:rPr lang="en-US" sz="5400" b="1" dirty="0"/>
            </a:br>
            <a:endParaRPr lang="en-IN" sz="5300" dirty="0">
              <a:solidFill>
                <a:schemeClr val="accent5">
                  <a:lumMod val="50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292893" y="2987676"/>
            <a:ext cx="11606212" cy="1655762"/>
          </a:xfrm>
        </p:spPr>
        <p:txBody>
          <a:bodyPr>
            <a:noAutofit/>
          </a:bodyPr>
          <a:lstStyle/>
          <a:p>
            <a:pPr algn="r">
              <a:lnSpc>
                <a:spcPct val="170000"/>
              </a:lnSpc>
            </a:pPr>
            <a:endParaRPr lang="en-US" sz="1500" b="1" dirty="0"/>
          </a:p>
          <a:p>
            <a:pPr algn="r">
              <a:lnSpc>
                <a:spcPct val="170000"/>
              </a:lnSpc>
            </a:pPr>
            <a:r>
              <a:rPr lang="en-US" sz="1500" b="1" dirty="0"/>
              <a:t>PRESENTED BY:</a:t>
            </a:r>
          </a:p>
          <a:p>
            <a:pPr algn="r">
              <a:lnSpc>
                <a:spcPct val="170000"/>
              </a:lnSpc>
            </a:pPr>
            <a:r>
              <a:rPr lang="en-US" sz="2000" b="1" dirty="0"/>
              <a:t>TEAM NO: CSE-007</a:t>
            </a:r>
          </a:p>
          <a:p>
            <a:pPr algn="r">
              <a:lnSpc>
                <a:spcPct val="100000"/>
              </a:lnSpc>
            </a:pPr>
            <a:r>
              <a:rPr lang="en-US" sz="1500" b="1" dirty="0"/>
              <a:t>18UK1A0534  - </a:t>
            </a:r>
            <a:r>
              <a:rPr lang="en-US" sz="1500" b="1" dirty="0" err="1"/>
              <a:t>Muppala</a:t>
            </a:r>
            <a:r>
              <a:rPr lang="en-US" sz="1500" b="1" dirty="0"/>
              <a:t>  </a:t>
            </a:r>
            <a:r>
              <a:rPr lang="en-US" sz="1500" b="1" dirty="0" err="1"/>
              <a:t>Keerthana</a:t>
            </a:r>
            <a:r>
              <a:rPr lang="en-US" sz="1500" b="1" dirty="0"/>
              <a:t>   </a:t>
            </a:r>
          </a:p>
          <a:p>
            <a:pPr algn="r">
              <a:lnSpc>
                <a:spcPct val="100000"/>
              </a:lnSpc>
            </a:pPr>
            <a:r>
              <a:rPr lang="en-US" sz="1500" b="1" dirty="0"/>
              <a:t>18UK1A0556  -  </a:t>
            </a:r>
            <a:r>
              <a:rPr lang="en-US" sz="1500" b="1" dirty="0" err="1"/>
              <a:t>Bourishetty</a:t>
            </a:r>
            <a:r>
              <a:rPr lang="en-US" sz="1500" b="1" dirty="0"/>
              <a:t>  </a:t>
            </a:r>
            <a:r>
              <a:rPr lang="en-US" sz="1500" b="1" dirty="0" err="1"/>
              <a:t>Swetha</a:t>
            </a:r>
            <a:endParaRPr lang="en-US" sz="1500" b="1" dirty="0"/>
          </a:p>
          <a:p>
            <a:pPr algn="r">
              <a:lnSpc>
                <a:spcPct val="100000"/>
              </a:lnSpc>
            </a:pPr>
            <a:r>
              <a:rPr lang="en-US" sz="1500" b="1" dirty="0"/>
              <a:t>   18UK1A0538-  </a:t>
            </a:r>
            <a:r>
              <a:rPr lang="en-US" sz="1500" b="1" dirty="0" err="1"/>
              <a:t>Kaleru</a:t>
            </a:r>
            <a:r>
              <a:rPr lang="en-US" sz="1500" b="1" dirty="0"/>
              <a:t>  </a:t>
            </a:r>
            <a:r>
              <a:rPr lang="en-US" sz="1500" b="1" dirty="0" err="1"/>
              <a:t>Naresh</a:t>
            </a:r>
            <a:endParaRPr lang="en-US" sz="1500" b="1" dirty="0"/>
          </a:p>
          <a:p>
            <a:pPr algn="r">
              <a:lnSpc>
                <a:spcPct val="100000"/>
              </a:lnSpc>
            </a:pPr>
            <a:r>
              <a:rPr lang="en-US" sz="1500" b="1" dirty="0"/>
              <a:t>18UK1A0507 – </a:t>
            </a:r>
            <a:r>
              <a:rPr lang="en-US" sz="1500" b="1" dirty="0" err="1"/>
              <a:t>Bhukya</a:t>
            </a:r>
            <a:r>
              <a:rPr lang="en-US" sz="1500" b="1" dirty="0"/>
              <a:t>  </a:t>
            </a:r>
            <a:r>
              <a:rPr lang="en-US" sz="1500" b="1" dirty="0" err="1"/>
              <a:t>Santhosh</a:t>
            </a:r>
            <a:r>
              <a:rPr lang="en-US" sz="1500" b="1" dirty="0"/>
              <a:t> </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1C403-F491-42D7-8767-85B31503DB94}"/>
              </a:ext>
            </a:extLst>
          </p:cNvPr>
          <p:cNvSpPr txBox="1"/>
          <p:nvPr/>
        </p:nvSpPr>
        <p:spPr>
          <a:xfrm>
            <a:off x="726142" y="376518"/>
            <a:ext cx="11546541" cy="3703578"/>
          </a:xfrm>
          <a:prstGeom prst="rect">
            <a:avLst/>
          </a:prstGeom>
          <a:noFill/>
        </p:spPr>
        <p:txBody>
          <a:bodyPr wrap="square" rtlCol="0">
            <a:spAutoFit/>
          </a:bodyPr>
          <a:lstStyle/>
          <a:p>
            <a:r>
              <a:rPr lang="en-IN" sz="4800" dirty="0">
                <a:latin typeface="Candara" panose="020E0502030303020204" pitchFamily="34" charset="0"/>
              </a:rPr>
              <a:t>Future scope</a:t>
            </a:r>
            <a:r>
              <a:rPr lang="en-IN" sz="4800" u="sng" dirty="0">
                <a:latin typeface="Candara" panose="020E0502030303020204" pitchFamily="34" charset="0"/>
              </a:rPr>
              <a:t>:</a:t>
            </a:r>
          </a:p>
          <a:p>
            <a:pPr marL="342900" lvl="0" indent="-342900" algn="just">
              <a:lnSpc>
                <a:spcPct val="150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Wild plants are serving as supplementary foods for various rural communities.</a:t>
            </a:r>
          </a:p>
          <a:p>
            <a:pPr marL="342900" lvl="0" indent="-342900" algn="just">
              <a:lnSpc>
                <a:spcPct val="150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model built with convolution neural networks detect and classifying edibility of wild plants.</a:t>
            </a:r>
          </a:p>
          <a:p>
            <a:pPr marL="342900" lvl="0" indent="-342900" algn="just">
              <a:lnSpc>
                <a:spcPct val="150000"/>
              </a:lnSpc>
              <a:spcAft>
                <a:spcPts val="800"/>
              </a:spcAft>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Our model also suggests the effects of non-edible wild plant procedure.</a:t>
            </a:r>
          </a:p>
          <a:p>
            <a:endParaRPr lang="en-IN" sz="3600" dirty="0">
              <a:latin typeface="Candara" panose="020E0502030303020204" pitchFamily="34" charset="0"/>
            </a:endParaRPr>
          </a:p>
        </p:txBody>
      </p:sp>
    </p:spTree>
    <p:extLst>
      <p:ext uri="{BB962C8B-B14F-4D97-AF65-F5344CB8AC3E}">
        <p14:creationId xmlns:p14="http://schemas.microsoft.com/office/powerpoint/2010/main" val="289595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62753" y="-197224"/>
            <a:ext cx="8378319" cy="5893921"/>
          </a:xfrm>
          <a:prstGeom prst="rect">
            <a:avLst/>
          </a:prstGeom>
          <a:noFill/>
        </p:spPr>
        <p:txBody>
          <a:bodyPr wrap="square" rtlCol="0">
            <a:spAutoFit/>
          </a:bodyPr>
          <a:lstStyle/>
          <a:p>
            <a:r>
              <a:rPr lang="en-IN" sz="5300" dirty="0">
                <a:solidFill>
                  <a:schemeClr val="accent5">
                    <a:lumMod val="75000"/>
                  </a:schemeClr>
                </a:solidFill>
                <a:latin typeface="Candara" panose="020E0502030303020204" pitchFamily="34" charset="0"/>
              </a:rPr>
              <a:t>CONCLUSION</a:t>
            </a:r>
          </a:p>
          <a:p>
            <a:pPr marL="285750" indent="-285750">
              <a:buFont typeface="Wingdings" panose="05000000000000000000" pitchFamily="2" charset="2"/>
              <a:buChar char="§"/>
            </a:pPr>
            <a:r>
              <a:rPr lang="en-US" sz="2800" dirty="0"/>
              <a:t>In this project we have presented the Wild Plants Edibility Prediction</a:t>
            </a:r>
            <a:r>
              <a:rPr lang="en-US" sz="2800" b="1" dirty="0"/>
              <a:t> </a:t>
            </a:r>
            <a:endParaRPr lang="en-US" sz="2800" dirty="0">
              <a:effectLst>
                <a:outerShdw blurRad="38100" dist="38100" dir="2700000" algn="tl">
                  <a:srgbClr val="000000">
                    <a:alpha val="43137"/>
                  </a:srgbClr>
                </a:outerShdw>
              </a:effectLst>
            </a:endParaRPr>
          </a:p>
          <a:p>
            <a:pPr marL="285750" indent="-285750" algn="just">
              <a:buFont typeface="Wingdings" panose="05000000000000000000" pitchFamily="2" charset="2"/>
              <a:buChar char="§"/>
            </a:pPr>
            <a:r>
              <a:rPr lang="en-US" sz="2800" dirty="0"/>
              <a:t>We have done the Prediction using Deep Learning Techniques.</a:t>
            </a:r>
          </a:p>
          <a:p>
            <a:pPr marL="285750" indent="-285750" algn="just">
              <a:buFont typeface="Wingdings" panose="05000000000000000000" pitchFamily="2" charset="2"/>
              <a:buChar char="§"/>
            </a:pPr>
            <a:r>
              <a:rPr lang="en-US" sz="2800" dirty="0">
                <a:latin typeface="arial" panose="020B0604020202020204" pitchFamily="34" charset="0"/>
              </a:rPr>
              <a:t>  </a:t>
            </a:r>
            <a:r>
              <a:rPr lang="en-US" sz="2800" b="0" i="0" dirty="0">
                <a:effectLst/>
                <a:latin typeface="arial" panose="020B0604020202020204" pitchFamily="34" charset="0"/>
              </a:rPr>
              <a:t> We are creating a web application where the user selects the image which is to be classified. The image is fed into the model that is trained and the predicted class will be displayed on the webpage.</a:t>
            </a:r>
            <a:endParaRPr lang="en-US" sz="2800" b="0" i="0" dirty="0">
              <a:effectLst/>
              <a:latin typeface="Montserrat" panose="00000500000000000000" pitchFamily="2" charset="0"/>
            </a:endParaRPr>
          </a:p>
          <a:p>
            <a:br>
              <a:rPr lang="en-US" dirty="0"/>
            </a:br>
            <a:endParaRPr lang="en-US" dirty="0"/>
          </a:p>
          <a:p>
            <a:endParaRPr lang="en-US" dirty="0"/>
          </a:p>
          <a:p>
            <a:endParaRPr lang="en-IN" dirty="0"/>
          </a:p>
        </p:txBody>
      </p:sp>
    </p:spTree>
    <p:extLst>
      <p:ext uri="{BB962C8B-B14F-4D97-AF65-F5344CB8AC3E}">
        <p14:creationId xmlns:p14="http://schemas.microsoft.com/office/powerpoint/2010/main" val="301436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01849-4DF4-40A4-B1C0-34479C106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89" y="0"/>
            <a:ext cx="7932482" cy="6858000"/>
          </a:xfrm>
          <a:prstGeom prst="rect">
            <a:avLst/>
          </a:prstGeom>
        </p:spPr>
      </p:pic>
    </p:spTree>
    <p:extLst>
      <p:ext uri="{BB962C8B-B14F-4D97-AF65-F5344CB8AC3E}">
        <p14:creationId xmlns:p14="http://schemas.microsoft.com/office/powerpoint/2010/main" val="309486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690038" y="2210592"/>
            <a:ext cx="3870666"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dirty="0"/>
              <a:t>PROJECT FLOW</a:t>
            </a:r>
          </a:p>
          <a:p>
            <a:pPr marL="285750" indent="-285750">
              <a:buFont typeface="Arial" panose="020B0604020202020204" pitchFamily="34" charset="0"/>
              <a:buChar char="•"/>
            </a:pPr>
            <a:r>
              <a:rPr lang="en-US" dirty="0"/>
              <a:t>PREREQUISITES</a:t>
            </a:r>
          </a:p>
          <a:p>
            <a:pPr marL="285750" indent="-285750">
              <a:buFont typeface="Arial" panose="020B0604020202020204" pitchFamily="34" charset="0"/>
              <a:buChar char="•"/>
            </a:pPr>
            <a:r>
              <a:rPr lang="en-US" dirty="0"/>
              <a:t>DEEP LEARNING ALGORITHM</a:t>
            </a:r>
          </a:p>
          <a:p>
            <a:pPr marL="285750" indent="-285750">
              <a:buFont typeface="Arial" panose="020B0604020202020204" pitchFamily="34" charset="0"/>
              <a:buChar char="•"/>
            </a:pPr>
            <a:r>
              <a:rPr lang="en-US" dirty="0"/>
              <a:t>MODEL BUILDING</a:t>
            </a:r>
          </a:p>
          <a:p>
            <a:pPr marL="285750" indent="-285750">
              <a:buFont typeface="Arial" panose="020B0604020202020204" pitchFamily="34" charset="0"/>
              <a:buChar char="•"/>
            </a:pPr>
            <a:r>
              <a:rPr lang="en-US" dirty="0"/>
              <a:t>SOFTWARE REQUIREMENTS</a:t>
            </a:r>
          </a:p>
          <a:p>
            <a:pPr marL="285750" indent="-285750">
              <a:buFont typeface="Arial" panose="020B0604020202020204" pitchFamily="34" charset="0"/>
              <a:buChar char="•"/>
            </a:pPr>
            <a:r>
              <a:rPr lang="en-US" dirty="0"/>
              <a:t>FUTURE SCOPE</a:t>
            </a:r>
          </a:p>
          <a:p>
            <a:pPr marL="285750" indent="-285750">
              <a:buFont typeface="Arial" panose="020B0604020202020204" pitchFamily="34" charset="0"/>
              <a:buChar char="•"/>
            </a:pPr>
            <a:r>
              <a:rPr lang="en-US"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5">
                    <a:lumMod val="50000"/>
                  </a:schemeClr>
                </a:solidFill>
                <a:latin typeface="Candara" panose="020E0502030303020204" pitchFamily="34" charset="0"/>
              </a:rPr>
              <a:t>OUTLINE</a:t>
            </a:r>
            <a:endParaRPr lang="en-IN" sz="5300" dirty="0">
              <a:solidFill>
                <a:schemeClr val="accent5">
                  <a:lumMod val="50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666851" y="1390042"/>
            <a:ext cx="11088696" cy="4524315"/>
          </a:xfrm>
          <a:prstGeom prst="rect">
            <a:avLst/>
          </a:prstGeom>
          <a:noFill/>
        </p:spPr>
        <p:txBody>
          <a:bodyPr wrap="square">
            <a:spAutoFit/>
          </a:bodyPr>
          <a:lstStyle/>
          <a:p>
            <a:r>
              <a:rPr lang="en-US" sz="2400" dirty="0"/>
              <a:t>The rural communities of developing countries depend on wild edible plants to meet their food requirements during periods of food shortage. Wild edible plants are mostly serving as supplementary foods in different parts of the world because they are nutritionally rich and can supplement especially vitamins and micronutrients. The main objective of this project is to build Convolutional neural networks are a deep model to detect and classify the edibility of the wild plant. The model also suggests the effects of non-edible wild plant produce.</a:t>
            </a:r>
          </a:p>
          <a:p>
            <a:r>
              <a:rPr lang="en-US" sz="2400" dirty="0"/>
              <a:t>We are creating a web application where the user selects the image which is to be classified. The image is fed into the model that is trained and the predicted class will be displayed on the webpage.</a:t>
            </a:r>
          </a:p>
          <a:p>
            <a:br>
              <a:rPr lang="en-US" sz="2400" dirty="0"/>
            </a:br>
            <a:endParaRPr lang="en-IN" sz="2400" dirty="0"/>
          </a:p>
        </p:txBody>
      </p:sp>
      <p:sp>
        <p:nvSpPr>
          <p:cNvPr id="7" name="TextBox 6">
            <a:extLst>
              <a:ext uri="{FF2B5EF4-FFF2-40B4-BE49-F238E27FC236}">
                <a16:creationId xmlns:a16="http://schemas.microsoft.com/office/drawing/2014/main" id="{E68887B9-DA75-49AC-836B-2FC325182FE6}"/>
              </a:ext>
            </a:extLst>
          </p:cNvPr>
          <p:cNvSpPr txBox="1"/>
          <p:nvPr/>
        </p:nvSpPr>
        <p:spPr>
          <a:xfrm>
            <a:off x="550310" y="764036"/>
            <a:ext cx="7124700" cy="769441"/>
          </a:xfrm>
          <a:prstGeom prst="rect">
            <a:avLst/>
          </a:prstGeom>
          <a:noFill/>
        </p:spPr>
        <p:txBody>
          <a:bodyPr wrap="square" rtlCol="0">
            <a:spAutoFit/>
          </a:bodyPr>
          <a:lstStyle/>
          <a:p>
            <a:r>
              <a:rPr lang="en-IN" sz="4400" dirty="0">
                <a:solidFill>
                  <a:schemeClr val="accent5">
                    <a:lumMod val="50000"/>
                  </a:schemeClr>
                </a:solidFill>
                <a:latin typeface="Lucida Sans Typewriter" panose="020B0509030504030204" pitchFamily="49" charset="0"/>
              </a:rPr>
              <a:t>INTRODUCTION</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15021" y="252274"/>
            <a:ext cx="11041549" cy="4770537"/>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5">
                    <a:lumMod val="50000"/>
                  </a:schemeClr>
                </a:solidFill>
                <a:latin typeface="Candara" panose="020E0502030303020204" pitchFamily="34" charset="0"/>
              </a:rPr>
              <a:t>OBJECTIVE</a:t>
            </a:r>
          </a:p>
          <a:p>
            <a:pPr>
              <a:lnSpc>
                <a:spcPct val="150000"/>
              </a:lnSpc>
              <a:buFont typeface="Wingdings" pitchFamily="2" charset="2"/>
              <a:buChar char="Ø"/>
            </a:pPr>
            <a:r>
              <a:rPr lang="en-US" dirty="0"/>
              <a:t>know fundamental concepts and techniques of the Artificial Neural Network and Convolution Neural Networks</a:t>
            </a:r>
          </a:p>
          <a:p>
            <a:pPr>
              <a:lnSpc>
                <a:spcPct val="150000"/>
              </a:lnSpc>
              <a:buFont typeface="Wingdings" pitchFamily="2" charset="2"/>
              <a:buChar char="Ø"/>
            </a:pPr>
            <a:r>
              <a:rPr lang="en-US" dirty="0"/>
              <a:t>Gain a broad understanding of image data.</a:t>
            </a:r>
          </a:p>
          <a:p>
            <a:pPr>
              <a:lnSpc>
                <a:spcPct val="150000"/>
              </a:lnSpc>
              <a:buFont typeface="Wingdings" pitchFamily="2" charset="2"/>
              <a:buChar char="Ø"/>
            </a:pPr>
            <a:r>
              <a:rPr lang="en-US" dirty="0"/>
              <a:t>Work with Sequential type of modeling</a:t>
            </a:r>
          </a:p>
          <a:p>
            <a:pPr>
              <a:lnSpc>
                <a:spcPct val="150000"/>
              </a:lnSpc>
              <a:buFont typeface="Wingdings" pitchFamily="2" charset="2"/>
              <a:buChar char="Ø"/>
            </a:pPr>
            <a:r>
              <a:rPr lang="en-US" dirty="0"/>
              <a:t>Work with </a:t>
            </a:r>
            <a:r>
              <a:rPr lang="en-US" dirty="0" err="1"/>
              <a:t>Keras</a:t>
            </a:r>
            <a:r>
              <a:rPr lang="en-US" dirty="0"/>
              <a:t> capabilities</a:t>
            </a:r>
          </a:p>
          <a:p>
            <a:pPr>
              <a:lnSpc>
                <a:spcPct val="150000"/>
              </a:lnSpc>
              <a:buFont typeface="Wingdings" pitchFamily="2" charset="2"/>
              <a:buChar char="Ø"/>
            </a:pPr>
            <a:r>
              <a:rPr lang="en-US" dirty="0"/>
              <a:t>Work with image processing techniques</a:t>
            </a:r>
          </a:p>
          <a:p>
            <a:pPr>
              <a:lnSpc>
                <a:spcPct val="150000"/>
              </a:lnSpc>
              <a:buFont typeface="Wingdings" pitchFamily="2" charset="2"/>
              <a:buChar char="Ø"/>
            </a:pPr>
            <a:r>
              <a:rPr lang="en-US" dirty="0"/>
              <a:t>know how to build a web application using the Flask framework.</a:t>
            </a:r>
          </a:p>
          <a:p>
            <a:br>
              <a:rPr lang="en-US" dirty="0"/>
            </a:b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3954929"/>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DATA</a:t>
            </a:r>
          </a:p>
          <a:p>
            <a:r>
              <a:rPr lang="en-US" dirty="0"/>
              <a:t>Wild Plants Edibility Prediction  consists of:</a:t>
            </a:r>
          </a:p>
          <a:p>
            <a:endParaRPr lang="en-US" dirty="0"/>
          </a:p>
          <a:p>
            <a:r>
              <a:rPr lang="en-US" dirty="0"/>
              <a:t>The dataset contains six classes:</a:t>
            </a:r>
          </a:p>
          <a:p>
            <a:endParaRPr lang="en-US" dirty="0"/>
          </a:p>
          <a:p>
            <a:r>
              <a:rPr lang="en-US" dirty="0"/>
              <a:t>Asparagus_edible,</a:t>
            </a:r>
          </a:p>
          <a:p>
            <a:r>
              <a:rPr lang="en-US" dirty="0"/>
              <a:t>Blue Vervain_edible,</a:t>
            </a:r>
          </a:p>
          <a:p>
            <a:r>
              <a:rPr lang="en-US" dirty="0"/>
              <a:t>Cattail_edible'</a:t>
            </a:r>
          </a:p>
          <a:p>
            <a:r>
              <a:rPr lang="en-US" dirty="0"/>
              <a:t>Chicory_edible_non edible,</a:t>
            </a:r>
          </a:p>
          <a:p>
            <a:r>
              <a:rPr lang="en-US" dirty="0"/>
              <a:t>Fireweed_edible_non edible,</a:t>
            </a:r>
          </a:p>
          <a:p>
            <a:r>
              <a:rPr lang="en-US" dirty="0"/>
              <a:t>Green castor bean_non edible.</a:t>
            </a:r>
          </a:p>
          <a:p>
            <a:endParaRPr lang="en-US" dirty="0"/>
          </a:p>
        </p:txBody>
      </p:sp>
      <p:pic>
        <p:nvPicPr>
          <p:cNvPr id="5" name="Picture 4" descr="Screenshot (1).png"/>
          <p:cNvPicPr>
            <a:picLocks noChangeAspect="1"/>
          </p:cNvPicPr>
          <p:nvPr/>
        </p:nvPicPr>
        <p:blipFill>
          <a:blip r:embed="rId2"/>
          <a:srcRect l="11454" t="9655" r="1476" b="11432"/>
          <a:stretch>
            <a:fillRect/>
          </a:stretch>
        </p:blipFill>
        <p:spPr>
          <a:xfrm>
            <a:off x="5068389" y="783771"/>
            <a:ext cx="6910251" cy="4572000"/>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15F48-403B-4DA6-86D8-EB3E115C7E6A}"/>
              </a:ext>
            </a:extLst>
          </p:cNvPr>
          <p:cNvSpPr txBox="1"/>
          <p:nvPr/>
        </p:nvSpPr>
        <p:spPr>
          <a:xfrm>
            <a:off x="177282" y="195943"/>
            <a:ext cx="6876661" cy="461665"/>
          </a:xfrm>
          <a:prstGeom prst="rect">
            <a:avLst/>
          </a:prstGeom>
          <a:noFill/>
        </p:spPr>
        <p:txBody>
          <a:bodyPr wrap="square" rtlCol="0">
            <a:spAutoFit/>
          </a:bodyPr>
          <a:lstStyle/>
          <a:p>
            <a:r>
              <a:rPr lang="en-IN" sz="2400" dirty="0">
                <a:solidFill>
                  <a:schemeClr val="accent1">
                    <a:lumMod val="75000"/>
                  </a:schemeClr>
                </a:solidFill>
                <a:latin typeface="Times New Roman" panose="02020603050405020304" pitchFamily="18" charset="0"/>
                <a:cs typeface="Times New Roman" panose="02020603050405020304" pitchFamily="18" charset="0"/>
              </a:rPr>
              <a:t>PROJECT FLOW:</a:t>
            </a:r>
          </a:p>
        </p:txBody>
      </p:sp>
      <p:sp>
        <p:nvSpPr>
          <p:cNvPr id="4" name="TextBox 3">
            <a:extLst>
              <a:ext uri="{FF2B5EF4-FFF2-40B4-BE49-F238E27FC236}">
                <a16:creationId xmlns:a16="http://schemas.microsoft.com/office/drawing/2014/main" id="{24ED9C62-7952-42A8-A359-7C39D0B22EEB}"/>
              </a:ext>
            </a:extLst>
          </p:cNvPr>
          <p:cNvSpPr txBox="1"/>
          <p:nvPr/>
        </p:nvSpPr>
        <p:spPr>
          <a:xfrm>
            <a:off x="261257" y="886408"/>
            <a:ext cx="11308702" cy="5632311"/>
          </a:xfrm>
          <a:prstGeom prst="rect">
            <a:avLst/>
          </a:prstGeom>
          <a:noFill/>
        </p:spPr>
        <p:txBody>
          <a:bodyPr wrap="square" rtlCol="0">
            <a:spAutoFit/>
          </a:bodyPr>
          <a:lstStyle/>
          <a:p>
            <a:pPr algn="l">
              <a:buFont typeface="Arial" panose="020B0604020202020204" pitchFamily="34" charset="0"/>
              <a:buChar char="•"/>
            </a:pPr>
            <a:r>
              <a:rPr lang="en-US" b="0" i="0" dirty="0">
                <a:solidFill>
                  <a:srgbClr val="35475C"/>
                </a:solidFill>
                <a:effectLst/>
                <a:latin typeface="arial" panose="020B0604020202020204" pitchFamily="34" charset="0"/>
              </a:rPr>
              <a:t>Data Collection.</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Collect the dataset or Create the dataset</a:t>
            </a: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arial" panose="020B0604020202020204" pitchFamily="34" charset="0"/>
              </a:rPr>
              <a:t>Data Preprocessing.</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Import the </a:t>
            </a:r>
            <a:r>
              <a:rPr lang="en-US" b="0" i="0" dirty="0" err="1">
                <a:solidFill>
                  <a:srgbClr val="35475C"/>
                </a:solidFill>
                <a:effectLst/>
                <a:latin typeface="arial" panose="020B0604020202020204" pitchFamily="34" charset="0"/>
              </a:rPr>
              <a:t>ImageDataGenerator</a:t>
            </a:r>
            <a:r>
              <a:rPr lang="en-US" b="0" i="0" dirty="0">
                <a:solidFill>
                  <a:srgbClr val="35475C"/>
                </a:solidFill>
                <a:effectLst/>
                <a:latin typeface="arial" panose="020B0604020202020204" pitchFamily="34" charset="0"/>
              </a:rPr>
              <a:t> library</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Configure </a:t>
            </a:r>
            <a:r>
              <a:rPr lang="en-US" b="0" i="0" dirty="0" err="1">
                <a:solidFill>
                  <a:srgbClr val="35475C"/>
                </a:solidFill>
                <a:effectLst/>
                <a:latin typeface="arial" panose="020B0604020202020204" pitchFamily="34" charset="0"/>
              </a:rPr>
              <a:t>ImageDataGenerator</a:t>
            </a:r>
            <a:r>
              <a:rPr lang="en-US" b="0" i="0" dirty="0">
                <a:solidFill>
                  <a:srgbClr val="35475C"/>
                </a:solidFill>
                <a:effectLst/>
                <a:latin typeface="arial" panose="020B0604020202020204" pitchFamily="34" charset="0"/>
              </a:rPr>
              <a:t> class</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Apply </a:t>
            </a:r>
            <a:r>
              <a:rPr lang="en-US" b="0" i="0" dirty="0" err="1">
                <a:solidFill>
                  <a:srgbClr val="35475C"/>
                </a:solidFill>
                <a:effectLst/>
                <a:latin typeface="arial" panose="020B0604020202020204" pitchFamily="34" charset="0"/>
              </a:rPr>
              <a:t>ImageDataGenerator</a:t>
            </a:r>
            <a:r>
              <a:rPr lang="en-US" b="0" i="0" dirty="0">
                <a:solidFill>
                  <a:srgbClr val="35475C"/>
                </a:solidFill>
                <a:effectLst/>
                <a:latin typeface="arial" panose="020B0604020202020204" pitchFamily="34" charset="0"/>
              </a:rPr>
              <a:t> functionality to Trainset and </a:t>
            </a:r>
            <a:r>
              <a:rPr lang="en-US" b="0" i="0" dirty="0" err="1">
                <a:solidFill>
                  <a:srgbClr val="35475C"/>
                </a:solidFill>
                <a:effectLst/>
                <a:latin typeface="arial" panose="020B0604020202020204" pitchFamily="34" charset="0"/>
              </a:rPr>
              <a:t>Testset</a:t>
            </a: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arial" panose="020B0604020202020204" pitchFamily="34" charset="0"/>
              </a:rPr>
              <a:t>Model Building</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Import the model building Libraries</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Initializing the model</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Adding Input Layer</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Adding Hidden Layer</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Adding Output Layer</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Configure the Learning Process</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Training and testing the model</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Optimize the Model</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Save the Model</a:t>
            </a: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arial" panose="020B0604020202020204" pitchFamily="34" charset="0"/>
              </a:rPr>
              <a:t>Application Building</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Create an HTML file</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Build Python Code</a:t>
            </a:r>
            <a:endParaRPr lang="en-US" b="0" i="0" dirty="0">
              <a:solidFill>
                <a:srgbClr val="35475C"/>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65960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FFABE-1884-44B2-A5A5-C3BA84A252B5}"/>
              </a:ext>
            </a:extLst>
          </p:cNvPr>
          <p:cNvSpPr txBox="1"/>
          <p:nvPr/>
        </p:nvSpPr>
        <p:spPr>
          <a:xfrm>
            <a:off x="258146" y="261257"/>
            <a:ext cx="5872065" cy="707886"/>
          </a:xfrm>
          <a:prstGeom prst="rect">
            <a:avLst/>
          </a:prstGeom>
          <a:noFill/>
        </p:spPr>
        <p:txBody>
          <a:bodyPr wrap="square" rtlCol="0">
            <a:spAutoFit/>
          </a:bodyPr>
          <a:lstStyle/>
          <a:p>
            <a:r>
              <a:rPr lang="en-IN" sz="2000" dirty="0">
                <a:solidFill>
                  <a:schemeClr val="accent1">
                    <a:lumMod val="75000"/>
                  </a:schemeClr>
                </a:solidFill>
                <a:latin typeface="Times New Roman" panose="02020603050405020304" pitchFamily="18" charset="0"/>
                <a:cs typeface="Times New Roman" panose="02020603050405020304" pitchFamily="18" charset="0"/>
              </a:rPr>
              <a:t>PREREQUISITES:</a:t>
            </a:r>
          </a:p>
          <a:p>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64C280-F535-453C-ACC3-11370442974C}"/>
              </a:ext>
            </a:extLst>
          </p:cNvPr>
          <p:cNvSpPr txBox="1"/>
          <p:nvPr/>
        </p:nvSpPr>
        <p:spPr>
          <a:xfrm>
            <a:off x="497631" y="615200"/>
            <a:ext cx="11436223" cy="6463308"/>
          </a:xfrm>
          <a:prstGeom prst="rect">
            <a:avLst/>
          </a:prstGeom>
          <a:noFill/>
        </p:spPr>
        <p:txBody>
          <a:bodyPr wrap="square" rtlCol="0">
            <a:spAutoFit/>
          </a:bodyPr>
          <a:lstStyle/>
          <a:p>
            <a:pPr algn="just"/>
            <a:r>
              <a:rPr lang="en-US" b="0" i="0" dirty="0">
                <a:effectLst/>
                <a:latin typeface="arial" panose="020B0604020202020204" pitchFamily="34" charset="0"/>
              </a:rPr>
              <a:t>To complete this project we required the following software  and packages </a:t>
            </a:r>
          </a:p>
          <a:p>
            <a:pPr algn="just"/>
            <a:endParaRPr lang="en-US" b="0" i="0" dirty="0">
              <a:effectLst/>
              <a:latin typeface="Montserrat" panose="00000500000000000000" pitchFamily="2" charset="0"/>
            </a:endParaRPr>
          </a:p>
          <a:p>
            <a:pPr algn="just"/>
            <a:r>
              <a:rPr lang="en-US" b="1" i="0" dirty="0">
                <a:effectLst/>
                <a:latin typeface="arial" panose="020B0604020202020204" pitchFamily="34" charset="0"/>
              </a:rPr>
              <a:t>Anaconda Navigator :</a:t>
            </a:r>
            <a:endParaRPr lang="en-US" b="0" i="0" dirty="0">
              <a:effectLst/>
              <a:latin typeface="Montserrat" panose="00000500000000000000" pitchFamily="2" charset="0"/>
            </a:endParaRPr>
          </a:p>
          <a:p>
            <a:pPr algn="just"/>
            <a:r>
              <a:rPr lang="en-US" b="0" i="0" dirty="0">
                <a:effectLst/>
                <a:latin typeface="arial" panose="020B0604020202020204" pitchFamily="34" charset="0"/>
              </a:rPr>
              <a:t>Anaconda Navigator is a free and open-source distribution of the Python and R programming languages for data science and machine learning related applications. It can be installed on Windows, Linux, and </a:t>
            </a:r>
            <a:r>
              <a:rPr lang="en-US" b="0" i="0" dirty="0" err="1">
                <a:effectLst/>
                <a:latin typeface="arial" panose="020B0604020202020204" pitchFamily="34" charset="0"/>
              </a:rPr>
              <a:t>macOS.Conda</a:t>
            </a:r>
            <a:r>
              <a:rPr lang="en-US" b="0" i="0" dirty="0">
                <a:effectLst/>
                <a:latin typeface="arial" panose="020B0604020202020204" pitchFamily="34" charset="0"/>
              </a:rPr>
              <a:t> is an open-source, cross-platform,  package management system. Anaconda comes with so very nice tools like </a:t>
            </a:r>
            <a:r>
              <a:rPr lang="en-US" b="0" i="0" dirty="0" err="1">
                <a:effectLst/>
                <a:latin typeface="arial" panose="020B0604020202020204" pitchFamily="34" charset="0"/>
              </a:rPr>
              <a:t>JupyterLab</a:t>
            </a:r>
            <a:r>
              <a:rPr lang="en-US" b="0" i="0" dirty="0">
                <a:effectLst/>
                <a:latin typeface="arial" panose="020B0604020202020204" pitchFamily="34" charset="0"/>
              </a:rPr>
              <a:t>, </a:t>
            </a:r>
            <a:r>
              <a:rPr lang="en-US" b="0" i="0" dirty="0" err="1">
                <a:effectLst/>
                <a:latin typeface="arial" panose="020B0604020202020204" pitchFamily="34" charset="0"/>
              </a:rPr>
              <a:t>Jupyter</a:t>
            </a:r>
            <a:r>
              <a:rPr lang="en-US" b="0" i="0" dirty="0">
                <a:effectLst/>
                <a:latin typeface="arial" panose="020B0604020202020204" pitchFamily="34" charset="0"/>
              </a:rPr>
              <a:t> Notebook,</a:t>
            </a:r>
            <a:endParaRPr lang="en-US" b="0" i="0" dirty="0">
              <a:effectLst/>
              <a:latin typeface="Montserrat" panose="00000500000000000000" pitchFamily="2" charset="0"/>
            </a:endParaRPr>
          </a:p>
          <a:p>
            <a:pPr algn="just"/>
            <a:r>
              <a:rPr lang="en-US" b="0" i="0" dirty="0" err="1">
                <a:effectLst/>
                <a:latin typeface="arial" panose="020B0604020202020204" pitchFamily="34" charset="0"/>
              </a:rPr>
              <a:t>QtConsole</a:t>
            </a:r>
            <a:r>
              <a:rPr lang="en-US" b="0" i="0" dirty="0">
                <a:effectLst/>
                <a:latin typeface="arial" panose="020B0604020202020204" pitchFamily="34" charset="0"/>
              </a:rPr>
              <a:t>, Spyder, </a:t>
            </a:r>
            <a:r>
              <a:rPr lang="en-US" b="0" i="0" dirty="0" err="1">
                <a:effectLst/>
                <a:latin typeface="arial" panose="020B0604020202020204" pitchFamily="34" charset="0"/>
              </a:rPr>
              <a:t>Glueviz</a:t>
            </a:r>
            <a:r>
              <a:rPr lang="en-US" b="0" i="0" dirty="0">
                <a:effectLst/>
                <a:latin typeface="arial" panose="020B0604020202020204" pitchFamily="34" charset="0"/>
              </a:rPr>
              <a:t>, Orange, </a:t>
            </a:r>
            <a:r>
              <a:rPr lang="en-US" b="0" i="0" dirty="0" err="1">
                <a:effectLst/>
                <a:latin typeface="arial" panose="020B0604020202020204" pitchFamily="34" charset="0"/>
              </a:rPr>
              <a:t>Rstudio</a:t>
            </a:r>
            <a:r>
              <a:rPr lang="en-US" b="0" i="0" dirty="0">
                <a:effectLst/>
                <a:latin typeface="arial" panose="020B0604020202020204" pitchFamily="34" charset="0"/>
              </a:rPr>
              <a:t>, Visual Studio Code. For this project, we used Jupiter notebook and </a:t>
            </a:r>
            <a:r>
              <a:rPr lang="en-US" b="0" i="0" dirty="0" err="1">
                <a:effectLst/>
                <a:latin typeface="arial" panose="020B0604020202020204" pitchFamily="34" charset="0"/>
              </a:rPr>
              <a:t>spyder</a:t>
            </a:r>
            <a:endParaRPr lang="en-US" b="0" i="0" dirty="0">
              <a:effectLst/>
              <a:latin typeface="arial" panose="020B0604020202020204" pitchFamily="34" charset="0"/>
            </a:endParaRPr>
          </a:p>
          <a:p>
            <a:pPr algn="just"/>
            <a:r>
              <a:rPr lang="en-US" b="0" i="0" dirty="0">
                <a:effectLst/>
                <a:latin typeface="arial" panose="020B0604020202020204" pitchFamily="34" charset="0"/>
              </a:rPr>
              <a:t>To complete this project you installed the following software  and packages :</a:t>
            </a:r>
          </a:p>
          <a:p>
            <a:pPr algn="just"/>
            <a:endParaRPr lang="en-US" b="0" i="0" dirty="0">
              <a:effectLst/>
              <a:latin typeface="arial" panose="020B0604020202020204" pitchFamily="34" charset="0"/>
            </a:endParaRPr>
          </a:p>
          <a:p>
            <a:pPr algn="just"/>
            <a:r>
              <a:rPr lang="en-US" b="1" i="0" dirty="0">
                <a:effectLst/>
                <a:latin typeface="arial" panose="020B0604020202020204" pitchFamily="34" charset="0"/>
              </a:rPr>
              <a:t>Tensor flow: </a:t>
            </a:r>
            <a:r>
              <a:rPr lang="en-US" b="0" i="0" dirty="0">
                <a:effectLst/>
                <a:latin typeface="arial" panose="020B0604020202020204" pitchFamily="34" charset="0"/>
              </a:rPr>
              <a:t>TensorFlow is an end-to-end open-source platform for machine learning. It has a comprehensive, flexible ecosystem of tools, libraries, and community resources that lets researchers push the state-of-the-art in ML and developers can easily build and deploy ML powered applications.</a:t>
            </a:r>
            <a:endParaRPr lang="en-US" b="0" i="0" dirty="0">
              <a:effectLst/>
              <a:latin typeface="Montserrat" panose="00000500000000000000" pitchFamily="2" charset="0"/>
            </a:endParaRPr>
          </a:p>
          <a:p>
            <a:pPr algn="just"/>
            <a:br>
              <a:rPr lang="en-US" b="0" i="0" dirty="0">
                <a:effectLst/>
                <a:latin typeface="arial" panose="020B0604020202020204" pitchFamily="34" charset="0"/>
              </a:rPr>
            </a:br>
            <a:r>
              <a:rPr lang="en-US" b="1" i="0" dirty="0" err="1">
                <a:effectLst/>
                <a:latin typeface="Montserrat" panose="00000500000000000000" pitchFamily="2" charset="0"/>
              </a:rPr>
              <a:t>Keras</a:t>
            </a:r>
            <a:r>
              <a:rPr lang="en-US" b="1" i="0" dirty="0">
                <a:effectLst/>
                <a:latin typeface="Montserrat" panose="00000500000000000000" pitchFamily="2" charset="0"/>
              </a:rPr>
              <a:t> :</a:t>
            </a:r>
            <a:r>
              <a:rPr lang="en-US" b="0" i="0" dirty="0">
                <a:effectLst/>
                <a:latin typeface="arial" panose="020B0604020202020204" pitchFamily="34" charset="0"/>
              </a:rPr>
              <a:t> </a:t>
            </a:r>
            <a:r>
              <a:rPr lang="en-US" b="0" i="0" dirty="0" err="1">
                <a:effectLst/>
                <a:latin typeface="arial" panose="020B0604020202020204" pitchFamily="34" charset="0"/>
              </a:rPr>
              <a:t>Keras</a:t>
            </a:r>
            <a:r>
              <a:rPr lang="en-US" b="0" i="0" dirty="0">
                <a:effectLst/>
                <a:latin typeface="arial" panose="020B0604020202020204" pitchFamily="34" charset="0"/>
              </a:rPr>
              <a:t> leverages various optimization techniques to make high level neural network API easier and more performant.</a:t>
            </a:r>
          </a:p>
          <a:p>
            <a:pPr algn="just"/>
            <a:endParaRPr lang="en-US" dirty="0">
              <a:latin typeface="arial" panose="020B0604020202020204" pitchFamily="34" charset="0"/>
            </a:endParaRPr>
          </a:p>
          <a:p>
            <a:pPr algn="just"/>
            <a:r>
              <a:rPr lang="en-US" sz="2000" b="1" i="0" dirty="0">
                <a:effectLst/>
                <a:latin typeface="Times New Roman" panose="02020603050405020304" pitchFamily="18" charset="0"/>
                <a:cs typeface="Times New Roman" panose="02020603050405020304" pitchFamily="18" charset="0"/>
              </a:rPr>
              <a:t>Flask:</a:t>
            </a:r>
            <a:r>
              <a:rPr lang="en-US" sz="2000" b="0" i="0" dirty="0">
                <a:effectLst/>
                <a:latin typeface="Times New Roman" panose="02020603050405020304" pitchFamily="18" charset="0"/>
                <a:cs typeface="Times New Roman" panose="02020603050405020304" pitchFamily="18" charset="0"/>
              </a:rPr>
              <a:t> Web frame work used for building  Web applications.</a:t>
            </a:r>
          </a:p>
          <a:p>
            <a:pPr algn="just"/>
            <a:endParaRPr lang="en-US" sz="2000" b="0" i="0" dirty="0">
              <a:effectLst/>
              <a:latin typeface="Times New Roman" panose="02020603050405020304" pitchFamily="18" charset="0"/>
              <a:cs typeface="Times New Roman" panose="02020603050405020304" pitchFamily="18" charset="0"/>
            </a:endParaRPr>
          </a:p>
          <a:p>
            <a:pPr algn="just"/>
            <a:br>
              <a:rPr lang="en-US" b="0" i="0" dirty="0">
                <a:effectLst/>
                <a:latin typeface="arial" panose="020B0604020202020204" pitchFamily="34" charset="0"/>
              </a:rPr>
            </a:br>
            <a:endParaRPr lang="en-US" b="0" i="0" dirty="0">
              <a:effectLst/>
              <a:latin typeface="Montserrat" panose="00000500000000000000" pitchFamily="2" charset="0"/>
            </a:endParaRPr>
          </a:p>
          <a:p>
            <a:pPr algn="just"/>
            <a:endParaRPr lang="en-US" b="0" i="0" dirty="0">
              <a:effectLst/>
              <a:latin typeface="Montserrat" panose="00000500000000000000" pitchFamily="2" charset="0"/>
            </a:endParaRPr>
          </a:p>
        </p:txBody>
      </p:sp>
    </p:spTree>
    <p:extLst>
      <p:ext uri="{BB962C8B-B14F-4D97-AF65-F5344CB8AC3E}">
        <p14:creationId xmlns:p14="http://schemas.microsoft.com/office/powerpoint/2010/main" val="24035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724605" y="474360"/>
            <a:ext cx="11062447" cy="1015663"/>
          </a:xfrm>
          <a:prstGeom prst="rect">
            <a:avLst/>
          </a:prstGeom>
          <a:noFill/>
        </p:spPr>
        <p:txBody>
          <a:bodyPr wrap="square" rtlCol="0">
            <a:spAutoFit/>
          </a:bodyPr>
          <a:lstStyle/>
          <a:p>
            <a:r>
              <a:rPr lang="en-IN" sz="6000" dirty="0">
                <a:solidFill>
                  <a:schemeClr val="accent5">
                    <a:lumMod val="75000"/>
                  </a:schemeClr>
                </a:solidFill>
              </a:rPr>
              <a:t>DEEP LEARNING ALGORITHM</a:t>
            </a:r>
          </a:p>
        </p:txBody>
      </p:sp>
      <p:sp>
        <p:nvSpPr>
          <p:cNvPr id="5" name="Rectangle 4"/>
          <p:cNvSpPr/>
          <p:nvPr/>
        </p:nvSpPr>
        <p:spPr>
          <a:xfrm>
            <a:off x="753258" y="1541416"/>
            <a:ext cx="9771674" cy="28666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sz="2400" b="1" u="sng" dirty="0"/>
              <a:t>Convolutional Neural Networks</a:t>
            </a:r>
          </a:p>
          <a:p>
            <a:pPr algn="just"/>
            <a:r>
              <a:rPr lang="en-US" sz="1600" b="0" i="0" dirty="0">
                <a:solidFill>
                  <a:srgbClr val="6C6C6C"/>
                </a:solidFill>
                <a:effectLst/>
                <a:latin typeface="Times New Roman" panose="02020603050405020304" pitchFamily="18" charset="0"/>
                <a:cs typeface="Times New Roman" panose="02020603050405020304" pitchFamily="18" charset="0"/>
              </a:rPr>
              <a:t>A convolutional neural network (CNN) is a type of </a:t>
            </a:r>
            <a:r>
              <a:rPr lang="en-US" sz="1600" b="0" i="0" u="sng" dirty="0">
                <a:solidFill>
                  <a:srgbClr val="00B3AC"/>
                </a:solidFill>
                <a:effectLst/>
                <a:latin typeface="Times New Roman" panose="02020603050405020304" pitchFamily="18" charset="0"/>
                <a:cs typeface="Times New Roman" panose="02020603050405020304" pitchFamily="18" charset="0"/>
              </a:rPr>
              <a:t>artificial neural networks </a:t>
            </a:r>
            <a:r>
              <a:rPr lang="en-US" sz="1600" b="0" i="0" dirty="0">
                <a:solidFill>
                  <a:srgbClr val="6C6C6C"/>
                </a:solidFill>
                <a:effectLst/>
                <a:latin typeface="Times New Roman" panose="02020603050405020304" pitchFamily="18" charset="0"/>
                <a:cs typeface="Times New Roman" panose="02020603050405020304" pitchFamily="18" charset="0"/>
              </a:rPr>
              <a:t>used in </a:t>
            </a:r>
            <a:r>
              <a:rPr lang="en-US" sz="1600" b="0" i="0" u="sng" dirty="0">
                <a:solidFill>
                  <a:srgbClr val="00B3AC"/>
                </a:solidFill>
                <a:effectLst/>
                <a:latin typeface="Times New Roman" panose="02020603050405020304" pitchFamily="18" charset="0"/>
                <a:cs typeface="Times New Roman" panose="02020603050405020304" pitchFamily="18" charset="0"/>
                <a:hlinkClick r:id="rId2"/>
              </a:rPr>
              <a:t>image recognition</a:t>
            </a:r>
            <a:r>
              <a:rPr lang="en-US" sz="1600" b="0" i="0" dirty="0">
                <a:solidFill>
                  <a:srgbClr val="6C6C6C"/>
                </a:solidFill>
                <a:effectLst/>
                <a:latin typeface="Times New Roman" panose="02020603050405020304" pitchFamily="18" charset="0"/>
                <a:cs typeface="Times New Roman" panose="02020603050405020304" pitchFamily="18" charset="0"/>
              </a:rPr>
              <a:t> and processing that is specifically designed to process pixel data.</a:t>
            </a:r>
          </a:p>
          <a:p>
            <a:pPr algn="just"/>
            <a:r>
              <a:rPr lang="en-US" sz="1600" b="0" i="0" dirty="0">
                <a:solidFill>
                  <a:srgbClr val="6C6C6C"/>
                </a:solidFill>
                <a:effectLst/>
                <a:latin typeface="Times New Roman" panose="02020603050405020304" pitchFamily="18" charset="0"/>
                <a:cs typeface="Times New Roman" panose="02020603050405020304" pitchFamily="18" charset="0"/>
              </a:rPr>
              <a:t>CNNs are powerful image processing, artificial intelligence (</a:t>
            </a:r>
            <a:r>
              <a:rPr lang="en-US" sz="1600" b="0" i="0" u="sng" dirty="0">
                <a:solidFill>
                  <a:srgbClr val="00B3AC"/>
                </a:solidFill>
                <a:effectLst/>
                <a:latin typeface="Times New Roman" panose="02020603050405020304" pitchFamily="18" charset="0"/>
                <a:cs typeface="Times New Roman" panose="02020603050405020304" pitchFamily="18" charset="0"/>
                <a:hlinkClick r:id="rId2"/>
              </a:rPr>
              <a:t>AI</a:t>
            </a:r>
            <a:r>
              <a:rPr lang="en-US" sz="1600" b="0" i="0" dirty="0">
                <a:solidFill>
                  <a:srgbClr val="6C6C6C"/>
                </a:solidFill>
                <a:effectLst/>
                <a:latin typeface="Times New Roman" panose="02020603050405020304" pitchFamily="18" charset="0"/>
                <a:cs typeface="Times New Roman" panose="02020603050405020304" pitchFamily="18" charset="0"/>
              </a:rPr>
              <a:t>) that use deep learning to perform both generative and descriptive tasks.</a:t>
            </a:r>
            <a:r>
              <a:rPr lang="en-US" sz="1600" b="0" i="0" dirty="0">
                <a:solidFill>
                  <a:srgbClr val="6C6C6C"/>
                </a:solidFill>
                <a:effectLst/>
                <a:latin typeface="Arial" panose="020B0604020202020204" pitchFamily="34" charset="0"/>
              </a:rPr>
              <a:t> A CNN uses a system much like a multilayer </a:t>
            </a:r>
            <a:r>
              <a:rPr lang="en-US" sz="1600" b="0" i="0" u="sng" dirty="0">
                <a:solidFill>
                  <a:srgbClr val="00B3AC"/>
                </a:solidFill>
                <a:effectLst/>
                <a:latin typeface="Arial" panose="020B0604020202020204" pitchFamily="34" charset="0"/>
                <a:hlinkClick r:id="rId3"/>
              </a:rPr>
              <a:t>perceptron</a:t>
            </a:r>
            <a:r>
              <a:rPr lang="en-US" sz="1600" b="0" i="0" dirty="0">
                <a:solidFill>
                  <a:srgbClr val="6C6C6C"/>
                </a:solidFill>
                <a:effectLst/>
                <a:latin typeface="Arial" panose="020B0604020202020204" pitchFamily="34" charset="0"/>
              </a:rPr>
              <a:t> that has been designed for reduced processing requirements. The layers of a CNN consist of an input layer, an output layer and a hidden layer that includes multiple convolutional layers, pooling layers, fully connected layers and normalization layers. </a:t>
            </a:r>
            <a:endParaRPr lang="en-US" sz="1600" b="0" i="0" dirty="0">
              <a:solidFill>
                <a:srgbClr val="6C6C6C"/>
              </a:solidFill>
              <a:effectLst/>
              <a:latin typeface="Times New Roman" panose="02020603050405020304" pitchFamily="18" charset="0"/>
              <a:cs typeface="Times New Roman" panose="02020603050405020304" pitchFamily="18" charset="0"/>
            </a:endParaRPr>
          </a:p>
          <a:p>
            <a:pPr>
              <a:lnSpc>
                <a:spcPct val="150000"/>
              </a:lnSpc>
            </a:pPr>
            <a:endParaRPr lang="en-US" sz="2400" b="1" u="sng" dirty="0"/>
          </a:p>
        </p:txBody>
      </p:sp>
      <p:pic>
        <p:nvPicPr>
          <p:cNvPr id="6" name="Picture 5" descr="1-s2.0-S0168169916304665-fx1.jpg"/>
          <p:cNvPicPr>
            <a:picLocks noChangeAspect="1"/>
          </p:cNvPicPr>
          <p:nvPr/>
        </p:nvPicPr>
        <p:blipFill>
          <a:blip r:embed="rId4"/>
          <a:stretch>
            <a:fillRect/>
          </a:stretch>
        </p:blipFill>
        <p:spPr>
          <a:xfrm>
            <a:off x="2474351" y="4405010"/>
            <a:ext cx="6107946" cy="2452990"/>
          </a:xfrm>
          <a:prstGeom prst="rect">
            <a:avLst/>
          </a:prstGeom>
        </p:spPr>
      </p:pic>
    </p:spTree>
    <p:extLst>
      <p:ext uri="{BB962C8B-B14F-4D97-AF65-F5344CB8AC3E}">
        <p14:creationId xmlns:p14="http://schemas.microsoft.com/office/powerpoint/2010/main" val="28575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924425"/>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SOFTWARE REQUIREMENTS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Jupiter spyder</a:t>
            </a:r>
          </a:p>
          <a:p>
            <a:pPr marL="285750" indent="-285750">
              <a:lnSpc>
                <a:spcPct val="150000"/>
              </a:lnSpc>
              <a:buFont typeface="Arial" panose="020B0604020202020204" pitchFamily="34" charset="0"/>
              <a:buChar char="•"/>
            </a:pPr>
            <a:r>
              <a:rPr lang="en-IN" dirty="0"/>
              <a:t>Deep learning Tools:     pandas,</a:t>
            </a:r>
          </a:p>
          <a:p>
            <a:pPr>
              <a:lnSpc>
                <a:spcPct val="150000"/>
              </a:lnSpc>
            </a:pPr>
            <a:r>
              <a:rPr lang="en-IN" dirty="0"/>
              <a:t>                                               NumPy,</a:t>
            </a:r>
          </a:p>
          <a:p>
            <a:pPr>
              <a:lnSpc>
                <a:spcPct val="150000"/>
              </a:lnSpc>
            </a:pPr>
            <a:r>
              <a:rPr lang="en-IN" dirty="0"/>
              <a:t>		           Tensor  flow,</a:t>
            </a:r>
          </a:p>
          <a:p>
            <a:pPr>
              <a:lnSpc>
                <a:spcPct val="150000"/>
              </a:lnSpc>
            </a:pPr>
            <a:r>
              <a:rPr lang="en-IN" dirty="0"/>
              <a:t>		            Keras,</a:t>
            </a:r>
          </a:p>
          <a:p>
            <a:pPr>
              <a:lnSpc>
                <a:spcPct val="150000"/>
              </a:lnSpc>
            </a:pPr>
            <a:r>
              <a:rPr lang="en-IN" dirty="0"/>
              <a:t>                                               </a:t>
            </a:r>
          </a:p>
          <a:p>
            <a:endParaRPr lang="en-IN" dirty="0"/>
          </a:p>
        </p:txBody>
      </p:sp>
    </p:spTree>
    <p:extLst>
      <p:ext uri="{BB962C8B-B14F-4D97-AF65-F5344CB8AC3E}">
        <p14:creationId xmlns:p14="http://schemas.microsoft.com/office/powerpoint/2010/main" val="311049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787</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vt:lpstr>
      <vt:lpstr>Calibri</vt:lpstr>
      <vt:lpstr>Calibri Light</vt:lpstr>
      <vt:lpstr>Candara</vt:lpstr>
      <vt:lpstr>Lucida Sans Typewriter</vt:lpstr>
      <vt:lpstr>Montserrat</vt:lpstr>
      <vt:lpstr>Open Sans</vt:lpstr>
      <vt:lpstr>Times New Roman</vt:lpstr>
      <vt:lpstr>Wingdings</vt:lpstr>
      <vt:lpstr>Office Theme</vt:lpstr>
      <vt:lpstr>Wild Plants Edibility Prediction Using IBM Watson Studio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KEERTHANA</dc:creator>
  <cp:lastModifiedBy>Bharath Kumar Muppala</cp:lastModifiedBy>
  <cp:revision>63</cp:revision>
  <dcterms:created xsi:type="dcterms:W3CDTF">2021-07-23T17:19:53Z</dcterms:created>
  <dcterms:modified xsi:type="dcterms:W3CDTF">2021-11-20T14:29:53Z</dcterms:modified>
</cp:coreProperties>
</file>