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70" r:id="rId9"/>
    <p:sldId id="263" r:id="rId10"/>
    <p:sldId id="264" r:id="rId11"/>
    <p:sldId id="265" r:id="rId12"/>
    <p:sldId id="268" r:id="rId13"/>
    <p:sldId id="271"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D4C1-FD22-493E-8BAB-3BF3934B7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97DF15-2426-4193-BC8C-2FFAA0E56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7CFE64-4FA3-4D71-862B-C8590062F0DD}"/>
              </a:ext>
            </a:extLst>
          </p:cNvPr>
          <p:cNvSpPr>
            <a:spLocks noGrp="1"/>
          </p:cNvSpPr>
          <p:nvPr>
            <p:ph type="dt" sz="half" idx="10"/>
          </p:nvPr>
        </p:nvSpPr>
        <p:spPr/>
        <p:txBody>
          <a:bodyPr/>
          <a:lstStyle/>
          <a:p>
            <a:fld id="{48F9BC1E-6A0E-4442-9B93-E3CAB6DE03B9}" type="datetimeFigureOut">
              <a:rPr lang="en-IN" smtClean="0"/>
              <a:t>02-11-2021</a:t>
            </a:fld>
            <a:endParaRPr lang="en-IN"/>
          </a:p>
        </p:txBody>
      </p:sp>
      <p:sp>
        <p:nvSpPr>
          <p:cNvPr id="5" name="Footer Placeholder 4">
            <a:extLst>
              <a:ext uri="{FF2B5EF4-FFF2-40B4-BE49-F238E27FC236}">
                <a16:creationId xmlns:a16="http://schemas.microsoft.com/office/drawing/2014/main" id="{925A6377-FE85-4095-A06B-360A584734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AEEE3-3BF3-46A1-82DD-C5900A59721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7776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E70C-BFCB-41B7-8394-7F2AC2EA3E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C14E5F-3D08-41EF-97F1-028D43A8B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08753F-EA67-4B57-8097-68B0ED0E7A70}"/>
              </a:ext>
            </a:extLst>
          </p:cNvPr>
          <p:cNvSpPr>
            <a:spLocks noGrp="1"/>
          </p:cNvSpPr>
          <p:nvPr>
            <p:ph type="dt" sz="half" idx="10"/>
          </p:nvPr>
        </p:nvSpPr>
        <p:spPr/>
        <p:txBody>
          <a:bodyPr/>
          <a:lstStyle/>
          <a:p>
            <a:fld id="{48F9BC1E-6A0E-4442-9B93-E3CAB6DE03B9}" type="datetimeFigureOut">
              <a:rPr lang="en-IN" smtClean="0"/>
              <a:t>02-11-2021</a:t>
            </a:fld>
            <a:endParaRPr lang="en-IN"/>
          </a:p>
        </p:txBody>
      </p:sp>
      <p:sp>
        <p:nvSpPr>
          <p:cNvPr id="5" name="Footer Placeholder 4">
            <a:extLst>
              <a:ext uri="{FF2B5EF4-FFF2-40B4-BE49-F238E27FC236}">
                <a16:creationId xmlns:a16="http://schemas.microsoft.com/office/drawing/2014/main" id="{2614FD95-2D75-4311-969B-84C28A2A01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D98B94-CDA5-461A-8572-F642ECC35083}"/>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0530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6DDE9-899A-4773-ACF0-CDA51A3F93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E33A2-DA0C-4D64-B15C-09416E9B0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0FC94-9BAC-48DF-86AC-A3CB46FA5ED7}"/>
              </a:ext>
            </a:extLst>
          </p:cNvPr>
          <p:cNvSpPr>
            <a:spLocks noGrp="1"/>
          </p:cNvSpPr>
          <p:nvPr>
            <p:ph type="dt" sz="half" idx="10"/>
          </p:nvPr>
        </p:nvSpPr>
        <p:spPr/>
        <p:txBody>
          <a:bodyPr/>
          <a:lstStyle/>
          <a:p>
            <a:fld id="{48F9BC1E-6A0E-4442-9B93-E3CAB6DE03B9}" type="datetimeFigureOut">
              <a:rPr lang="en-IN" smtClean="0"/>
              <a:t>02-11-2021</a:t>
            </a:fld>
            <a:endParaRPr lang="en-IN"/>
          </a:p>
        </p:txBody>
      </p:sp>
      <p:sp>
        <p:nvSpPr>
          <p:cNvPr id="5" name="Footer Placeholder 4">
            <a:extLst>
              <a:ext uri="{FF2B5EF4-FFF2-40B4-BE49-F238E27FC236}">
                <a16:creationId xmlns:a16="http://schemas.microsoft.com/office/drawing/2014/main" id="{CD669306-8BC4-478F-8876-1CC0765D65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99869-3557-4A96-AA57-B4C5B76C43EF}"/>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78385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982A-0ED5-4995-8043-A673B83305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572F22-5AAE-4457-A575-B2DC4CD42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B51964-66BB-4412-BA27-F8EC8F741284}"/>
              </a:ext>
            </a:extLst>
          </p:cNvPr>
          <p:cNvSpPr>
            <a:spLocks noGrp="1"/>
          </p:cNvSpPr>
          <p:nvPr>
            <p:ph type="dt" sz="half" idx="10"/>
          </p:nvPr>
        </p:nvSpPr>
        <p:spPr/>
        <p:txBody>
          <a:bodyPr/>
          <a:lstStyle/>
          <a:p>
            <a:fld id="{48F9BC1E-6A0E-4442-9B93-E3CAB6DE03B9}" type="datetimeFigureOut">
              <a:rPr lang="en-IN" smtClean="0"/>
              <a:t>02-11-2021</a:t>
            </a:fld>
            <a:endParaRPr lang="en-IN"/>
          </a:p>
        </p:txBody>
      </p:sp>
      <p:sp>
        <p:nvSpPr>
          <p:cNvPr id="5" name="Footer Placeholder 4">
            <a:extLst>
              <a:ext uri="{FF2B5EF4-FFF2-40B4-BE49-F238E27FC236}">
                <a16:creationId xmlns:a16="http://schemas.microsoft.com/office/drawing/2014/main" id="{D5839F92-619E-43C3-BBC3-53C9D5E5B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69D72-A100-42FE-BA34-9EF5D2791AA5}"/>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98147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0323-F369-4DC6-BEB5-D304AB2F4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E2B245-AEEF-4488-817E-AFE91349A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5B895-5AC4-483F-89A8-5579C1AB5017}"/>
              </a:ext>
            </a:extLst>
          </p:cNvPr>
          <p:cNvSpPr>
            <a:spLocks noGrp="1"/>
          </p:cNvSpPr>
          <p:nvPr>
            <p:ph type="dt" sz="half" idx="10"/>
          </p:nvPr>
        </p:nvSpPr>
        <p:spPr/>
        <p:txBody>
          <a:bodyPr/>
          <a:lstStyle/>
          <a:p>
            <a:fld id="{48F9BC1E-6A0E-4442-9B93-E3CAB6DE03B9}" type="datetimeFigureOut">
              <a:rPr lang="en-IN" smtClean="0"/>
              <a:t>02-11-2021</a:t>
            </a:fld>
            <a:endParaRPr lang="en-IN"/>
          </a:p>
        </p:txBody>
      </p:sp>
      <p:sp>
        <p:nvSpPr>
          <p:cNvPr id="5" name="Footer Placeholder 4">
            <a:extLst>
              <a:ext uri="{FF2B5EF4-FFF2-40B4-BE49-F238E27FC236}">
                <a16:creationId xmlns:a16="http://schemas.microsoft.com/office/drawing/2014/main" id="{606CC28B-427C-4F28-A5AC-05DADA221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E60FB-566F-4C96-9C2E-3B31AC81B463}"/>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06482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D710-0CE0-46A1-8E53-B20CC85D6B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B80C88-D821-46AA-B178-01D8E8E12D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8BA1D2-94C1-49C1-9325-E3D3FB4636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64CA8A-ADB2-49CA-88E3-844CB6979165}"/>
              </a:ext>
            </a:extLst>
          </p:cNvPr>
          <p:cNvSpPr>
            <a:spLocks noGrp="1"/>
          </p:cNvSpPr>
          <p:nvPr>
            <p:ph type="dt" sz="half" idx="10"/>
          </p:nvPr>
        </p:nvSpPr>
        <p:spPr/>
        <p:txBody>
          <a:bodyPr/>
          <a:lstStyle/>
          <a:p>
            <a:fld id="{48F9BC1E-6A0E-4442-9B93-E3CAB6DE03B9}" type="datetimeFigureOut">
              <a:rPr lang="en-IN" smtClean="0"/>
              <a:t>02-11-2021</a:t>
            </a:fld>
            <a:endParaRPr lang="en-IN"/>
          </a:p>
        </p:txBody>
      </p:sp>
      <p:sp>
        <p:nvSpPr>
          <p:cNvPr id="6" name="Footer Placeholder 5">
            <a:extLst>
              <a:ext uri="{FF2B5EF4-FFF2-40B4-BE49-F238E27FC236}">
                <a16:creationId xmlns:a16="http://schemas.microsoft.com/office/drawing/2014/main" id="{72C7372A-44E3-4ECC-B3FD-312B42EDB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A2DD4-2A6F-450A-97BD-8435465DB230}"/>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07074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2E24-3488-4622-A59B-9CED4FCF82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D99C9-C655-4817-8597-D6C77FAED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F2D8C-2201-4FA6-B2C8-059FEF85C6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467D14-E727-47F6-BD3F-4C7868537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45F4F-91AF-4A55-8BA4-239F284E82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A3E3C9-0E50-456F-90FC-31B030876812}"/>
              </a:ext>
            </a:extLst>
          </p:cNvPr>
          <p:cNvSpPr>
            <a:spLocks noGrp="1"/>
          </p:cNvSpPr>
          <p:nvPr>
            <p:ph type="dt" sz="half" idx="10"/>
          </p:nvPr>
        </p:nvSpPr>
        <p:spPr/>
        <p:txBody>
          <a:bodyPr/>
          <a:lstStyle/>
          <a:p>
            <a:fld id="{48F9BC1E-6A0E-4442-9B93-E3CAB6DE03B9}" type="datetimeFigureOut">
              <a:rPr lang="en-IN" smtClean="0"/>
              <a:t>02-11-2021</a:t>
            </a:fld>
            <a:endParaRPr lang="en-IN"/>
          </a:p>
        </p:txBody>
      </p:sp>
      <p:sp>
        <p:nvSpPr>
          <p:cNvPr id="8" name="Footer Placeholder 7">
            <a:extLst>
              <a:ext uri="{FF2B5EF4-FFF2-40B4-BE49-F238E27FC236}">
                <a16:creationId xmlns:a16="http://schemas.microsoft.com/office/drawing/2014/main" id="{2C4FFB58-BCB0-4431-ABB3-C321C828BA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E74F4A-21E6-4094-9157-55C96017816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0990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7EE7-0930-442F-8229-97CC176886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649054-3872-47CA-8226-527C8F3D540F}"/>
              </a:ext>
            </a:extLst>
          </p:cNvPr>
          <p:cNvSpPr>
            <a:spLocks noGrp="1"/>
          </p:cNvSpPr>
          <p:nvPr>
            <p:ph type="dt" sz="half" idx="10"/>
          </p:nvPr>
        </p:nvSpPr>
        <p:spPr/>
        <p:txBody>
          <a:bodyPr/>
          <a:lstStyle/>
          <a:p>
            <a:fld id="{48F9BC1E-6A0E-4442-9B93-E3CAB6DE03B9}" type="datetimeFigureOut">
              <a:rPr lang="en-IN" smtClean="0"/>
              <a:t>02-11-2021</a:t>
            </a:fld>
            <a:endParaRPr lang="en-IN"/>
          </a:p>
        </p:txBody>
      </p:sp>
      <p:sp>
        <p:nvSpPr>
          <p:cNvPr id="4" name="Footer Placeholder 3">
            <a:extLst>
              <a:ext uri="{FF2B5EF4-FFF2-40B4-BE49-F238E27FC236}">
                <a16:creationId xmlns:a16="http://schemas.microsoft.com/office/drawing/2014/main" id="{38A25773-EB5D-457B-8821-B510090CC1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2BB819-0FBD-42F8-B5EC-B53CF53D3F0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14934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EC853-7702-47E8-BAD3-B34C59785F8B}"/>
              </a:ext>
            </a:extLst>
          </p:cNvPr>
          <p:cNvSpPr>
            <a:spLocks noGrp="1"/>
          </p:cNvSpPr>
          <p:nvPr>
            <p:ph type="dt" sz="half" idx="10"/>
          </p:nvPr>
        </p:nvSpPr>
        <p:spPr/>
        <p:txBody>
          <a:bodyPr/>
          <a:lstStyle/>
          <a:p>
            <a:fld id="{48F9BC1E-6A0E-4442-9B93-E3CAB6DE03B9}" type="datetimeFigureOut">
              <a:rPr lang="en-IN" smtClean="0"/>
              <a:t>02-11-2021</a:t>
            </a:fld>
            <a:endParaRPr lang="en-IN"/>
          </a:p>
        </p:txBody>
      </p:sp>
      <p:sp>
        <p:nvSpPr>
          <p:cNvPr id="3" name="Footer Placeholder 2">
            <a:extLst>
              <a:ext uri="{FF2B5EF4-FFF2-40B4-BE49-F238E27FC236}">
                <a16:creationId xmlns:a16="http://schemas.microsoft.com/office/drawing/2014/main" id="{F6C3C96D-705C-40F2-83CB-056C7A721D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605F16-2E84-41DE-B133-2293DC8E6124}"/>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44191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C920-E568-482B-87AF-373FBE05B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BA3B08-39E2-47AA-B1C5-4B1C46795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164EE1-CF8A-48E9-8488-99A6FF37A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88A66-0FE2-4B45-B7A1-BBC15D310F52}"/>
              </a:ext>
            </a:extLst>
          </p:cNvPr>
          <p:cNvSpPr>
            <a:spLocks noGrp="1"/>
          </p:cNvSpPr>
          <p:nvPr>
            <p:ph type="dt" sz="half" idx="10"/>
          </p:nvPr>
        </p:nvSpPr>
        <p:spPr/>
        <p:txBody>
          <a:bodyPr/>
          <a:lstStyle/>
          <a:p>
            <a:fld id="{48F9BC1E-6A0E-4442-9B93-E3CAB6DE03B9}" type="datetimeFigureOut">
              <a:rPr lang="en-IN" smtClean="0"/>
              <a:t>02-11-2021</a:t>
            </a:fld>
            <a:endParaRPr lang="en-IN"/>
          </a:p>
        </p:txBody>
      </p:sp>
      <p:sp>
        <p:nvSpPr>
          <p:cNvPr id="6" name="Footer Placeholder 5">
            <a:extLst>
              <a:ext uri="{FF2B5EF4-FFF2-40B4-BE49-F238E27FC236}">
                <a16:creationId xmlns:a16="http://schemas.microsoft.com/office/drawing/2014/main" id="{7E12CF8E-7799-4A1A-9AB8-2EAF05F5A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3517D6-A385-4274-8C4C-E4E8E3944448}"/>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254685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61D3-1C66-4475-8968-CD3F08EC9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0750E8-9DB3-465C-9166-2C4488922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8AE947-5471-4F72-AF40-F970D20A5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F8802-7DC0-4DCD-A28F-E1DA53C625FF}"/>
              </a:ext>
            </a:extLst>
          </p:cNvPr>
          <p:cNvSpPr>
            <a:spLocks noGrp="1"/>
          </p:cNvSpPr>
          <p:nvPr>
            <p:ph type="dt" sz="half" idx="10"/>
          </p:nvPr>
        </p:nvSpPr>
        <p:spPr/>
        <p:txBody>
          <a:bodyPr/>
          <a:lstStyle/>
          <a:p>
            <a:fld id="{48F9BC1E-6A0E-4442-9B93-E3CAB6DE03B9}" type="datetimeFigureOut">
              <a:rPr lang="en-IN" smtClean="0"/>
              <a:t>02-11-2021</a:t>
            </a:fld>
            <a:endParaRPr lang="en-IN"/>
          </a:p>
        </p:txBody>
      </p:sp>
      <p:sp>
        <p:nvSpPr>
          <p:cNvPr id="6" name="Footer Placeholder 5">
            <a:extLst>
              <a:ext uri="{FF2B5EF4-FFF2-40B4-BE49-F238E27FC236}">
                <a16:creationId xmlns:a16="http://schemas.microsoft.com/office/drawing/2014/main" id="{CFF81729-8389-451F-8FB5-AB7587EAE7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059470-ABBD-439B-838F-58667357252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74164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7000"/>
            <a:extLst>
              <a:ext uri="{BEBA8EAE-BF5A-486C-A8C5-ECC9F3942E4B}">
                <a14:imgProps xmlns:a14="http://schemas.microsoft.com/office/drawing/2010/main">
                  <a14:imgLayer r:embed="rId14">
                    <a14:imgEffect>
                      <a14:sharpenSoften amount="-46000"/>
                    </a14:imgEffect>
                    <a14:imgEffect>
                      <a14:brightnessContrast bright="10000"/>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55BF9-7F71-4716-A4E6-19154A15BC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301C17-DBAB-4EF9-9414-115B8B5D7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F1D1D-7B02-454A-A56F-19F19A515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9BC1E-6A0E-4442-9B93-E3CAB6DE03B9}" type="datetimeFigureOut">
              <a:rPr lang="en-IN" smtClean="0"/>
              <a:t>02-11-2021</a:t>
            </a:fld>
            <a:endParaRPr lang="en-IN"/>
          </a:p>
        </p:txBody>
      </p:sp>
      <p:sp>
        <p:nvSpPr>
          <p:cNvPr id="5" name="Footer Placeholder 4">
            <a:extLst>
              <a:ext uri="{FF2B5EF4-FFF2-40B4-BE49-F238E27FC236}">
                <a16:creationId xmlns:a16="http://schemas.microsoft.com/office/drawing/2014/main" id="{59E9D020-D75B-408A-8BAF-86092E03C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C2814B-356E-42C3-A2D8-0CEFE4940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F1DEA-0CFC-4357-9D12-ABA260946763}" type="slidenum">
              <a:rPr lang="en-IN" smtClean="0"/>
              <a:t>‹#›</a:t>
            </a:fld>
            <a:endParaRPr lang="en-IN"/>
          </a:p>
        </p:txBody>
      </p:sp>
    </p:spTree>
    <p:extLst>
      <p:ext uri="{BB962C8B-B14F-4D97-AF65-F5344CB8AC3E}">
        <p14:creationId xmlns:p14="http://schemas.microsoft.com/office/powerpoint/2010/main" val="882136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2C4D-F756-4337-B2B7-11B8D6681181}"/>
              </a:ext>
            </a:extLst>
          </p:cNvPr>
          <p:cNvSpPr>
            <a:spLocks noGrp="1"/>
          </p:cNvSpPr>
          <p:nvPr>
            <p:ph type="ctrTitle"/>
          </p:nvPr>
        </p:nvSpPr>
        <p:spPr>
          <a:xfrm>
            <a:off x="1443037" y="-381000"/>
            <a:ext cx="9305925" cy="2919413"/>
          </a:xfrm>
          <a:effectLst/>
        </p:spPr>
        <p:txBody>
          <a:bodyPr>
            <a:normAutofit/>
          </a:bodyPr>
          <a:lstStyle/>
          <a:p>
            <a:r>
              <a:rPr lang="en-US" sz="5400" b="1" i="0" dirty="0">
                <a:solidFill>
                  <a:schemeClr val="accent5">
                    <a:lumMod val="50000"/>
                  </a:schemeClr>
                </a:solidFill>
                <a:effectLst>
                  <a:outerShdw blurRad="38100" dist="38100" dir="2700000" algn="tl">
                    <a:srgbClr val="000000">
                      <a:alpha val="43137"/>
                    </a:srgbClr>
                  </a:outerShdw>
                </a:effectLst>
                <a:latin typeface="Open Sans" panose="020B0606030504020204" pitchFamily="34" charset="0"/>
              </a:rPr>
              <a:t>3D Printer Material Prediction Using IBM WATSON</a:t>
            </a:r>
            <a:endParaRPr lang="en-IN" sz="5300" dirty="0">
              <a:solidFill>
                <a:schemeClr val="accent5">
                  <a:lumMod val="50000"/>
                </a:schemeClr>
              </a:solidFill>
              <a:effectLst>
                <a:outerShdw blurRad="38100" dist="38100" dir="2700000" algn="tl">
                  <a:srgbClr val="000000">
                    <a:alpha val="43137"/>
                  </a:srgbClr>
                </a:outerShdw>
              </a:effectLst>
              <a:latin typeface="Candara" panose="020E0502030303020204" pitchFamily="34" charset="0"/>
            </a:endParaRPr>
          </a:p>
        </p:txBody>
      </p:sp>
      <p:sp>
        <p:nvSpPr>
          <p:cNvPr id="3" name="Subtitle 2">
            <a:extLst>
              <a:ext uri="{FF2B5EF4-FFF2-40B4-BE49-F238E27FC236}">
                <a16:creationId xmlns:a16="http://schemas.microsoft.com/office/drawing/2014/main" id="{543B70E7-FD16-4E9B-857D-BEB584F4ED14}"/>
              </a:ext>
            </a:extLst>
          </p:cNvPr>
          <p:cNvSpPr>
            <a:spLocks noGrp="1"/>
          </p:cNvSpPr>
          <p:nvPr>
            <p:ph type="subTitle" idx="1"/>
          </p:nvPr>
        </p:nvSpPr>
        <p:spPr>
          <a:xfrm>
            <a:off x="292893" y="2987676"/>
            <a:ext cx="11606212" cy="1655762"/>
          </a:xfrm>
        </p:spPr>
        <p:txBody>
          <a:bodyPr>
            <a:noAutofit/>
          </a:bodyPr>
          <a:lstStyle/>
          <a:p>
            <a:pPr>
              <a:lnSpc>
                <a:spcPct val="170000"/>
              </a:lnSpc>
            </a:pPr>
            <a:r>
              <a:rPr lang="en-US" sz="1500" b="1" dirty="0"/>
              <a:t>PRESENTED BY:</a:t>
            </a:r>
          </a:p>
          <a:p>
            <a:pPr>
              <a:lnSpc>
                <a:spcPct val="170000"/>
              </a:lnSpc>
            </a:pPr>
            <a:r>
              <a:rPr lang="en-US" sz="2000" b="1" dirty="0"/>
              <a:t>TEAM NO: CSE-012</a:t>
            </a:r>
          </a:p>
          <a:p>
            <a:pPr>
              <a:lnSpc>
                <a:spcPct val="100000"/>
              </a:lnSpc>
            </a:pPr>
            <a:r>
              <a:rPr lang="en-US" sz="1500" b="1" dirty="0"/>
              <a:t>18UK1A0544  -Polu Ravichandra   </a:t>
            </a:r>
          </a:p>
          <a:p>
            <a:pPr>
              <a:lnSpc>
                <a:spcPct val="100000"/>
              </a:lnSpc>
            </a:pPr>
            <a:r>
              <a:rPr lang="en-US" sz="1500" b="1" dirty="0"/>
              <a:t>18UK1A0563  -  Ambati Akshaya</a:t>
            </a:r>
          </a:p>
          <a:p>
            <a:pPr>
              <a:lnSpc>
                <a:spcPct val="100000"/>
              </a:lnSpc>
            </a:pPr>
            <a:r>
              <a:rPr lang="en-US" sz="1500" b="1" dirty="0"/>
              <a:t>   18UK1A0504 -  Bairishetty Sahithi</a:t>
            </a:r>
          </a:p>
          <a:p>
            <a:pPr>
              <a:lnSpc>
                <a:spcPct val="100000"/>
              </a:lnSpc>
            </a:pPr>
            <a:r>
              <a:rPr lang="en-US" sz="1500" b="1" dirty="0"/>
              <a:t>18UK1A0526 -   Jadala Karthik</a:t>
            </a:r>
            <a:endParaRPr lang="en-IN" sz="1500" b="1" i="1" dirty="0"/>
          </a:p>
        </p:txBody>
      </p:sp>
    </p:spTree>
    <p:extLst>
      <p:ext uri="{BB962C8B-B14F-4D97-AF65-F5344CB8AC3E}">
        <p14:creationId xmlns:p14="http://schemas.microsoft.com/office/powerpoint/2010/main" val="102474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AA0F63-94E1-477F-B3D0-9E0E49EDC82D}"/>
              </a:ext>
            </a:extLst>
          </p:cNvPr>
          <p:cNvSpPr txBox="1"/>
          <p:nvPr/>
        </p:nvSpPr>
        <p:spPr>
          <a:xfrm>
            <a:off x="707254" y="594804"/>
            <a:ext cx="7797553" cy="3970318"/>
          </a:xfrm>
          <a:prstGeom prst="rect">
            <a:avLst/>
          </a:prstGeom>
          <a:noFill/>
        </p:spPr>
        <p:txBody>
          <a:bodyPr wrap="square" rtlCol="0">
            <a:spAutoFit/>
          </a:bodyPr>
          <a:lstStyle/>
          <a:p>
            <a:r>
              <a:rPr lang="en-US" u="sng" dirty="0"/>
              <a:t>LOGISTIC REGRESSION:</a:t>
            </a:r>
          </a:p>
          <a:p>
            <a:pPr marL="285750" indent="-285750">
              <a:buFont typeface="Arial" panose="020B0604020202020204" pitchFamily="34" charset="0"/>
              <a:buChar char="•"/>
            </a:pPr>
            <a:r>
              <a:rPr lang="en-US" dirty="0"/>
              <a:t>Logistic regression is a supervised learning classification algorithm used to predict the probability of a target variable. The nature of target or dependent variable is dichotomous, which means there would be only two possible classes. ... Mathematically, a logistic regression model predicts P(Y=1) as a function of X.</a:t>
            </a:r>
          </a:p>
          <a:p>
            <a:pPr marL="285750" indent="-285750">
              <a:buFont typeface="Arial" panose="020B0604020202020204" pitchFamily="34" charset="0"/>
              <a:buChar char="•"/>
            </a:pPr>
            <a:r>
              <a:rPr lang="en-US" dirty="0"/>
              <a:t>Logistic Regression is used when the dependent variable (target) is categorical. For example,</a:t>
            </a:r>
          </a:p>
          <a:p>
            <a:pPr marL="285750" indent="-285750">
              <a:buFont typeface="Arial" panose="020B0604020202020204" pitchFamily="34" charset="0"/>
              <a:buChar char="•"/>
            </a:pPr>
            <a:r>
              <a:rPr lang="en-US" dirty="0"/>
              <a:t>To predict whether an email is a spam (1) or (0)</a:t>
            </a:r>
          </a:p>
          <a:p>
            <a:pPr marL="285750" indent="-285750">
              <a:buFont typeface="Arial" panose="020B0604020202020204" pitchFamily="34" charset="0"/>
              <a:buChar char="•"/>
            </a:pPr>
            <a:r>
              <a:rPr lang="en-US" dirty="0"/>
              <a:t>Whether the tumor is malignant (1) or not (0)</a:t>
            </a:r>
          </a:p>
          <a:p>
            <a:endParaRPr lang="en-US" dirty="0"/>
          </a:p>
          <a:p>
            <a:endParaRPr lang="en-US" dirty="0"/>
          </a:p>
          <a:p>
            <a:endParaRPr lang="en-US" dirty="0"/>
          </a:p>
          <a:p>
            <a:endParaRPr lang="en-IN" dirty="0"/>
          </a:p>
        </p:txBody>
      </p:sp>
      <p:sp>
        <p:nvSpPr>
          <p:cNvPr id="10" name="AutoShape 2">
            <a:extLst>
              <a:ext uri="{FF2B5EF4-FFF2-40B4-BE49-F238E27FC236}">
                <a16:creationId xmlns:a16="http://schemas.microsoft.com/office/drawing/2014/main" id="{D8B888F8-AC96-409D-BBA5-CF82EAA3EB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A991246B-5438-4B14-B33F-8CD5CB5F8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494" y="3953001"/>
            <a:ext cx="3429000" cy="2097835"/>
          </a:xfrm>
          <a:prstGeom prst="rect">
            <a:avLst/>
          </a:prstGeom>
        </p:spPr>
      </p:pic>
    </p:spTree>
    <p:extLst>
      <p:ext uri="{BB962C8B-B14F-4D97-AF65-F5344CB8AC3E}">
        <p14:creationId xmlns:p14="http://schemas.microsoft.com/office/powerpoint/2010/main" val="345486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4E300-B0EF-487C-B36A-97506273F44D}"/>
              </a:ext>
            </a:extLst>
          </p:cNvPr>
          <p:cNvSpPr txBox="1"/>
          <p:nvPr/>
        </p:nvSpPr>
        <p:spPr>
          <a:xfrm>
            <a:off x="514905" y="292963"/>
            <a:ext cx="9552373" cy="907941"/>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VISUALISATION OF GRAPHS</a:t>
            </a:r>
            <a:endParaRPr lang="en-IN" sz="5300" dirty="0">
              <a:solidFill>
                <a:schemeClr val="accent2">
                  <a:lumMod val="50000"/>
                </a:schemeClr>
              </a:solidFill>
              <a:latin typeface="Candara" panose="020E0502030303020204" pitchFamily="34"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87E6386B-5707-40BA-9CBD-BD25F51A4E53}"/>
              </a:ext>
            </a:extLst>
          </p:cNvPr>
          <p:cNvPicPr>
            <a:picLocks noChangeAspect="1"/>
          </p:cNvPicPr>
          <p:nvPr/>
        </p:nvPicPr>
        <p:blipFill rotWithShape="1">
          <a:blip r:embed="rId2">
            <a:extLst>
              <a:ext uri="{28A0092B-C50C-407E-A947-70E740481C1C}">
                <a14:useLocalDpi xmlns:a14="http://schemas.microsoft.com/office/drawing/2010/main" val="0"/>
              </a:ext>
            </a:extLst>
          </a:blip>
          <a:srcRect t="14178" r="57374" b="13080"/>
          <a:stretch/>
        </p:blipFill>
        <p:spPr>
          <a:xfrm>
            <a:off x="1219755" y="1382090"/>
            <a:ext cx="5197033" cy="4988690"/>
          </a:xfrm>
          <a:prstGeom prst="rect">
            <a:avLst/>
          </a:prstGeom>
        </p:spPr>
      </p:pic>
      <p:sp>
        <p:nvSpPr>
          <p:cNvPr id="5" name="TextBox 4">
            <a:extLst>
              <a:ext uri="{FF2B5EF4-FFF2-40B4-BE49-F238E27FC236}">
                <a16:creationId xmlns:a16="http://schemas.microsoft.com/office/drawing/2014/main" id="{CBE9167A-9E46-441D-9BB5-55C2483505BA}"/>
              </a:ext>
            </a:extLst>
          </p:cNvPr>
          <p:cNvSpPr txBox="1"/>
          <p:nvPr/>
        </p:nvSpPr>
        <p:spPr>
          <a:xfrm>
            <a:off x="7234178" y="1200904"/>
            <a:ext cx="2205098" cy="5355312"/>
          </a:xfrm>
          <a:prstGeom prst="rect">
            <a:avLst/>
          </a:prstGeom>
          <a:noFill/>
        </p:spPr>
        <p:txBody>
          <a:bodyPr wrap="square" rtlCol="0">
            <a:spAutoFit/>
          </a:bodyPr>
          <a:lstStyle/>
          <a:p>
            <a:pPr marL="285750" indent="-285750">
              <a:buFont typeface="Arial" panose="020B0604020202020204" pitchFamily="34" charset="0"/>
              <a:buChar char="•"/>
            </a:pPr>
            <a:r>
              <a:rPr lang="en-US" dirty="0"/>
              <a:t>Pair plot usually gives pair wise relationships of the columns in the dataset From the above pair plot we infer </a:t>
            </a:r>
            <a:r>
              <a:rPr lang="en-IN" sz="1800" b="0" i="0" u="none" strike="noStrike" dirty="0">
                <a:solidFill>
                  <a:srgbClr val="000000"/>
                </a:solidFill>
                <a:effectLst/>
                <a:latin typeface="Calibri" panose="020F0502020204030204" pitchFamily="34" charset="0"/>
              </a:rPr>
              <a:t>layer_height,wall thickness,infill density</a:t>
            </a:r>
            <a:r>
              <a:rPr lang="en-IN" dirty="0"/>
              <a:t> ,</a:t>
            </a:r>
            <a:r>
              <a:rPr lang="en-IN" sz="1800" b="0" i="0" u="none" strike="noStrike" dirty="0">
                <a:solidFill>
                  <a:srgbClr val="000000"/>
                </a:solidFill>
                <a:effectLst/>
                <a:latin typeface="Calibri" panose="020F0502020204030204" pitchFamily="34" charset="0"/>
              </a:rPr>
              <a:t>Nfill patten</a:t>
            </a:r>
            <a:r>
              <a:rPr lang="en-IN" dirty="0"/>
              <a:t> ,</a:t>
            </a:r>
            <a:r>
              <a:rPr lang="en-IN" sz="1800" b="0" i="0" u="none" strike="noStrike" dirty="0">
                <a:solidFill>
                  <a:srgbClr val="000000"/>
                </a:solidFill>
                <a:effectLst/>
                <a:latin typeface="Calibri" panose="020F0502020204030204" pitchFamily="34" charset="0"/>
              </a:rPr>
              <a:t>Nozzle temperature</a:t>
            </a:r>
            <a:r>
              <a:rPr lang="en-IN" dirty="0"/>
              <a:t> ,</a:t>
            </a:r>
            <a:r>
              <a:rPr lang="en-IN" sz="1800" b="0" i="0" u="none" strike="noStrike" dirty="0">
                <a:solidFill>
                  <a:srgbClr val="000000"/>
                </a:solidFill>
                <a:effectLst/>
                <a:latin typeface="Calibri" panose="020F0502020204030204" pitchFamily="34" charset="0"/>
              </a:rPr>
              <a:t>Bed temperature</a:t>
            </a:r>
            <a:r>
              <a:rPr lang="en-IN" dirty="0"/>
              <a:t> ,</a:t>
            </a:r>
            <a:r>
              <a:rPr lang="en-IN" sz="1800" b="0" i="0" u="none" strike="noStrike" dirty="0">
                <a:solidFill>
                  <a:srgbClr val="000000"/>
                </a:solidFill>
                <a:effectLst/>
                <a:latin typeface="Calibri" panose="020F0502020204030204" pitchFamily="34" charset="0"/>
              </a:rPr>
              <a:t>Print speed Material,</a:t>
            </a:r>
            <a:r>
              <a:rPr lang="en-IN" dirty="0"/>
              <a:t> </a:t>
            </a:r>
            <a:r>
              <a:rPr lang="en-IN" sz="1800" b="0" i="0" u="none" strike="noStrike" dirty="0">
                <a:solidFill>
                  <a:srgbClr val="000000"/>
                </a:solidFill>
                <a:effectLst/>
                <a:latin typeface="Calibri" panose="020F0502020204030204" pitchFamily="34" charset="0"/>
              </a:rPr>
              <a:t>Fan speed</a:t>
            </a:r>
            <a:r>
              <a:rPr lang="en-IN" dirty="0"/>
              <a:t> ,</a:t>
            </a:r>
            <a:r>
              <a:rPr lang="en-IN" sz="1800" b="0" i="0" u="none" strike="noStrike" dirty="0">
                <a:solidFill>
                  <a:srgbClr val="000000"/>
                </a:solidFill>
                <a:effectLst/>
                <a:latin typeface="Calibri" panose="020F0502020204030204" pitchFamily="34" charset="0"/>
              </a:rPr>
              <a:t>Roughness,</a:t>
            </a:r>
            <a:r>
              <a:rPr lang="en-IN" dirty="0"/>
              <a:t> </a:t>
            </a:r>
            <a:r>
              <a:rPr lang="en-IN" sz="1800" b="0" i="0" u="none" strike="noStrike" dirty="0">
                <a:solidFill>
                  <a:srgbClr val="000000"/>
                </a:solidFill>
                <a:effectLst/>
                <a:latin typeface="Calibri" panose="020F0502020204030204" pitchFamily="34" charset="0"/>
              </a:rPr>
              <a:t>tension strenght</a:t>
            </a:r>
            <a:r>
              <a:rPr lang="en-IN" dirty="0"/>
              <a:t> </a:t>
            </a:r>
            <a:r>
              <a:rPr lang="en-IN" sz="1800" b="0" i="0" u="none" strike="noStrike" dirty="0">
                <a:solidFill>
                  <a:srgbClr val="000000"/>
                </a:solidFill>
                <a:effectLst/>
                <a:latin typeface="Calibri" panose="020F0502020204030204" pitchFamily="34" charset="0"/>
              </a:rPr>
              <a:t>elongation</a:t>
            </a:r>
            <a:endParaRPr lang="en-US" dirty="0"/>
          </a:p>
          <a:p>
            <a:endParaRPr lang="en-IN" dirty="0"/>
          </a:p>
        </p:txBody>
      </p:sp>
    </p:spTree>
    <p:extLst>
      <p:ext uri="{BB962C8B-B14F-4D97-AF65-F5344CB8AC3E}">
        <p14:creationId xmlns:p14="http://schemas.microsoft.com/office/powerpoint/2010/main" val="3631810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083382E8-4351-40EC-9744-0EB214A4F423}"/>
              </a:ext>
            </a:extLst>
          </p:cNvPr>
          <p:cNvPicPr>
            <a:picLocks noChangeAspect="1"/>
          </p:cNvPicPr>
          <p:nvPr/>
        </p:nvPicPr>
        <p:blipFill rotWithShape="1">
          <a:blip r:embed="rId2">
            <a:extLst>
              <a:ext uri="{28A0092B-C50C-407E-A947-70E740481C1C}">
                <a14:useLocalDpi xmlns:a14="http://schemas.microsoft.com/office/drawing/2010/main" val="0"/>
              </a:ext>
            </a:extLst>
          </a:blip>
          <a:srcRect t="22533" r="69715" b="33501"/>
          <a:stretch/>
        </p:blipFill>
        <p:spPr>
          <a:xfrm>
            <a:off x="1397282" y="906520"/>
            <a:ext cx="3692324" cy="301520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6F1DC289-822C-4AEA-9A7F-E8F03462CFCA}"/>
              </a:ext>
            </a:extLst>
          </p:cNvPr>
          <p:cNvPicPr>
            <a:picLocks noChangeAspect="1"/>
          </p:cNvPicPr>
          <p:nvPr/>
        </p:nvPicPr>
        <p:blipFill rotWithShape="1">
          <a:blip r:embed="rId3">
            <a:extLst>
              <a:ext uri="{28A0092B-C50C-407E-A947-70E740481C1C}">
                <a14:useLocalDpi xmlns:a14="http://schemas.microsoft.com/office/drawing/2010/main" val="0"/>
              </a:ext>
            </a:extLst>
          </a:blip>
          <a:srcRect t="18228" r="69716" b="29620"/>
          <a:stretch/>
        </p:blipFill>
        <p:spPr>
          <a:xfrm>
            <a:off x="6726218" y="2414122"/>
            <a:ext cx="3692324" cy="3576577"/>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E917875C-9F64-4626-81CA-064DF7DF2B4B}"/>
              </a:ext>
            </a:extLst>
          </p:cNvPr>
          <p:cNvPicPr>
            <a:picLocks noChangeAspect="1"/>
          </p:cNvPicPr>
          <p:nvPr/>
        </p:nvPicPr>
        <p:blipFill rotWithShape="1">
          <a:blip r:embed="rId2">
            <a:extLst>
              <a:ext uri="{28A0092B-C50C-407E-A947-70E740481C1C}">
                <a14:useLocalDpi xmlns:a14="http://schemas.microsoft.com/office/drawing/2010/main" val="0"/>
              </a:ext>
            </a:extLst>
          </a:blip>
          <a:srcRect t="17046" b="77384"/>
          <a:stretch/>
        </p:blipFill>
        <p:spPr>
          <a:xfrm>
            <a:off x="0" y="358815"/>
            <a:ext cx="11115675" cy="348246"/>
          </a:xfrm>
          <a:prstGeom prst="rect">
            <a:avLst/>
          </a:prstGeom>
        </p:spPr>
      </p:pic>
    </p:spTree>
    <p:extLst>
      <p:ext uri="{BB962C8B-B14F-4D97-AF65-F5344CB8AC3E}">
        <p14:creationId xmlns:p14="http://schemas.microsoft.com/office/powerpoint/2010/main" val="2649131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842A-4803-4524-99E9-E50301EF9C7C}"/>
              </a:ext>
            </a:extLst>
          </p:cNvPr>
          <p:cNvSpPr>
            <a:spLocks noGrp="1"/>
          </p:cNvSpPr>
          <p:nvPr>
            <p:ph type="ctrTitle"/>
          </p:nvPr>
        </p:nvSpPr>
        <p:spPr>
          <a:xfrm>
            <a:off x="1524000" y="1038687"/>
            <a:ext cx="8356847" cy="1589103"/>
          </a:xfrm>
        </p:spPr>
        <p:txBody>
          <a:bodyPr>
            <a:normAutofit fontScale="90000"/>
          </a:bodyPr>
          <a:lstStyle/>
          <a:p>
            <a:pPr algn="l"/>
            <a:r>
              <a:rPr lang="en-US"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IBM WATSON STUDIO</a:t>
            </a:r>
            <a:br>
              <a:rPr lang="en-US" dirty="0">
                <a:solidFill>
                  <a:srgbClr val="35475C"/>
                </a:solidFill>
                <a:latin typeface="Tahoma" panose="020B0604030504040204" pitchFamily="34" charset="0"/>
                <a:ea typeface="Tahoma" panose="020B0604030504040204" pitchFamily="34" charset="0"/>
                <a:cs typeface="Tahoma" panose="020B0604030504040204" pitchFamily="34" charset="0"/>
              </a:rPr>
            </a:br>
            <a:br>
              <a:rPr lang="en-US" dirty="0">
                <a:solidFill>
                  <a:srgbClr val="35475C"/>
                </a:solidFill>
                <a:latin typeface="Tahoma" panose="020B0604030504040204" pitchFamily="34" charset="0"/>
                <a:ea typeface="Tahoma" panose="020B0604030504040204" pitchFamily="34" charset="0"/>
                <a:cs typeface="Tahoma" panose="020B0604030504040204" pitchFamily="34" charset="0"/>
              </a:rPr>
            </a:br>
            <a:endParaRPr lang="en-IN" dirty="0"/>
          </a:p>
        </p:txBody>
      </p:sp>
      <p:sp>
        <p:nvSpPr>
          <p:cNvPr id="3" name="Subtitle 2">
            <a:extLst>
              <a:ext uri="{FF2B5EF4-FFF2-40B4-BE49-F238E27FC236}">
                <a16:creationId xmlns:a16="http://schemas.microsoft.com/office/drawing/2014/main" id="{A85D98E7-B969-499C-B2DD-0D7AD52A23B3}"/>
              </a:ext>
            </a:extLst>
          </p:cNvPr>
          <p:cNvSpPr>
            <a:spLocks noGrp="1"/>
          </p:cNvSpPr>
          <p:nvPr>
            <p:ph type="subTitle" idx="1"/>
          </p:nvPr>
        </p:nvSpPr>
        <p:spPr>
          <a:xfrm>
            <a:off x="683581" y="1438183"/>
            <a:ext cx="10617693" cy="4527612"/>
          </a:xfrm>
        </p:spPr>
        <p:txBody>
          <a:bodyPr>
            <a:noAutofit/>
          </a:bodyPr>
          <a:lstStyle/>
          <a:p>
            <a:pPr marL="285750" indent="-285750" algn="l">
              <a:lnSpc>
                <a:spcPct val="120000"/>
              </a:lnSpc>
              <a:buFont typeface="Arial" panose="020B0604020202020204" pitchFamily="34" charset="0"/>
              <a:buChar char="•"/>
            </a:pPr>
            <a:r>
              <a:rPr lang="en-US" sz="1800" dirty="0"/>
              <a:t>IBM Acquired soft layer, a public cloud platform, to serve as the foundation for its IaaS offering. In October 2016, IBM rolled the soft layer brand under its Blue mix brand of PaaS offerings, giving users to access both IaaS and PaaS resources from a single console. IBM cloud provides a full-stack, public cloud platform with various products in the catalog, including options for compute, storage, networking, end to end developer solutions for app development, testing and deployment, security databases, and cloud native services. </a:t>
            </a:r>
            <a:endParaRPr lang="en-GB" sz="1800" dirty="0"/>
          </a:p>
          <a:p>
            <a:pPr marL="285750" indent="-285750" algn="l">
              <a:lnSpc>
                <a:spcPct val="120000"/>
              </a:lnSpc>
              <a:buFont typeface="Arial" panose="020B0604020202020204" pitchFamily="34" charset="0"/>
              <a:buChar char="•"/>
            </a:pPr>
            <a:r>
              <a:rPr lang="en-US" sz="1800" dirty="0"/>
              <a:t>We Created the IBM cloud account by going to the IBM cloud login page. Then we login to IBM Watson Studio and deployed our model on IBM.</a:t>
            </a:r>
          </a:p>
          <a:p>
            <a:pPr algn="l">
              <a:lnSpc>
                <a:spcPct val="120000"/>
              </a:lnSpc>
            </a:pPr>
            <a:r>
              <a:rPr lang="en-US" sz="1800" b="1" dirty="0"/>
              <a:t>Advantages of deploying model on CLOUD:</a:t>
            </a:r>
          </a:p>
          <a:p>
            <a:pPr marL="285750" indent="-285750" algn="l">
              <a:lnSpc>
                <a:spcPct val="120000"/>
              </a:lnSpc>
              <a:buFont typeface="Arial" panose="020B0604020202020204" pitchFamily="34" charset="0"/>
              <a:buChar char="•"/>
            </a:pPr>
            <a:r>
              <a:rPr lang="en-US" sz="1800" dirty="0"/>
              <a:t>Security and privacy. Much like a private cloud, you can ensure your data remains secure when you are the only organization that uses the private portion of your infrastructure.</a:t>
            </a:r>
          </a:p>
          <a:p>
            <a:pPr marL="285750" indent="-285750" algn="l">
              <a:lnSpc>
                <a:spcPct val="120000"/>
              </a:lnSpc>
              <a:buFont typeface="Arial" panose="020B0604020202020204" pitchFamily="34" charset="0"/>
              <a:buChar char="•"/>
            </a:pPr>
            <a:r>
              <a:rPr lang="en-US" sz="1800" dirty="0"/>
              <a:t>Potential cost savings. </a:t>
            </a:r>
          </a:p>
          <a:p>
            <a:pPr marL="285750" indent="-285750" algn="l">
              <a:lnSpc>
                <a:spcPct val="120000"/>
              </a:lnSpc>
              <a:buFont typeface="Arial" panose="020B0604020202020204" pitchFamily="34" charset="0"/>
              <a:buChar char="•"/>
            </a:pPr>
            <a:r>
              <a:rPr lang="en-US" sz="1800" dirty="0"/>
              <a:t>Superior flexibility and scalability.</a:t>
            </a:r>
          </a:p>
          <a:p>
            <a:pPr>
              <a:lnSpc>
                <a:spcPct val="150000"/>
              </a:lnSpc>
              <a:buNone/>
            </a:pPr>
            <a:endParaRPr lang="en-US" sz="1800" dirty="0"/>
          </a:p>
          <a:p>
            <a:pPr>
              <a:lnSpc>
                <a:spcPct val="150000"/>
              </a:lnSpc>
              <a:buNone/>
            </a:pPr>
            <a:endParaRPr lang="en-GB" sz="1800" dirty="0"/>
          </a:p>
          <a:p>
            <a:pPr>
              <a:buNone/>
            </a:pPr>
            <a:endParaRPr lang="en-GB" sz="1800" dirty="0"/>
          </a:p>
          <a:p>
            <a:endParaRPr lang="en-IN" sz="1800" dirty="0"/>
          </a:p>
        </p:txBody>
      </p:sp>
    </p:spTree>
    <p:extLst>
      <p:ext uri="{BB962C8B-B14F-4D97-AF65-F5344CB8AC3E}">
        <p14:creationId xmlns:p14="http://schemas.microsoft.com/office/powerpoint/2010/main" val="359868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6ECDD8-22CD-4B95-9CFB-386511966989}"/>
              </a:ext>
            </a:extLst>
          </p:cNvPr>
          <p:cNvSpPr txBox="1"/>
          <p:nvPr/>
        </p:nvSpPr>
        <p:spPr>
          <a:xfrm>
            <a:off x="568170" y="399495"/>
            <a:ext cx="9928379" cy="4508927"/>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SOFTWARE REQUIREMENTS</a:t>
            </a: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Anaconda navigator</a:t>
            </a:r>
          </a:p>
          <a:p>
            <a:pPr marL="285750" indent="-285750">
              <a:lnSpc>
                <a:spcPct val="150000"/>
              </a:lnSpc>
              <a:buFont typeface="Arial" panose="020B0604020202020204" pitchFamily="34" charset="0"/>
              <a:buChar char="•"/>
            </a:pPr>
            <a:r>
              <a:rPr lang="en-IN" dirty="0"/>
              <a:t>Jupyter notebook</a:t>
            </a:r>
          </a:p>
          <a:p>
            <a:pPr marL="285750" indent="-285750">
              <a:lnSpc>
                <a:spcPct val="150000"/>
              </a:lnSpc>
              <a:buFont typeface="Arial" panose="020B0604020202020204" pitchFamily="34" charset="0"/>
              <a:buChar char="•"/>
            </a:pPr>
            <a:r>
              <a:rPr lang="en-IN" dirty="0"/>
              <a:t>Machine learning tools: pandas,</a:t>
            </a:r>
          </a:p>
          <a:p>
            <a:pPr>
              <a:lnSpc>
                <a:spcPct val="150000"/>
              </a:lnSpc>
            </a:pPr>
            <a:r>
              <a:rPr lang="en-IN" dirty="0"/>
              <a:t>                                               NumPy,</a:t>
            </a:r>
          </a:p>
          <a:p>
            <a:pPr>
              <a:lnSpc>
                <a:spcPct val="150000"/>
              </a:lnSpc>
            </a:pPr>
            <a:r>
              <a:rPr lang="en-IN" dirty="0"/>
              <a:t>                                               Matplotlib,</a:t>
            </a:r>
          </a:p>
          <a:p>
            <a:pPr>
              <a:lnSpc>
                <a:spcPct val="150000"/>
              </a:lnSpc>
            </a:pPr>
            <a:r>
              <a:rPr lang="en-IN" dirty="0"/>
              <a:t>                                               Scikitlearn,</a:t>
            </a:r>
          </a:p>
          <a:p>
            <a:pPr>
              <a:lnSpc>
                <a:spcPct val="150000"/>
              </a:lnSpc>
            </a:pPr>
            <a:r>
              <a:rPr lang="en-IN" dirty="0"/>
              <a:t>                                               Seaborn</a:t>
            </a:r>
          </a:p>
          <a:p>
            <a:endParaRPr lang="en-IN" dirty="0"/>
          </a:p>
        </p:txBody>
      </p:sp>
    </p:spTree>
    <p:extLst>
      <p:ext uri="{BB962C8B-B14F-4D97-AF65-F5344CB8AC3E}">
        <p14:creationId xmlns:p14="http://schemas.microsoft.com/office/powerpoint/2010/main" val="3110496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C59F-CA20-469B-9FC8-3F56E6B2B554}"/>
              </a:ext>
            </a:extLst>
          </p:cNvPr>
          <p:cNvSpPr txBox="1"/>
          <p:nvPr/>
        </p:nvSpPr>
        <p:spPr>
          <a:xfrm>
            <a:off x="692346" y="713136"/>
            <a:ext cx="7901126" cy="2292935"/>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CONCLUSION</a:t>
            </a:r>
            <a:endParaRPr lang="en-IN" sz="5300" dirty="0">
              <a:solidFill>
                <a:schemeClr val="accent2">
                  <a:lumMod val="50000"/>
                </a:schemeClr>
              </a:solidFill>
              <a:latin typeface="Candara" panose="020E0502030303020204" pitchFamily="34" charset="0"/>
            </a:endParaRPr>
          </a:p>
          <a:p>
            <a:pPr marL="285750" indent="-285750">
              <a:buFont typeface="Arial" panose="020B0604020202020204" pitchFamily="34" charset="0"/>
              <a:buChar char="•"/>
            </a:pPr>
            <a:r>
              <a:rPr lang="en-US" dirty="0"/>
              <a:t>In this project we have presented the Prediction of 3D printer material.</a:t>
            </a:r>
            <a:endParaRPr lang="en-US"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dirty="0"/>
              <a:t>We have done the Prediction using Machine Learning Techniques.</a:t>
            </a:r>
          </a:p>
          <a:p>
            <a:pPr marL="285750" indent="-285750">
              <a:buFont typeface="Arial" panose="020B0604020202020204" pitchFamily="34" charset="0"/>
              <a:buChar char="•"/>
            </a:pPr>
            <a:r>
              <a:rPr lang="en-US" dirty="0"/>
              <a:t>For the better results we used Decision Tree algorithm and proved with 93% accuracy.</a:t>
            </a:r>
          </a:p>
          <a:p>
            <a:endParaRPr lang="en-IN" dirty="0"/>
          </a:p>
        </p:txBody>
      </p:sp>
      <p:pic>
        <p:nvPicPr>
          <p:cNvPr id="4" name="Picture 3" descr="Graphical user interface, text, application&#10;&#10;Description automatically generated">
            <a:extLst>
              <a:ext uri="{FF2B5EF4-FFF2-40B4-BE49-F238E27FC236}">
                <a16:creationId xmlns:a16="http://schemas.microsoft.com/office/drawing/2014/main" id="{E4C740A3-FB3E-4CB0-A048-8FE46E08FC49}"/>
              </a:ext>
            </a:extLst>
          </p:cNvPr>
          <p:cNvPicPr>
            <a:picLocks noChangeAspect="1"/>
          </p:cNvPicPr>
          <p:nvPr/>
        </p:nvPicPr>
        <p:blipFill rotWithShape="1">
          <a:blip r:embed="rId2">
            <a:extLst>
              <a:ext uri="{28A0092B-C50C-407E-A947-70E740481C1C}">
                <a14:useLocalDpi xmlns:a14="http://schemas.microsoft.com/office/drawing/2010/main" val="0"/>
              </a:ext>
            </a:extLst>
          </a:blip>
          <a:srcRect l="1" t="44501" r="42847" b="24371"/>
          <a:stretch/>
        </p:blipFill>
        <p:spPr>
          <a:xfrm>
            <a:off x="2824222" y="3352800"/>
            <a:ext cx="6967959" cy="2134748"/>
          </a:xfrm>
          <a:prstGeom prst="rect">
            <a:avLst/>
          </a:prstGeom>
        </p:spPr>
      </p:pic>
    </p:spTree>
    <p:extLst>
      <p:ext uri="{BB962C8B-B14F-4D97-AF65-F5344CB8AC3E}">
        <p14:creationId xmlns:p14="http://schemas.microsoft.com/office/powerpoint/2010/main" val="301436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486D9-33A9-4536-B6C2-6338BD7059F8}"/>
              </a:ext>
            </a:extLst>
          </p:cNvPr>
          <p:cNvSpPr txBox="1"/>
          <p:nvPr/>
        </p:nvSpPr>
        <p:spPr>
          <a:xfrm flipH="1">
            <a:off x="834498" y="2274838"/>
            <a:ext cx="3870666"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t>INTRODUCTION</a:t>
            </a:r>
          </a:p>
          <a:p>
            <a:pPr marL="285750" indent="-285750">
              <a:buFont typeface="Arial" panose="020B0604020202020204" pitchFamily="34" charset="0"/>
              <a:buChar char="•"/>
            </a:pPr>
            <a:r>
              <a:rPr lang="en-US" sz="1800" dirty="0"/>
              <a:t>OBJECTIVE</a:t>
            </a:r>
          </a:p>
          <a:p>
            <a:pPr marL="285750" indent="-285750">
              <a:buFont typeface="Arial" panose="020B0604020202020204" pitchFamily="34" charset="0"/>
              <a:buChar char="•"/>
            </a:pPr>
            <a:r>
              <a:rPr lang="en-US" sz="1800" dirty="0"/>
              <a:t>DATA</a:t>
            </a:r>
          </a:p>
          <a:p>
            <a:pPr marL="285750" indent="-285750">
              <a:buFont typeface="Arial" panose="020B0604020202020204" pitchFamily="34" charset="0"/>
              <a:buChar char="•"/>
            </a:pPr>
            <a:r>
              <a:rPr lang="en-US" sz="1800" dirty="0"/>
              <a:t>MACHINE LEARNING APPROACHES</a:t>
            </a:r>
          </a:p>
          <a:p>
            <a:pPr marL="285750" indent="-285750">
              <a:buFont typeface="Arial" panose="020B0604020202020204" pitchFamily="34" charset="0"/>
              <a:buChar char="•"/>
            </a:pPr>
            <a:r>
              <a:rPr lang="en-US" sz="1800" dirty="0"/>
              <a:t>VISUALIZATION OF GRAPHS</a:t>
            </a:r>
          </a:p>
          <a:p>
            <a:pPr marL="285750" indent="-285750">
              <a:buFont typeface="Arial" panose="020B0604020202020204" pitchFamily="34" charset="0"/>
              <a:buChar char="•"/>
            </a:pPr>
            <a:r>
              <a:rPr lang="en-US" sz="1800" dirty="0"/>
              <a:t>SOFTWARE REQUIREMENTS</a:t>
            </a:r>
          </a:p>
          <a:p>
            <a:pPr marL="285750" indent="-285750">
              <a:buFont typeface="Arial" panose="020B0604020202020204" pitchFamily="34" charset="0"/>
              <a:buChar char="•"/>
            </a:pPr>
            <a:r>
              <a:rPr lang="en-US" sz="1800" dirty="0"/>
              <a:t>CONCLUSION</a:t>
            </a:r>
          </a:p>
        </p:txBody>
      </p:sp>
      <p:sp>
        <p:nvSpPr>
          <p:cNvPr id="4" name="TextBox 3">
            <a:extLst>
              <a:ext uri="{FF2B5EF4-FFF2-40B4-BE49-F238E27FC236}">
                <a16:creationId xmlns:a16="http://schemas.microsoft.com/office/drawing/2014/main" id="{93AE030A-1AC7-4EE6-9118-15A11672D8BC}"/>
              </a:ext>
            </a:extLst>
          </p:cNvPr>
          <p:cNvSpPr txBox="1"/>
          <p:nvPr/>
        </p:nvSpPr>
        <p:spPr>
          <a:xfrm>
            <a:off x="834499" y="1287262"/>
            <a:ext cx="3613213" cy="923330"/>
          </a:xfrm>
          <a:prstGeom prst="rect">
            <a:avLst/>
          </a:prstGeom>
          <a:noFill/>
        </p:spPr>
        <p:txBody>
          <a:bodyPr wrap="square" rtlCol="0">
            <a:spAutoFit/>
          </a:bodyPr>
          <a:lstStyle/>
          <a:p>
            <a:r>
              <a:rPr lang="en-IN" sz="5300" dirty="0">
                <a:solidFill>
                  <a:schemeClr val="accent5">
                    <a:lumMod val="50000"/>
                  </a:schemeClr>
                </a:solidFill>
                <a:latin typeface="Candara" panose="020E0502030303020204" pitchFamily="34" charset="0"/>
              </a:rPr>
              <a:t>OUTLINE</a:t>
            </a:r>
            <a:endParaRPr lang="en-IN" sz="5300" dirty="0">
              <a:solidFill>
                <a:schemeClr val="accent5">
                  <a:lumMod val="50000"/>
                </a:schemeClr>
              </a:solidFill>
            </a:endParaRPr>
          </a:p>
        </p:txBody>
      </p:sp>
    </p:spTree>
    <p:extLst>
      <p:ext uri="{BB962C8B-B14F-4D97-AF65-F5344CB8AC3E}">
        <p14:creationId xmlns:p14="http://schemas.microsoft.com/office/powerpoint/2010/main" val="49872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810822-87FC-425B-B2D4-EFB3BBF7F3E1}"/>
              </a:ext>
            </a:extLst>
          </p:cNvPr>
          <p:cNvSpPr txBox="1"/>
          <p:nvPr/>
        </p:nvSpPr>
        <p:spPr>
          <a:xfrm>
            <a:off x="354367" y="1677370"/>
            <a:ext cx="10540056" cy="4801314"/>
          </a:xfrm>
          <a:prstGeom prst="rect">
            <a:avLst/>
          </a:prstGeom>
          <a:noFill/>
        </p:spPr>
        <p:txBody>
          <a:bodyPr wrap="square">
            <a:spAutoFit/>
          </a:bodyPr>
          <a:lstStyle/>
          <a:p>
            <a:pPr marL="0" indent="0">
              <a:buNone/>
            </a:pPr>
            <a:endParaRPr lang="en-US" sz="1800" dirty="0">
              <a:solidFill>
                <a:srgbClr val="FFFFFF"/>
              </a:solidFill>
              <a:latin typeface="Times New Roman" panose="02020603050405020304" pitchFamily="18" charset="0"/>
              <a:cs typeface="Times New Roman" panose="02020603050405020304" pitchFamily="18" charset="0"/>
            </a:endParaRPr>
          </a:p>
          <a:p>
            <a:pPr marL="0" indent="0">
              <a:buNone/>
            </a:pPr>
            <a:r>
              <a:rPr lang="en-US" sz="1800" b="0" i="0" dirty="0">
                <a:effectLst/>
                <a:cs typeface="Times New Roman" panose="02020603050405020304" pitchFamily="18" charset="0"/>
              </a:rPr>
              <a:t>The 3D printing materials industry is increasing due to the rise in the demand from healthcare, automotive, and other industries, globally. The 3D printing materials market comprises several stakeholders, such as raw material suppliers, processors, end-product manufacturers, and regulatory organizations in the supply chain. The demand side of this market is characterized by the development of various industries such as aerospace &amp; defense, healthcare, consumer goods, and automotive. Advancements in technology and diverse applications characterize the supply side. Various primary sources from both the supply and demand sides of the market were interviewed to obtain qualitative and quantitative information</a:t>
            </a:r>
            <a:r>
              <a:rPr lang="en-US" sz="1800" b="0" i="0" dirty="0">
                <a:effectLst/>
              </a:rPr>
              <a:t>.</a:t>
            </a:r>
          </a:p>
          <a:p>
            <a:pPr marL="0" indent="0">
              <a:buNone/>
            </a:pPr>
            <a:r>
              <a:rPr lang="en-US" sz="1800" b="0" i="0" dirty="0">
                <a:effectLst/>
              </a:rPr>
              <a:t>Predicting material would be more suitable for making the 3D model. In this project, the input parameters are like Layer Height (mm), Wall Thickness (mm), Infill Density (%), Infill Pattern (honeycomb, grid), Nozzle Temperature (Cº), Bed Temperature (Cº), Print Speed(mm/s), Fan Speed (%), Roughness (µm), Tension (ultimate), Strength (MPa), Elongation (%).</a:t>
            </a:r>
          </a:p>
          <a:p>
            <a:pPr marL="0" indent="0">
              <a:buNone/>
            </a:pPr>
            <a:endParaRPr lang="en-US" sz="1800" b="0" i="0" dirty="0">
              <a:effectLst/>
            </a:endParaRPr>
          </a:p>
          <a:p>
            <a:pPr marL="0" indent="0">
              <a:buNone/>
            </a:pPr>
            <a:r>
              <a:rPr lang="en-US" sz="1800" b="0" i="0" dirty="0">
                <a:effectLst/>
              </a:rPr>
              <a:t>Based on these parameters a supervised machine learning model is built to predict the best material to be used for building 3D models. A web application is build so that the user can type in the mentioned parameters and the material which suits the best is showcased on UI.</a:t>
            </a:r>
          </a:p>
          <a:p>
            <a:endParaRPr lang="en-IN" dirty="0"/>
          </a:p>
        </p:txBody>
      </p:sp>
      <p:sp>
        <p:nvSpPr>
          <p:cNvPr id="7" name="TextBox 6">
            <a:extLst>
              <a:ext uri="{FF2B5EF4-FFF2-40B4-BE49-F238E27FC236}">
                <a16:creationId xmlns:a16="http://schemas.microsoft.com/office/drawing/2014/main" id="{E68887B9-DA75-49AC-836B-2FC325182FE6}"/>
              </a:ext>
            </a:extLst>
          </p:cNvPr>
          <p:cNvSpPr txBox="1"/>
          <p:nvPr/>
        </p:nvSpPr>
        <p:spPr>
          <a:xfrm>
            <a:off x="550310" y="764036"/>
            <a:ext cx="7124700" cy="769441"/>
          </a:xfrm>
          <a:prstGeom prst="rect">
            <a:avLst/>
          </a:prstGeom>
          <a:noFill/>
        </p:spPr>
        <p:txBody>
          <a:bodyPr wrap="square" rtlCol="0">
            <a:spAutoFit/>
          </a:bodyPr>
          <a:lstStyle/>
          <a:p>
            <a:r>
              <a:rPr lang="en-IN" sz="4400" dirty="0">
                <a:solidFill>
                  <a:schemeClr val="accent5">
                    <a:lumMod val="50000"/>
                  </a:schemeClr>
                </a:solidFill>
                <a:latin typeface="Lucida Sans Typewriter" panose="020B0509030504030204" pitchFamily="49" charset="0"/>
              </a:rPr>
              <a:t>INTRODUCTION</a:t>
            </a:r>
            <a:r>
              <a:rPr lang="en-IN" sz="4400" dirty="0">
                <a:solidFill>
                  <a:schemeClr val="accent2">
                    <a:lumMod val="50000"/>
                  </a:schemeClr>
                </a:solidFill>
                <a:latin typeface="Lucida Sans Typewriter" panose="020B0509030504030204" pitchFamily="49" charset="0"/>
              </a:rPr>
              <a:t>                                   </a:t>
            </a:r>
          </a:p>
        </p:txBody>
      </p:sp>
    </p:spTree>
    <p:extLst>
      <p:ext uri="{BB962C8B-B14F-4D97-AF65-F5344CB8AC3E}">
        <p14:creationId xmlns:p14="http://schemas.microsoft.com/office/powerpoint/2010/main" val="174520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77E7B-1177-4479-A7B6-8444653E91A2}"/>
              </a:ext>
            </a:extLst>
          </p:cNvPr>
          <p:cNvSpPr txBox="1"/>
          <p:nvPr/>
        </p:nvSpPr>
        <p:spPr>
          <a:xfrm>
            <a:off x="715022" y="252274"/>
            <a:ext cx="9898602" cy="4862998"/>
          </a:xfrm>
          <a:prstGeom prst="rect">
            <a:avLst/>
          </a:prstGeom>
          <a:noFill/>
        </p:spPr>
        <p:txBody>
          <a:bodyPr wrap="square" rtlCol="0">
            <a:spAutoFit/>
          </a:bodyPr>
          <a:lstStyle/>
          <a:p>
            <a:endParaRPr lang="en-IN" sz="5300" dirty="0">
              <a:solidFill>
                <a:schemeClr val="accent2">
                  <a:lumMod val="50000"/>
                </a:schemeClr>
              </a:solidFill>
              <a:latin typeface="Candara" panose="020E0502030303020204" pitchFamily="34" charset="0"/>
            </a:endParaRPr>
          </a:p>
          <a:p>
            <a:r>
              <a:rPr lang="en-IN" sz="5300" dirty="0">
                <a:solidFill>
                  <a:schemeClr val="accent5">
                    <a:lumMod val="50000"/>
                  </a:schemeClr>
                </a:solidFill>
                <a:latin typeface="Candara" panose="020E0502030303020204" pitchFamily="34" charset="0"/>
              </a:rPr>
              <a:t>OBJECTIVE</a:t>
            </a:r>
          </a:p>
          <a:p>
            <a:pPr algn="just">
              <a:buFont typeface="Arial" panose="020B0604020202020204" pitchFamily="34" charset="0"/>
              <a:buChar char="•"/>
            </a:pPr>
            <a:endParaRPr lang="en-US" sz="1800" b="0" i="0" dirty="0">
              <a:effectLst/>
              <a:latin typeface="arial" panose="020B0604020202020204" pitchFamily="34" charset="0"/>
            </a:endParaRPr>
          </a:p>
          <a:p>
            <a:pPr algn="just">
              <a:lnSpc>
                <a:spcPct val="150000"/>
              </a:lnSpc>
              <a:buFont typeface="Arial" panose="020B0604020202020204" pitchFamily="34" charset="0"/>
              <a:buChar char="•"/>
            </a:pPr>
            <a:r>
              <a:rPr lang="en-US" sz="1800" b="0" i="0" dirty="0">
                <a:effectLst/>
                <a:latin typeface="arial" panose="020B0604020202020204" pitchFamily="34" charset="0"/>
              </a:rPr>
              <a:t>You’ll be able to understand the problem to classify if it is a regression or a classification kind of problem.</a:t>
            </a:r>
            <a:endParaRPr lang="en-US" sz="1800" b="0" i="0" dirty="0">
              <a:effectLst/>
              <a:latin typeface="Open Sans" panose="020B0606030504020204" pitchFamily="34" charset="0"/>
            </a:endParaRPr>
          </a:p>
          <a:p>
            <a:pPr algn="just">
              <a:lnSpc>
                <a:spcPct val="150000"/>
              </a:lnSpc>
              <a:buFont typeface="Arial" panose="020B0604020202020204" pitchFamily="34" charset="0"/>
              <a:buChar char="•"/>
            </a:pPr>
            <a:r>
              <a:rPr lang="en-US" sz="1800" b="0" i="0" dirty="0">
                <a:effectLst/>
                <a:latin typeface="arial" panose="020B0604020202020204" pitchFamily="34" charset="0"/>
              </a:rPr>
              <a:t>You will be able to know how to pre-process/clean the data using different data preprocessing techniques.</a:t>
            </a:r>
            <a:endParaRPr lang="en-US" sz="1800" b="0" i="0" dirty="0">
              <a:effectLst/>
              <a:latin typeface="Open Sans" panose="020B0606030504020204" pitchFamily="34" charset="0"/>
            </a:endParaRPr>
          </a:p>
          <a:p>
            <a:pPr algn="just">
              <a:lnSpc>
                <a:spcPct val="150000"/>
              </a:lnSpc>
              <a:buFont typeface="Arial" panose="020B0604020202020204" pitchFamily="34" charset="0"/>
              <a:buChar char="•"/>
            </a:pPr>
            <a:r>
              <a:rPr lang="en-US" sz="1800" b="0" i="0" dirty="0">
                <a:effectLst/>
                <a:latin typeface="arial" panose="020B0604020202020204" pitchFamily="34" charset="0"/>
              </a:rPr>
              <a:t>You will able to analyze or get insights into data through visualization.</a:t>
            </a:r>
            <a:endParaRPr lang="en-US" sz="1800" b="0" i="0" dirty="0">
              <a:effectLst/>
              <a:latin typeface="Open Sans" panose="020B0606030504020204" pitchFamily="34" charset="0"/>
            </a:endParaRPr>
          </a:p>
          <a:p>
            <a:pPr algn="just">
              <a:lnSpc>
                <a:spcPct val="150000"/>
              </a:lnSpc>
              <a:buFont typeface="Arial" panose="020B0604020202020204" pitchFamily="34" charset="0"/>
              <a:buChar char="•"/>
            </a:pPr>
            <a:r>
              <a:rPr lang="en-US" sz="1800" b="0" i="0" dirty="0">
                <a:effectLst/>
                <a:latin typeface="arial" panose="020B0604020202020204" pitchFamily="34" charset="0"/>
              </a:rPr>
              <a:t> Applying different algorithms according to the dataset and based on visualization.</a:t>
            </a:r>
            <a:endParaRPr lang="en-US" sz="1800" b="0" i="0" dirty="0">
              <a:effectLst/>
              <a:latin typeface="Open Sans" panose="020B0606030504020204" pitchFamily="34" charset="0"/>
            </a:endParaRPr>
          </a:p>
          <a:p>
            <a:pPr algn="just">
              <a:lnSpc>
                <a:spcPct val="150000"/>
              </a:lnSpc>
              <a:buFont typeface="Arial" panose="020B0604020202020204" pitchFamily="34" charset="0"/>
              <a:buChar char="•"/>
            </a:pPr>
            <a:r>
              <a:rPr lang="en-US" sz="1800" b="0" i="0" dirty="0">
                <a:effectLst/>
                <a:latin typeface="arial" panose="020B0604020202020204" pitchFamily="34" charset="0"/>
              </a:rPr>
              <a:t>You will be able to know how to build a web application using the Flask framework</a:t>
            </a:r>
            <a:r>
              <a:rPr lang="en-US" sz="1750" dirty="0"/>
              <a:t>.</a:t>
            </a:r>
          </a:p>
        </p:txBody>
      </p:sp>
    </p:spTree>
    <p:extLst>
      <p:ext uri="{BB962C8B-B14F-4D97-AF65-F5344CB8AC3E}">
        <p14:creationId xmlns:p14="http://schemas.microsoft.com/office/powerpoint/2010/main" val="302845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E76EB9-C06A-490D-A66A-70CD14B6D49F}"/>
              </a:ext>
            </a:extLst>
          </p:cNvPr>
          <p:cNvSpPr txBox="1"/>
          <p:nvPr/>
        </p:nvSpPr>
        <p:spPr>
          <a:xfrm>
            <a:off x="577049" y="471837"/>
            <a:ext cx="4820575" cy="5062924"/>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DATA</a:t>
            </a:r>
          </a:p>
          <a:p>
            <a:r>
              <a:rPr lang="en-US" dirty="0"/>
              <a:t>3D printer material dataset consists of:</a:t>
            </a:r>
          </a:p>
          <a:p>
            <a:r>
              <a:rPr lang="en-US" dirty="0"/>
              <a:t>67 rows with 12 columns</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layer_height</a:t>
            </a:r>
          </a:p>
          <a:p>
            <a:pPr marL="285750" indent="-285750">
              <a:buFont typeface="Arial" panose="020B0604020202020204" pitchFamily="34" charset="0"/>
              <a:buChar char="•"/>
            </a:pPr>
            <a:r>
              <a:rPr lang="en-IN" dirty="0"/>
              <a:t> </a:t>
            </a:r>
            <a:r>
              <a:rPr lang="en-IN" sz="1800" b="0" i="0" u="none" strike="noStrike" dirty="0">
                <a:solidFill>
                  <a:srgbClr val="000000"/>
                </a:solidFill>
                <a:effectLst/>
                <a:latin typeface="Calibri" panose="020F0502020204030204" pitchFamily="34" charset="0"/>
              </a:rPr>
              <a:t>wall_thickness</a:t>
            </a:r>
          </a:p>
          <a:p>
            <a:pPr marL="285750" indent="-285750">
              <a:buFont typeface="Arial" panose="020B0604020202020204" pitchFamily="34" charset="0"/>
              <a:buChar char="•"/>
            </a:pPr>
            <a:r>
              <a:rPr lang="en-IN" dirty="0"/>
              <a:t> </a:t>
            </a:r>
            <a:r>
              <a:rPr lang="en-IN" sz="1800" b="0" i="0" u="none" strike="noStrike" dirty="0">
                <a:solidFill>
                  <a:srgbClr val="000000"/>
                </a:solidFill>
                <a:effectLst/>
                <a:latin typeface="Calibri" panose="020F0502020204030204" pitchFamily="34" charset="0"/>
              </a:rPr>
              <a:t>infill_density</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infill_pattern</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nozzle_temperature</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bed_temperature</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print_speed</a:t>
            </a:r>
          </a:p>
          <a:p>
            <a:pPr marL="285750" indent="-285750">
              <a:buFont typeface="Arial" panose="020B0604020202020204" pitchFamily="34" charset="0"/>
              <a:buChar char="•"/>
            </a:pPr>
            <a:r>
              <a:rPr lang="en-IN" dirty="0"/>
              <a:t> </a:t>
            </a:r>
            <a:r>
              <a:rPr lang="en-IN" sz="1800" b="0" i="0" u="none" strike="noStrike" dirty="0">
                <a:solidFill>
                  <a:srgbClr val="000000"/>
                </a:solidFill>
                <a:effectLst/>
                <a:latin typeface="Calibri" panose="020F0502020204030204" pitchFamily="34" charset="0"/>
              </a:rPr>
              <a:t>material</a:t>
            </a:r>
            <a:r>
              <a:rPr lang="en-IN" dirty="0"/>
              <a:t> </a:t>
            </a:r>
          </a:p>
          <a:p>
            <a:pPr marL="285750" indent="-285750">
              <a:buFont typeface="Arial" panose="020B0604020202020204" pitchFamily="34" charset="0"/>
              <a:buChar char="•"/>
            </a:pPr>
            <a:r>
              <a:rPr lang="en-IN" sz="1800" b="0" i="0" u="none" strike="noStrike" dirty="0" err="1">
                <a:solidFill>
                  <a:srgbClr val="000000"/>
                </a:solidFill>
                <a:effectLst/>
                <a:latin typeface="Calibri" panose="020F0502020204030204" pitchFamily="34" charset="0"/>
              </a:rPr>
              <a:t>fan_speed</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Roughness</a:t>
            </a:r>
          </a:p>
          <a:p>
            <a:pPr marL="285750" indent="-285750">
              <a:buFont typeface="Arial" panose="020B0604020202020204" pitchFamily="34" charset="0"/>
              <a:buChar char="•"/>
            </a:pPr>
            <a:r>
              <a:rPr lang="en-IN" dirty="0"/>
              <a:t> </a:t>
            </a:r>
            <a:r>
              <a:rPr lang="en-IN" sz="1800" b="0" i="0" u="none" strike="noStrike" dirty="0">
                <a:solidFill>
                  <a:srgbClr val="000000"/>
                </a:solidFill>
                <a:effectLst/>
                <a:latin typeface="Calibri" panose="020F0502020204030204" pitchFamily="34" charset="0"/>
              </a:rPr>
              <a:t>tension_strenght</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elongation</a:t>
            </a:r>
            <a:endParaRPr lang="en-US" dirty="0"/>
          </a:p>
          <a:p>
            <a:r>
              <a:rPr lang="en-US" dirty="0"/>
              <a:t>Data source: Internet</a:t>
            </a:r>
            <a:endParaRPr lang="en-IN" dirty="0"/>
          </a:p>
        </p:txBody>
      </p:sp>
      <p:pic>
        <p:nvPicPr>
          <p:cNvPr id="4" name="Picture 3" descr="Graphical user interface, application, table, Excel&#10;&#10;Description automatically generated">
            <a:extLst>
              <a:ext uri="{FF2B5EF4-FFF2-40B4-BE49-F238E27FC236}">
                <a16:creationId xmlns:a16="http://schemas.microsoft.com/office/drawing/2014/main" id="{B6941726-7E6E-4141-9743-507617E167FF}"/>
              </a:ext>
            </a:extLst>
          </p:cNvPr>
          <p:cNvPicPr>
            <a:picLocks noChangeAspect="1"/>
          </p:cNvPicPr>
          <p:nvPr/>
        </p:nvPicPr>
        <p:blipFill rotWithShape="1">
          <a:blip r:embed="rId2">
            <a:extLst>
              <a:ext uri="{28A0092B-C50C-407E-A947-70E740481C1C}">
                <a14:useLocalDpi xmlns:a14="http://schemas.microsoft.com/office/drawing/2010/main" val="0"/>
              </a:ext>
            </a:extLst>
          </a:blip>
          <a:srcRect t="26175" r="47734" b="10139"/>
          <a:stretch/>
        </p:blipFill>
        <p:spPr>
          <a:xfrm>
            <a:off x="4343400" y="631903"/>
            <a:ext cx="7271551" cy="5401344"/>
          </a:xfrm>
          <a:prstGeom prst="rect">
            <a:avLst/>
          </a:prstGeom>
        </p:spPr>
      </p:pic>
    </p:spTree>
    <p:extLst>
      <p:ext uri="{BB962C8B-B14F-4D97-AF65-F5344CB8AC3E}">
        <p14:creationId xmlns:p14="http://schemas.microsoft.com/office/powerpoint/2010/main" val="168742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A5FF01-B558-478B-8629-1EF38C86EFA8}"/>
              </a:ext>
            </a:extLst>
          </p:cNvPr>
          <p:cNvSpPr txBox="1"/>
          <p:nvPr/>
        </p:nvSpPr>
        <p:spPr>
          <a:xfrm>
            <a:off x="711508" y="747019"/>
            <a:ext cx="10718492" cy="4785926"/>
          </a:xfrm>
          <a:prstGeom prst="rect">
            <a:avLst/>
          </a:prstGeom>
          <a:noFill/>
        </p:spPr>
        <p:txBody>
          <a:bodyPr wrap="square" rtlCol="0">
            <a:spAutoFit/>
          </a:bodyPr>
          <a:lstStyle/>
          <a:p>
            <a:r>
              <a:rPr lang="en-US" sz="5300" dirty="0">
                <a:solidFill>
                  <a:schemeClr val="accent1">
                    <a:lumMod val="75000"/>
                  </a:schemeClr>
                </a:solidFill>
                <a:latin typeface="Candara" panose="020E0502030303020204" pitchFamily="34" charset="0"/>
              </a:rPr>
              <a:t>DATA VISUALISATION</a:t>
            </a:r>
          </a:p>
          <a:p>
            <a:endParaRPr lang="en-US" dirty="0"/>
          </a:p>
          <a:p>
            <a:pPr>
              <a:lnSpc>
                <a:spcPct val="150000"/>
              </a:lnSpc>
            </a:pPr>
            <a:r>
              <a:rPr lang="en-US" dirty="0"/>
              <a:t>Data visualization is where a given dataset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Machine learning models will perform poorly on data that wasn’t visualized and understood properly.</a:t>
            </a:r>
          </a:p>
          <a:p>
            <a:pPr>
              <a:lnSpc>
                <a:spcPct val="150000"/>
              </a:lnSpc>
            </a:pPr>
            <a:br>
              <a:rPr lang="en-US" dirty="0"/>
            </a:br>
            <a:endParaRPr lang="en-US" dirty="0"/>
          </a:p>
          <a:p>
            <a:pPr>
              <a:lnSpc>
                <a:spcPct val="150000"/>
              </a:lnSpc>
            </a:pPr>
            <a:r>
              <a:rPr lang="en-US" dirty="0"/>
              <a:t>To visualize the dataset we need libraries called Matplotlib and Seaborn. The Matplotlib library is a Python 2D plotting library that allows you to generate plots, scatter plots, histograms, bar charts etc. </a:t>
            </a:r>
          </a:p>
          <a:p>
            <a:endParaRPr lang="en-IN" dirty="0"/>
          </a:p>
        </p:txBody>
      </p:sp>
    </p:spTree>
    <p:extLst>
      <p:ext uri="{BB962C8B-B14F-4D97-AF65-F5344CB8AC3E}">
        <p14:creationId xmlns:p14="http://schemas.microsoft.com/office/powerpoint/2010/main" val="327892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54247F-30CE-4829-A569-A925EDFBDA10}"/>
              </a:ext>
            </a:extLst>
          </p:cNvPr>
          <p:cNvSpPr txBox="1"/>
          <p:nvPr/>
        </p:nvSpPr>
        <p:spPr>
          <a:xfrm>
            <a:off x="342900" y="248575"/>
            <a:ext cx="11658600" cy="6586418"/>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MODEL BUILDING</a:t>
            </a:r>
          </a:p>
          <a:p>
            <a:pPr>
              <a:lnSpc>
                <a:spcPct val="150000"/>
              </a:lnSpc>
            </a:pPr>
            <a:r>
              <a:rPr lang="en-US" dirty="0"/>
              <a:t>There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p>
          <a:p>
            <a:pPr>
              <a:lnSpc>
                <a:spcPct val="150000"/>
              </a:lnSpc>
            </a:pPr>
            <a:r>
              <a:rPr lang="en-US" dirty="0"/>
              <a:t>Example:</a:t>
            </a:r>
          </a:p>
          <a:p>
            <a:pPr>
              <a:lnSpc>
                <a:spcPct val="150000"/>
              </a:lnSpc>
            </a:pPr>
            <a:r>
              <a:rPr lang="en-US" dirty="0"/>
              <a:t>1.Linear Regression</a:t>
            </a:r>
          </a:p>
          <a:p>
            <a:pPr>
              <a:lnSpc>
                <a:spcPct val="150000"/>
              </a:lnSpc>
            </a:pPr>
            <a:r>
              <a:rPr lang="en-US" dirty="0"/>
              <a:t>2.Logistic Regression</a:t>
            </a:r>
          </a:p>
          <a:p>
            <a:pPr>
              <a:lnSpc>
                <a:spcPct val="150000"/>
              </a:lnSpc>
            </a:pPr>
            <a:r>
              <a:rPr lang="en-US" dirty="0"/>
              <a:t>3. Random Forest Regression / Classification.</a:t>
            </a:r>
          </a:p>
          <a:p>
            <a:pPr>
              <a:lnSpc>
                <a:spcPct val="150000"/>
              </a:lnSpc>
            </a:pPr>
            <a:r>
              <a:rPr lang="en-US" dirty="0"/>
              <a:t>4. Decision Tree Regression / Classification.</a:t>
            </a:r>
          </a:p>
          <a:p>
            <a:pPr>
              <a:lnSpc>
                <a:spcPct val="150000"/>
              </a:lnSpc>
            </a:pPr>
            <a:r>
              <a:rPr lang="en-US" dirty="0"/>
              <a:t>You will need to train the datasets to run smoothly and see an incremental improvement in the prediction rate.</a:t>
            </a:r>
          </a:p>
          <a:p>
            <a:pPr>
              <a:lnSpc>
                <a:spcPct val="150000"/>
              </a:lnSpc>
            </a:pPr>
            <a:endParaRPr lang="en-US" dirty="0"/>
          </a:p>
          <a:p>
            <a:pPr>
              <a:lnSpc>
                <a:spcPct val="150000"/>
              </a:lnSpc>
            </a:pPr>
            <a:endParaRPr lang="en-US" dirty="0"/>
          </a:p>
          <a:p>
            <a:pPr>
              <a:lnSpc>
                <a:spcPct val="150000"/>
              </a:lnSpc>
            </a:pPr>
            <a:r>
              <a:rPr lang="en-US" dirty="0"/>
              <a:t>On our Dataset , we have applied  Decision Tree Regression / Classification.</a:t>
            </a:r>
          </a:p>
          <a:p>
            <a:pPr>
              <a:lnSpc>
                <a:spcPct val="150000"/>
              </a:lnSpc>
            </a:pPr>
            <a:r>
              <a:rPr lang="en-US" dirty="0"/>
              <a:t> to predict the Accuracy.</a:t>
            </a:r>
          </a:p>
          <a:p>
            <a:endParaRPr lang="en-IN" dirty="0"/>
          </a:p>
        </p:txBody>
      </p:sp>
    </p:spTree>
    <p:extLst>
      <p:ext uri="{BB962C8B-B14F-4D97-AF65-F5344CB8AC3E}">
        <p14:creationId xmlns:p14="http://schemas.microsoft.com/office/powerpoint/2010/main" val="351159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31E9B-0C41-4354-B628-B1A9D9CE1DA1}"/>
              </a:ext>
            </a:extLst>
          </p:cNvPr>
          <p:cNvSpPr txBox="1"/>
          <p:nvPr/>
        </p:nvSpPr>
        <p:spPr>
          <a:xfrm>
            <a:off x="1129553" y="448235"/>
            <a:ext cx="11062447" cy="1184940"/>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MACHINE LEARNING ALGORITHMS</a:t>
            </a:r>
          </a:p>
          <a:p>
            <a:endParaRPr lang="en-IN" dirty="0"/>
          </a:p>
        </p:txBody>
      </p:sp>
      <p:sp>
        <p:nvSpPr>
          <p:cNvPr id="3" name="TextBox 2">
            <a:extLst>
              <a:ext uri="{FF2B5EF4-FFF2-40B4-BE49-F238E27FC236}">
                <a16:creationId xmlns:a16="http://schemas.microsoft.com/office/drawing/2014/main" id="{E6A38B51-0542-4F7D-B5EE-883F920F6568}"/>
              </a:ext>
            </a:extLst>
          </p:cNvPr>
          <p:cNvSpPr txBox="1"/>
          <p:nvPr/>
        </p:nvSpPr>
        <p:spPr>
          <a:xfrm>
            <a:off x="726141" y="1843951"/>
            <a:ext cx="10954871" cy="2416046"/>
          </a:xfrm>
          <a:prstGeom prst="rect">
            <a:avLst/>
          </a:prstGeom>
          <a:noFill/>
        </p:spPr>
        <p:txBody>
          <a:bodyPr wrap="square" rtlCol="0">
            <a:spAutoFit/>
          </a:bodyPr>
          <a:lstStyle/>
          <a:p>
            <a:r>
              <a:rPr lang="en-US" sz="2500" u="sng" dirty="0"/>
              <a:t>Decision Tree Regression :</a:t>
            </a:r>
          </a:p>
          <a:p>
            <a:r>
              <a:rPr lang="en-US" dirty="0"/>
              <a:t> Decision Trees are a type of Supervised Machine Learning (that is you explain what the input is and what the corresponding output is in the training data) where the data is continuously split according to a certain parameter. An example of a decision tree can be explained using above binary tree.</a:t>
            </a:r>
          </a:p>
          <a:p>
            <a:pPr marL="285750" indent="-285750">
              <a:buFont typeface="Arial" panose="020B0604020202020204" pitchFamily="34" charset="0"/>
              <a:buChar char="•"/>
            </a:pPr>
            <a:r>
              <a:rPr lang="en-US" dirty="0"/>
              <a:t>Out of all the algorithms Decision Tree Regression got the highest accuracy  .</a:t>
            </a:r>
          </a:p>
          <a:p>
            <a:pPr marL="285750" indent="-285750">
              <a:buFont typeface="Arial" panose="020B0604020202020204" pitchFamily="34" charset="0"/>
              <a:buChar char="•"/>
            </a:pPr>
            <a:r>
              <a:rPr lang="en-US" dirty="0"/>
              <a:t>So, We build a model with Decision Tree Regression.</a:t>
            </a:r>
          </a:p>
          <a:p>
            <a:endParaRPr lang="en-US" dirty="0"/>
          </a:p>
          <a:p>
            <a:endParaRPr lang="en-IN" dirty="0"/>
          </a:p>
        </p:txBody>
      </p:sp>
      <p:pic>
        <p:nvPicPr>
          <p:cNvPr id="7" name="Picture 6" descr="Diagram&#10;&#10;Description automatically generated with medium confidence">
            <a:extLst>
              <a:ext uri="{FF2B5EF4-FFF2-40B4-BE49-F238E27FC236}">
                <a16:creationId xmlns:a16="http://schemas.microsoft.com/office/drawing/2014/main" id="{C9C8728F-3022-40A9-AF38-FDE6F3B39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909" y="3854429"/>
            <a:ext cx="5733333" cy="2876190"/>
          </a:xfrm>
          <a:prstGeom prst="rect">
            <a:avLst/>
          </a:prstGeom>
        </p:spPr>
      </p:pic>
    </p:spTree>
    <p:extLst>
      <p:ext uri="{BB962C8B-B14F-4D97-AF65-F5344CB8AC3E}">
        <p14:creationId xmlns:p14="http://schemas.microsoft.com/office/powerpoint/2010/main" val="285754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A6FB4-A644-46A1-88C8-AEC250C7F1AA}"/>
              </a:ext>
            </a:extLst>
          </p:cNvPr>
          <p:cNvSpPr txBox="1"/>
          <p:nvPr/>
        </p:nvSpPr>
        <p:spPr>
          <a:xfrm>
            <a:off x="834500" y="568171"/>
            <a:ext cx="11357499" cy="3139321"/>
          </a:xfrm>
          <a:prstGeom prst="rect">
            <a:avLst/>
          </a:prstGeom>
          <a:noFill/>
        </p:spPr>
        <p:txBody>
          <a:bodyPr wrap="square" rtlCol="0">
            <a:spAutoFit/>
          </a:bodyPr>
          <a:lstStyle/>
          <a:p>
            <a:r>
              <a:rPr lang="en-US" b="1" u="sng" dirty="0"/>
              <a:t>Random Forest </a:t>
            </a:r>
            <a:r>
              <a:rPr lang="en-US" u="sng" dirty="0"/>
              <a:t>:</a:t>
            </a:r>
          </a:p>
          <a:p>
            <a:r>
              <a:rPr lang="en-US" dirty="0"/>
              <a:t>A random forest is a machine learning technique that’s used to solve regression and classification problems. It utilizes ensemble learning, which is a technique that combines many classifiers to provide solutions to complex problems.</a:t>
            </a:r>
          </a:p>
          <a:p>
            <a:endParaRPr lang="en-US" dirty="0"/>
          </a:p>
          <a:p>
            <a:pPr algn="l"/>
            <a:r>
              <a:rPr lang="en-US" b="1" i="0" dirty="0">
                <a:solidFill>
                  <a:srgbClr val="111111"/>
                </a:solidFill>
                <a:effectLst/>
              </a:rPr>
              <a:t>Working of Random Forest Algorithm </a:t>
            </a:r>
            <a:endParaRPr lang="en-US" b="0" i="0" dirty="0">
              <a:solidFill>
                <a:srgbClr val="111111"/>
              </a:solidFill>
              <a:effectLst/>
            </a:endParaRPr>
          </a:p>
          <a:p>
            <a:pPr algn="l">
              <a:buFont typeface="Arial" panose="020B0604020202020204" pitchFamily="34" charset="0"/>
              <a:buChar char="•"/>
            </a:pPr>
            <a:r>
              <a:rPr lang="en-US" b="0" i="0" dirty="0">
                <a:solidFill>
                  <a:srgbClr val="111111"/>
                </a:solidFill>
                <a:effectLst/>
              </a:rPr>
              <a:t>Step 1 − First, start with the selection of random samples from a given dataset.</a:t>
            </a:r>
          </a:p>
          <a:p>
            <a:pPr algn="l">
              <a:buFont typeface="Arial" panose="020B0604020202020204" pitchFamily="34" charset="0"/>
              <a:buChar char="•"/>
            </a:pPr>
            <a:r>
              <a:rPr lang="en-US" b="0" i="0" dirty="0">
                <a:solidFill>
                  <a:srgbClr val="111111"/>
                </a:solidFill>
                <a:effectLst/>
              </a:rPr>
              <a:t>Step 2 − Next, this algorithm will construct a decision tree for every sample. Then it will get the prediction result...</a:t>
            </a:r>
          </a:p>
          <a:p>
            <a:pPr algn="l">
              <a:buFont typeface="Arial" panose="020B0604020202020204" pitchFamily="34" charset="0"/>
              <a:buChar char="•"/>
            </a:pPr>
            <a:r>
              <a:rPr lang="en-US" b="0" i="0" dirty="0">
                <a:solidFill>
                  <a:srgbClr val="111111"/>
                </a:solidFill>
                <a:effectLst/>
              </a:rPr>
              <a:t>Step 3 − In this step, voting will be performed for every predicted result.</a:t>
            </a:r>
          </a:p>
          <a:p>
            <a:pPr algn="l">
              <a:buFont typeface="Arial" panose="020B0604020202020204" pitchFamily="34" charset="0"/>
              <a:buChar char="•"/>
            </a:pPr>
            <a:r>
              <a:rPr lang="en-US" b="0" i="0" dirty="0">
                <a:solidFill>
                  <a:srgbClr val="111111"/>
                </a:solidFill>
                <a:effectLst/>
              </a:rPr>
              <a:t>Step 4 − At last, select the most voted prediction result as the final prediction result.</a:t>
            </a:r>
          </a:p>
          <a:p>
            <a:endParaRPr lang="en-US" dirty="0"/>
          </a:p>
          <a:p>
            <a:endParaRPr lang="en-IN" dirty="0"/>
          </a:p>
        </p:txBody>
      </p:sp>
      <p:pic>
        <p:nvPicPr>
          <p:cNvPr id="4" name="Picture 3" descr="Chart&#10;&#10;Description automatically generated">
            <a:extLst>
              <a:ext uri="{FF2B5EF4-FFF2-40B4-BE49-F238E27FC236}">
                <a16:creationId xmlns:a16="http://schemas.microsoft.com/office/drawing/2014/main" id="{64A94507-1265-4CA2-80C4-0AC4A94B1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373" y="3232229"/>
            <a:ext cx="6095999" cy="3429000"/>
          </a:xfrm>
          <a:prstGeom prst="rect">
            <a:avLst/>
          </a:prstGeom>
        </p:spPr>
      </p:pic>
    </p:spTree>
    <p:extLst>
      <p:ext uri="{BB962C8B-B14F-4D97-AF65-F5344CB8AC3E}">
        <p14:creationId xmlns:p14="http://schemas.microsoft.com/office/powerpoint/2010/main" val="1245185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TotalTime>
  <Words>1262</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vt:lpstr>
      <vt:lpstr>Calibri</vt:lpstr>
      <vt:lpstr>Calibri Light</vt:lpstr>
      <vt:lpstr>Candara</vt:lpstr>
      <vt:lpstr>Lucida Sans Typewriter</vt:lpstr>
      <vt:lpstr>Open Sans</vt:lpstr>
      <vt:lpstr>Tahoma</vt:lpstr>
      <vt:lpstr>Times New Roman</vt:lpstr>
      <vt:lpstr>Office Theme</vt:lpstr>
      <vt:lpstr>3D Printer Material Prediction Using IBM WATSON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IBM WATSON STUDIO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Analyzing Urban Water Quality With Machine Learning.</dc:title>
  <dc:creator>RAVI CHANDRA</dc:creator>
  <cp:lastModifiedBy>ravipolu86@outlook.com</cp:lastModifiedBy>
  <cp:revision>32</cp:revision>
  <dcterms:created xsi:type="dcterms:W3CDTF">2021-07-23T17:19:53Z</dcterms:created>
  <dcterms:modified xsi:type="dcterms:W3CDTF">2021-11-01T18:44:21Z</dcterms:modified>
</cp:coreProperties>
</file>