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3"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A6F1EAD-4F1A-40D6-A0BD-B26E8298A0D5}" type="datetimeFigureOut">
              <a:rPr lang="en-IN" smtClean="0"/>
              <a:t>15-11-2021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C212D23-CB44-441E-A86B-71D6461B793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A6F1EAD-4F1A-40D6-A0BD-B26E8298A0D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6F1EAD-4F1A-40D6-A0BD-B26E8298A0D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6F1EAD-4F1A-40D6-A0BD-B26E8298A0D5}"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A6F1EAD-4F1A-40D6-A0BD-B26E8298A0D5}"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F1EAD-4F1A-40D6-A0BD-B26E8298A0D5}"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6F1EAD-4F1A-40D6-A0BD-B26E8298A0D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6F1EAD-4F1A-40D6-A0BD-B26E8298A0D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C212D23-CB44-441E-A86B-71D6461B793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6F1EAD-4F1A-40D6-A0BD-B26E8298A0D5}" type="datetimeFigureOut">
              <a:rPr lang="en-IN" smtClean="0"/>
              <a:t>15-11-2021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212D23-CB44-441E-A86B-71D6461B793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3392" y="1340768"/>
            <a:ext cx="6410976" cy="3724096"/>
          </a:xfrm>
          <a:prstGeom prst="rect">
            <a:avLst/>
          </a:prstGeom>
          <a:noFill/>
        </p:spPr>
        <p:txBody>
          <a:bodyPr wrap="square" rtlCol="0">
            <a:spAutoFit/>
          </a:bodyPr>
          <a:lstStyle/>
          <a:p>
            <a:pPr algn="ctr"/>
            <a:endParaRPr lang="en-US" sz="3200" b="1" dirty="0">
              <a:latin typeface="Times New Roman" pitchFamily="18" charset="0"/>
              <a:cs typeface="Times New Roman" pitchFamily="18" charset="0"/>
            </a:endParaRPr>
          </a:p>
          <a:p>
            <a:pPr algn="ctr"/>
            <a:endParaRPr lang="en-US" sz="3200" b="1" dirty="0">
              <a:latin typeface="Times New Roman" pitchFamily="18" charset="0"/>
              <a:cs typeface="Times New Roman" pitchFamily="18" charset="0"/>
            </a:endParaRPr>
          </a:p>
          <a:p>
            <a:pPr algn="ctr"/>
            <a:r>
              <a:rPr lang="en-US" sz="2800" b="1" dirty="0">
                <a:effectLst/>
                <a:latin typeface="Arial" panose="020B0604020202020204" pitchFamily="34" charset="0"/>
                <a:ea typeface="Arial" panose="020B0604020202020204" pitchFamily="34" charset="0"/>
              </a:rPr>
              <a:t>IMPLEMENT</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DEEP</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LEARNING</a:t>
            </a:r>
            <a:r>
              <a:rPr lang="en-US" sz="2800" b="1" spc="-25"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TECHNIQUES</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TO</a:t>
            </a:r>
            <a:r>
              <a:rPr lang="en-US" sz="2800" b="1" spc="-485"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DETECT MALARIA USING IBM CLOUD</a:t>
            </a:r>
          </a:p>
          <a:p>
            <a:pPr algn="ctr"/>
            <a:endParaRPr lang="en-US" sz="2800" b="1" dirty="0">
              <a:effectLst/>
              <a:latin typeface="Arial" panose="020B0604020202020204" pitchFamily="34" charset="0"/>
              <a:ea typeface="Arial" panose="020B0604020202020204" pitchFamily="34" charset="0"/>
            </a:endParaRPr>
          </a:p>
          <a:p>
            <a:pPr algn="ctr"/>
            <a:endParaRPr lang="en-IN" sz="2800" b="1" dirty="0">
              <a:effectLst/>
              <a:latin typeface="Arial" panose="020B0604020202020204" pitchFamily="34" charset="0"/>
              <a:ea typeface="Arial" panose="020B0604020202020204" pitchFamily="34" charset="0"/>
            </a:endParaRPr>
          </a:p>
          <a:p>
            <a:pPr algn="ctr"/>
            <a:endParaRPr lang="en-US" sz="3200" b="1" dirty="0">
              <a:latin typeface="Times New Roman" pitchFamily="18" charset="0"/>
              <a:cs typeface="Times New Roman" pitchFamily="18" charset="0"/>
            </a:endParaRPr>
          </a:p>
        </p:txBody>
      </p:sp>
      <p:sp>
        <p:nvSpPr>
          <p:cNvPr id="5" name="TextBox 4"/>
          <p:cNvSpPr txBox="1"/>
          <p:nvPr/>
        </p:nvSpPr>
        <p:spPr>
          <a:xfrm>
            <a:off x="323528" y="4326200"/>
            <a:ext cx="4392488" cy="1600438"/>
          </a:xfrm>
          <a:prstGeom prst="rect">
            <a:avLst/>
          </a:prstGeom>
          <a:noFill/>
        </p:spPr>
        <p:txBody>
          <a:bodyPr wrap="square" rtlCol="0">
            <a:spAutoFit/>
          </a:bodyPr>
          <a:lstStyle/>
          <a:p>
            <a:r>
              <a:rPr lang="en-US" b="1" dirty="0">
                <a:latin typeface="Times New Roman" pitchFamily="18" charset="0"/>
                <a:cs typeface="Times New Roman" pitchFamily="18" charset="0"/>
              </a:rPr>
              <a:t>Presented by:</a:t>
            </a:r>
          </a:p>
          <a:p>
            <a:r>
              <a:rPr lang="en-US" sz="2000" dirty="0">
                <a:latin typeface="Times New Roman" pitchFamily="18" charset="0"/>
                <a:cs typeface="Times New Roman" pitchFamily="18" charset="0"/>
              </a:rPr>
              <a:t>Puli Kavya (18UK1A05L7)</a:t>
            </a:r>
          </a:p>
          <a:p>
            <a:r>
              <a:rPr lang="en-US" sz="2000" dirty="0" err="1">
                <a:latin typeface="Times New Roman" pitchFamily="18" charset="0"/>
                <a:cs typeface="Times New Roman" pitchFamily="18" charset="0"/>
              </a:rPr>
              <a:t>Machinapally</a:t>
            </a:r>
            <a:r>
              <a:rPr lang="en-US" sz="2000" dirty="0">
                <a:latin typeface="Times New Roman" pitchFamily="18" charset="0"/>
                <a:cs typeface="Times New Roman" pitchFamily="18" charset="0"/>
              </a:rPr>
              <a:t> Gayathri(18UK1A05F6)</a:t>
            </a:r>
          </a:p>
          <a:p>
            <a:r>
              <a:rPr lang="en-US" sz="2000" dirty="0" err="1">
                <a:latin typeface="Times New Roman" pitchFamily="18" charset="0"/>
                <a:cs typeface="Times New Roman" pitchFamily="18" charset="0"/>
              </a:rPr>
              <a:t>Majjiga</a:t>
            </a:r>
            <a:r>
              <a:rPr lang="en-US" sz="2000" dirty="0">
                <a:latin typeface="Times New Roman" pitchFamily="18" charset="0"/>
                <a:cs typeface="Times New Roman" pitchFamily="18" charset="0"/>
              </a:rPr>
              <a:t> Karthik (18UK1A05K4)</a:t>
            </a:r>
          </a:p>
          <a:p>
            <a:r>
              <a:rPr lang="en-US" sz="2000" dirty="0" err="1">
                <a:latin typeface="Times New Roman" pitchFamily="18" charset="0"/>
                <a:cs typeface="Times New Roman" pitchFamily="18" charset="0"/>
              </a:rPr>
              <a:t>Suthari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Pranathi</a:t>
            </a:r>
            <a:r>
              <a:rPr lang="en-US" sz="2000" dirty="0">
                <a:latin typeface="Times New Roman" pitchFamily="18" charset="0"/>
                <a:cs typeface="Times New Roman" pitchFamily="18" charset="0"/>
              </a:rPr>
              <a:t> (18UK1A05H5)</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764705"/>
            <a:ext cx="1584176" cy="1584176"/>
          </a:xfrm>
          <a:prstGeom prst="rect">
            <a:avLst/>
          </a:prstGeom>
        </p:spPr>
      </p:pic>
      <p:sp>
        <p:nvSpPr>
          <p:cNvPr id="9" name="TextBox 8"/>
          <p:cNvSpPr txBox="1"/>
          <p:nvPr/>
        </p:nvSpPr>
        <p:spPr>
          <a:xfrm>
            <a:off x="2123728" y="1526121"/>
            <a:ext cx="5472608" cy="584775"/>
          </a:xfrm>
          <a:prstGeom prst="rect">
            <a:avLst/>
          </a:prstGeom>
          <a:noFill/>
        </p:spPr>
        <p:txBody>
          <a:bodyPr wrap="square" rtlCol="0">
            <a:spAutoFit/>
          </a:bodyPr>
          <a:lstStyle/>
          <a:p>
            <a:r>
              <a:rPr lang="en-US" sz="3200" b="1">
                <a:latin typeface="Times New Roman" pitchFamily="18" charset="0"/>
                <a:cs typeface="Times New Roman" pitchFamily="18" charset="0"/>
              </a:rPr>
              <a:t>        MINI </a:t>
            </a:r>
            <a:r>
              <a:rPr lang="en-US" sz="3200" b="1" dirty="0">
                <a:latin typeface="Times New Roman" pitchFamily="18" charset="0"/>
                <a:cs typeface="Times New Roman" pitchFamily="18" charset="0"/>
              </a:rPr>
              <a:t>PROJECT</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97298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V="1">
            <a:off x="539552" y="-675456"/>
            <a:ext cx="3528392"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      </a:t>
            </a:r>
            <a:endParaRPr lang="en-IN" sz="2800" b="1" dirty="0">
              <a:latin typeface="Times New Roman" pitchFamily="18" charset="0"/>
              <a:cs typeface="Times New Roman" pitchFamily="18" charset="0"/>
            </a:endParaRPr>
          </a:p>
        </p:txBody>
      </p:sp>
      <p:sp>
        <p:nvSpPr>
          <p:cNvPr id="4" name="TextBox 3"/>
          <p:cNvSpPr txBox="1"/>
          <p:nvPr/>
        </p:nvSpPr>
        <p:spPr>
          <a:xfrm>
            <a:off x="323528" y="692696"/>
            <a:ext cx="8280920" cy="5632311"/>
          </a:xfrm>
          <a:prstGeom prst="rect">
            <a:avLst/>
          </a:prstGeom>
          <a:noFill/>
        </p:spPr>
        <p:txBody>
          <a:bodyPr wrap="square" rtlCol="0">
            <a:spAutoFit/>
          </a:bodyPr>
          <a:lstStyle/>
          <a:p>
            <a:pPr algn="just"/>
            <a:r>
              <a:rPr lang="en-IN" sz="2800" b="1" dirty="0">
                <a:effectLst/>
                <a:latin typeface="Calibri" panose="020F0502020204030204" pitchFamily="34" charset="0"/>
                <a:ea typeface="Calibri" panose="020F0502020204030204" pitchFamily="34" charset="0"/>
                <a:cs typeface="Times New Roman" panose="02020603050405020304" pitchFamily="18" charset="0"/>
              </a:rPr>
              <a:t>CONCLUSION:</a:t>
            </a:r>
          </a:p>
          <a:p>
            <a:pPr algn="just"/>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O</a:t>
            </a:r>
            <a:r>
              <a:rPr lang="en-IN" sz="2000" dirty="0">
                <a:effectLst/>
                <a:latin typeface="Calibri" panose="020F0502020204030204" pitchFamily="34" charset="0"/>
                <a:ea typeface="Calibri" panose="020F0502020204030204" pitchFamily="34" charset="0"/>
                <a:cs typeface="Times New Roman" panose="02020603050405020304" pitchFamily="18" charset="0"/>
              </a:rPr>
              <a:t>ur work shows that the deep learning can be efficiently   used to detect malaria parasites on thin blood smears. We have presented a high accuracy DL-based model and tested it on two datasets. The proposed model outperforms or is comparable with the earlier studies. We demonstrated that to achieve a high accuracy one does not have to use very deep neural networks and more shallow versions maybe preferable. We have relabelled wrongly classified images in the dataset. By testing on two different datasets we have confirmed the limitations of the model. More work need to be done to build a deep learning model which would be able to distinguish between true parasites, impurities and artefacts in the way a human expert would do. However, the model presented allows identification most of cases correctly. It can be treated as the first AI-based step which is able to detect if a blood cell is highly likely to contain a parasite, faster and more accurately than manual testing.  More detailed analysis of a suspicious region, either by an expert or by a new deep learning method, is required</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1149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1"/>
            <a:ext cx="1872208" cy="52322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  </a:t>
            </a:r>
            <a:r>
              <a:rPr lang="en-US" sz="2800" b="1" dirty="0">
                <a:effectLst/>
                <a:latin typeface="Calibri" panose="020F0502020204030204" pitchFamily="34" charset="0"/>
                <a:ea typeface="Roboto" panose="02000000000000000000" pitchFamily="2" charset="0"/>
                <a:cs typeface="Roboto" panose="02000000000000000000" pitchFamily="2" charset="0"/>
              </a:rPr>
              <a:t>RESULT :</a:t>
            </a:r>
            <a:endParaRPr lang="en-IN" sz="2800" dirty="0">
              <a:effectLst/>
              <a:latin typeface="Roboto" panose="02000000000000000000" pitchFamily="2" charset="0"/>
              <a:ea typeface="Roboto" panose="02000000000000000000" pitchFamily="2" charset="0"/>
              <a:cs typeface="Roboto" panose="02000000000000000000" pitchFamily="2" charset="0"/>
            </a:endParaRPr>
          </a:p>
        </p:txBody>
      </p:sp>
      <p:pic>
        <p:nvPicPr>
          <p:cNvPr id="4" name="image3.jpeg">
            <a:extLst>
              <a:ext uri="{FF2B5EF4-FFF2-40B4-BE49-F238E27FC236}">
                <a16:creationId xmlns:a16="http://schemas.microsoft.com/office/drawing/2014/main" id="{8F24FF4F-05C5-4971-846A-BD3629601A94}"/>
              </a:ext>
            </a:extLst>
          </p:cNvPr>
          <p:cNvPicPr>
            <a:picLocks noChangeAspect="1"/>
          </p:cNvPicPr>
          <p:nvPr/>
        </p:nvPicPr>
        <p:blipFill>
          <a:blip r:embed="rId2" cstate="print"/>
          <a:stretch>
            <a:fillRect/>
          </a:stretch>
        </p:blipFill>
        <p:spPr>
          <a:xfrm>
            <a:off x="611561" y="2119629"/>
            <a:ext cx="8147938" cy="3642899"/>
          </a:xfrm>
          <a:prstGeom prst="rect">
            <a:avLst/>
          </a:prstGeom>
        </p:spPr>
      </p:pic>
    </p:spTree>
    <p:extLst>
      <p:ext uri="{BB962C8B-B14F-4D97-AF65-F5344CB8AC3E}">
        <p14:creationId xmlns:p14="http://schemas.microsoft.com/office/powerpoint/2010/main" val="228880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4.jpeg">
            <a:extLst>
              <a:ext uri="{FF2B5EF4-FFF2-40B4-BE49-F238E27FC236}">
                <a16:creationId xmlns:a16="http://schemas.microsoft.com/office/drawing/2014/main" id="{4F383263-D3C5-4A84-B0AA-9B071492E4A6}"/>
              </a:ext>
            </a:extLst>
          </p:cNvPr>
          <p:cNvPicPr>
            <a:picLocks noChangeAspect="1"/>
          </p:cNvPicPr>
          <p:nvPr/>
        </p:nvPicPr>
        <p:blipFill>
          <a:blip r:embed="rId2" cstate="print"/>
          <a:stretch>
            <a:fillRect/>
          </a:stretch>
        </p:blipFill>
        <p:spPr>
          <a:xfrm>
            <a:off x="536306" y="2005647"/>
            <a:ext cx="8284166" cy="3695315"/>
          </a:xfrm>
          <a:prstGeom prst="rect">
            <a:avLst/>
          </a:prstGeom>
        </p:spPr>
      </p:pic>
    </p:spTree>
    <p:extLst>
      <p:ext uri="{BB962C8B-B14F-4D97-AF65-F5344CB8AC3E}">
        <p14:creationId xmlns:p14="http://schemas.microsoft.com/office/powerpoint/2010/main" val="181817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5.jpeg">
            <a:extLst>
              <a:ext uri="{FF2B5EF4-FFF2-40B4-BE49-F238E27FC236}">
                <a16:creationId xmlns:a16="http://schemas.microsoft.com/office/drawing/2014/main" id="{E4CF914B-120B-4394-8AFC-19699DD8BBBE}"/>
              </a:ext>
            </a:extLst>
          </p:cNvPr>
          <p:cNvPicPr>
            <a:picLocks noChangeAspect="1"/>
          </p:cNvPicPr>
          <p:nvPr/>
        </p:nvPicPr>
        <p:blipFill>
          <a:blip r:embed="rId2" cstate="print"/>
          <a:stretch>
            <a:fillRect/>
          </a:stretch>
        </p:blipFill>
        <p:spPr>
          <a:xfrm>
            <a:off x="971601" y="1494471"/>
            <a:ext cx="7513390" cy="4839227"/>
          </a:xfrm>
          <a:prstGeom prst="rect">
            <a:avLst/>
          </a:prstGeom>
        </p:spPr>
      </p:pic>
    </p:spTree>
    <p:extLst>
      <p:ext uri="{BB962C8B-B14F-4D97-AF65-F5344CB8AC3E}">
        <p14:creationId xmlns:p14="http://schemas.microsoft.com/office/powerpoint/2010/main" val="159851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a:extLst>
              <a:ext uri="{FF2B5EF4-FFF2-40B4-BE49-F238E27FC236}">
                <a16:creationId xmlns:a16="http://schemas.microsoft.com/office/drawing/2014/main" id="{C333D922-ED0B-42D8-873C-A9BE0CB53543}"/>
              </a:ext>
            </a:extLst>
          </p:cNvPr>
          <p:cNvPicPr>
            <a:picLocks noChangeAspect="1"/>
          </p:cNvPicPr>
          <p:nvPr/>
        </p:nvPicPr>
        <p:blipFill>
          <a:blip r:embed="rId2" cstate="print"/>
          <a:stretch>
            <a:fillRect/>
          </a:stretch>
        </p:blipFill>
        <p:spPr>
          <a:xfrm>
            <a:off x="1260935" y="1217294"/>
            <a:ext cx="7157053" cy="5092026"/>
          </a:xfrm>
          <a:prstGeom prst="rect">
            <a:avLst/>
          </a:prstGeom>
        </p:spPr>
      </p:pic>
    </p:spTree>
    <p:extLst>
      <p:ext uri="{BB962C8B-B14F-4D97-AF65-F5344CB8AC3E}">
        <p14:creationId xmlns:p14="http://schemas.microsoft.com/office/powerpoint/2010/main" val="274155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DDB69D-229B-4169-BBD6-99E6EADC4968}"/>
              </a:ext>
            </a:extLst>
          </p:cNvPr>
          <p:cNvSpPr txBox="1"/>
          <p:nvPr/>
        </p:nvSpPr>
        <p:spPr>
          <a:xfrm>
            <a:off x="755576" y="2132856"/>
            <a:ext cx="7920879" cy="3831818"/>
          </a:xfrm>
          <a:prstGeom prst="rect">
            <a:avLst/>
          </a:prstGeom>
          <a:noFill/>
        </p:spPr>
        <p:txBody>
          <a:bodyPr wrap="square">
            <a:spAutoFit/>
          </a:bodyPr>
          <a:lstStyle/>
          <a:p>
            <a:pPr marL="285750" marR="791210" indent="-285750" algn="just">
              <a:lnSpc>
                <a:spcPct val="111000"/>
              </a:lnSpc>
              <a:buFont typeface="Arial" panose="020B0604020202020204" pitchFamily="34" charset="0"/>
              <a:buChar char="•"/>
            </a:pPr>
            <a:r>
              <a:rPr lang="en-US" sz="2000" dirty="0">
                <a:solidFill>
                  <a:srgbClr val="202024"/>
                </a:solidFill>
                <a:effectLst/>
                <a:latin typeface="Roboto" panose="02000000000000000000" pitchFamily="2" charset="0"/>
                <a:ea typeface="Calibri" panose="020F0502020204030204" pitchFamily="34" charset="0"/>
              </a:rPr>
              <a:t>Automated malaria detection using deep learning models like CNNs could</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be very effective, cheap and scalable especially with the advent of transfer</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err="1">
                <a:solidFill>
                  <a:srgbClr val="202024"/>
                </a:solidFill>
                <a:effectLst/>
                <a:latin typeface="Roboto" panose="02000000000000000000" pitchFamily="2" charset="0"/>
                <a:ea typeface="Calibri" panose="020F0502020204030204" pitchFamily="34" charset="0"/>
              </a:rPr>
              <a:t>learnin</a:t>
            </a:r>
            <a:r>
              <a:rPr lang="en-US" sz="2000" dirty="0">
                <a:solidFill>
                  <a:srgbClr val="202024"/>
                </a:solidFill>
                <a:effectLst/>
                <a:latin typeface="Roboto" panose="02000000000000000000" pitchFamily="2" charset="0"/>
                <a:ea typeface="Calibri" panose="020F0502020204030204" pitchFamily="34" charset="0"/>
              </a:rPr>
              <a:t> and pretrained models which work quite well even with constraints</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like</a:t>
            </a:r>
            <a:r>
              <a:rPr lang="en-US" sz="2000" spc="-10"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less</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data.</a:t>
            </a:r>
            <a:endParaRPr lang="en-IN" sz="2000" dirty="0">
              <a:solidFill>
                <a:srgbClr val="202024"/>
              </a:solidFill>
              <a:latin typeface="Calibri" panose="020F0502020204030204" pitchFamily="34" charset="0"/>
              <a:ea typeface="Calibri" panose="020F0502020204030204" pitchFamily="34" charset="0"/>
            </a:endParaRPr>
          </a:p>
          <a:p>
            <a:pPr marL="285750" marR="791210" indent="-285750" algn="just">
              <a:lnSpc>
                <a:spcPct val="111000"/>
              </a:lnSpc>
              <a:buFont typeface="Arial" panose="020B0604020202020204" pitchFamily="34" charset="0"/>
              <a:buChar char="•"/>
            </a:pPr>
            <a:r>
              <a:rPr lang="en-US" sz="2000" dirty="0">
                <a:effectLst/>
                <a:latin typeface="Roboto" panose="02000000000000000000" pitchFamily="2" charset="0"/>
                <a:ea typeface="Calibri" panose="020F0502020204030204" pitchFamily="34" charset="0"/>
              </a:rPr>
              <a:t>It</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reduces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images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to</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form which is easier to process without losing</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features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which</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are</a:t>
            </a:r>
            <a:r>
              <a:rPr lang="en-US" sz="2000" spc="5" dirty="0">
                <a:effectLst/>
                <a:latin typeface="Roboto" panose="02000000000000000000" pitchFamily="2" charset="0"/>
                <a:ea typeface="Calibri" panose="020F0502020204030204" pitchFamily="34" charset="0"/>
              </a:rPr>
              <a:t> </a:t>
            </a:r>
            <a:r>
              <a:rPr lang="en-US" sz="2000" dirty="0" err="1">
                <a:effectLst/>
                <a:latin typeface="Roboto" panose="02000000000000000000" pitchFamily="2" charset="0"/>
                <a:ea typeface="Calibri" panose="020F0502020204030204" pitchFamily="34" charset="0"/>
              </a:rPr>
              <a:t>critical.Image</a:t>
            </a:r>
            <a:r>
              <a:rPr lang="en-US" sz="2000" dirty="0">
                <a:effectLst/>
                <a:latin typeface="Roboto" panose="02000000000000000000" pitchFamily="2" charset="0"/>
                <a:ea typeface="Calibri" panose="020F0502020204030204" pitchFamily="34" charset="0"/>
              </a:rPr>
              <a:t> pre-processing required is much less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compared</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to</a:t>
            </a:r>
            <a:r>
              <a:rPr lang="en-US" sz="2000" spc="-10" dirty="0">
                <a:effectLst/>
                <a:latin typeface="Roboto" panose="02000000000000000000" pitchFamily="2" charset="0"/>
                <a:ea typeface="Calibri" panose="020F0502020204030204" pitchFamily="34" charset="0"/>
              </a:rPr>
              <a:t> </a:t>
            </a:r>
            <a:r>
              <a:rPr lang="en-US" sz="2000" dirty="0" err="1">
                <a:effectLst/>
                <a:latin typeface="Roboto" panose="02000000000000000000" pitchFamily="2" charset="0"/>
                <a:ea typeface="Calibri" panose="020F0502020204030204" pitchFamily="34" charset="0"/>
              </a:rPr>
              <a:t>oth</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algorithms.</a:t>
            </a:r>
            <a:endParaRPr lang="en-IN" sz="2000" dirty="0">
              <a:latin typeface="Calibri" panose="020F0502020204030204" pitchFamily="34" charset="0"/>
              <a:ea typeface="Calibri" panose="020F0502020204030204" pitchFamily="34" charset="0"/>
            </a:endParaRPr>
          </a:p>
          <a:p>
            <a:pPr marL="285750" marR="791210" indent="-285750" algn="just">
              <a:lnSpc>
                <a:spcPct val="111000"/>
              </a:lnSpc>
              <a:buFont typeface="Arial" panose="020B0604020202020204" pitchFamily="34" charset="0"/>
              <a:buChar char="•"/>
            </a:pPr>
            <a:r>
              <a:rPr lang="en-US" sz="2000" dirty="0">
                <a:effectLst/>
                <a:latin typeface="Roboto" panose="02000000000000000000" pitchFamily="2" charset="0"/>
                <a:ea typeface="Calibri" panose="020F0502020204030204" pitchFamily="34" charset="0"/>
              </a:rPr>
              <a:t>Deep</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learning</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does</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not</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require</a:t>
            </a:r>
            <a:r>
              <a:rPr lang="en-US" sz="2000" spc="-4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the</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design</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of</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handcrafted</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features,</a:t>
            </a:r>
            <a:r>
              <a:rPr lang="en-US" sz="2000" spc="-4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which</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is</a:t>
            </a:r>
            <a:r>
              <a:rPr lang="en-US" sz="2000" spc="-33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o</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of</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its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biggest</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advantages</a:t>
            </a:r>
            <a:endParaRPr lang="en-IN" sz="20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C8905184-A763-4D51-A077-DA88E833B216}"/>
              </a:ext>
            </a:extLst>
          </p:cNvPr>
          <p:cNvSpPr txBox="1"/>
          <p:nvPr/>
        </p:nvSpPr>
        <p:spPr>
          <a:xfrm>
            <a:off x="899592" y="1080452"/>
            <a:ext cx="6696744" cy="523220"/>
          </a:xfrm>
          <a:prstGeom prst="rect">
            <a:avLst/>
          </a:prstGeom>
          <a:noFill/>
        </p:spPr>
        <p:txBody>
          <a:bodyPr wrap="square">
            <a:spAutoFit/>
          </a:bodyPr>
          <a:lstStyle/>
          <a:p>
            <a:pPr marL="75565"/>
            <a:r>
              <a:rPr lang="en-US" sz="2800" b="1" dirty="0">
                <a:effectLst/>
                <a:latin typeface="Arial" panose="020B0604020202020204" pitchFamily="34" charset="0"/>
                <a:ea typeface="Arial" panose="020B0604020202020204" pitchFamily="34" charset="0"/>
              </a:rPr>
              <a:t>ADVANTAGES:</a:t>
            </a:r>
            <a:endParaRPr lang="en-IN" sz="2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33985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7DE965-D41C-459B-9D3D-EF1BCC5058F9}"/>
              </a:ext>
            </a:extLst>
          </p:cNvPr>
          <p:cNvSpPr txBox="1"/>
          <p:nvPr/>
        </p:nvSpPr>
        <p:spPr>
          <a:xfrm>
            <a:off x="467544" y="1052736"/>
            <a:ext cx="6395121" cy="523220"/>
          </a:xfrm>
          <a:prstGeom prst="rect">
            <a:avLst/>
          </a:prstGeom>
          <a:noFill/>
        </p:spPr>
        <p:txBody>
          <a:bodyPr wrap="square">
            <a:spAutoFit/>
          </a:bodyPr>
          <a:lstStyle/>
          <a:p>
            <a:pPr marL="75565"/>
            <a:r>
              <a:rPr lang="en-US" sz="2800" b="1" dirty="0">
                <a:effectLst/>
                <a:latin typeface="Roboto" panose="02000000000000000000" pitchFamily="2" charset="0"/>
                <a:ea typeface="Calibri" panose="020F0502020204030204" pitchFamily="34" charset="0"/>
              </a:rPr>
              <a:t>DISADVANTAGES:</a:t>
            </a:r>
            <a:endParaRPr lang="en-IN" sz="28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115E915D-858E-4C9F-9419-ADF258BA41BB}"/>
              </a:ext>
            </a:extLst>
          </p:cNvPr>
          <p:cNvSpPr txBox="1"/>
          <p:nvPr/>
        </p:nvSpPr>
        <p:spPr>
          <a:xfrm>
            <a:off x="827585" y="1844825"/>
            <a:ext cx="7992887" cy="4116127"/>
          </a:xfrm>
          <a:prstGeom prst="rect">
            <a:avLst/>
          </a:prstGeom>
          <a:noFill/>
        </p:spPr>
        <p:txBody>
          <a:bodyPr wrap="square">
            <a:spAutoFit/>
          </a:bodyPr>
          <a:lstStyle/>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There</a:t>
            </a:r>
            <a:r>
              <a:rPr lang="en-US" sz="2400" spc="3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has been a lot of ﬁne-tuning of these methods to make them perform</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better for blood smear images, and more so for the image analysis methods than</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for</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machine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learning.</a:t>
            </a:r>
          </a:p>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Despite</a:t>
            </a:r>
            <a:r>
              <a:rPr lang="en-US" sz="2400" spc="3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large  number</a:t>
            </a:r>
            <a:r>
              <a:rPr lang="en-US" sz="2400" spc="3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2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publications,</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performance</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numbers</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that</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have</a:t>
            </a:r>
            <a:r>
              <a:rPr lang="en-IN" sz="2400" dirty="0">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been</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published</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are</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very</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unsatisfying</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from</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clinician’s</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point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view.</a:t>
            </a:r>
            <a:endParaRPr lang="en-IN" sz="2400" dirty="0">
              <a:latin typeface="Calibri" panose="020F0502020204030204" pitchFamily="34" charset="0"/>
              <a:ea typeface="Calibri" panose="020F0502020204030204" pitchFamily="34" charset="0"/>
            </a:endParaRPr>
          </a:p>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It</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requires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large</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training</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endParaRPr lang="en-IN" sz="2400" dirty="0">
              <a:latin typeface="Calibri" panose="020F0502020204030204" pitchFamily="34" charset="0"/>
              <a:ea typeface="Calibri" panose="020F0502020204030204" pitchFamily="34" charset="0"/>
            </a:endParaRPr>
          </a:p>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It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requires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appropriate</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model.</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3467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040AAF-C6BC-45A5-8BF8-5DE500B7806A}"/>
              </a:ext>
            </a:extLst>
          </p:cNvPr>
          <p:cNvSpPr txBox="1"/>
          <p:nvPr/>
        </p:nvSpPr>
        <p:spPr>
          <a:xfrm>
            <a:off x="-1332656" y="475533"/>
            <a:ext cx="4248472" cy="523220"/>
          </a:xfrm>
          <a:prstGeom prst="rect">
            <a:avLst/>
          </a:prstGeom>
          <a:noFill/>
        </p:spPr>
        <p:txBody>
          <a:bodyPr wrap="square">
            <a:spAutoFit/>
          </a:bodyPr>
          <a:lstStyle/>
          <a:p>
            <a:pPr lvl="1" algn="r">
              <a:spcBef>
                <a:spcPts val="340"/>
              </a:spcBef>
              <a:spcAft>
                <a:spcPts val="0"/>
              </a:spcAft>
              <a:tabLst>
                <a:tab pos="2209165" algn="l"/>
              </a:tabLst>
            </a:pPr>
            <a:r>
              <a:rPr lang="en-US" sz="2800" b="1" kern="0" dirty="0">
                <a:effectLst/>
                <a:latin typeface="Calibri" panose="020F0502020204030204" pitchFamily="34" charset="0"/>
                <a:ea typeface="Roboto" panose="02000000000000000000" pitchFamily="2" charset="0"/>
                <a:cs typeface="Roboto" panose="02000000000000000000" pitchFamily="2" charset="0"/>
              </a:rPr>
              <a:t>APPLICATIONS:</a:t>
            </a:r>
            <a:endParaRPr lang="en-IN" sz="2800" b="1" kern="0" dirty="0">
              <a:effectLst/>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F563656-B4D6-4CF5-8534-843D0745536C}"/>
              </a:ext>
            </a:extLst>
          </p:cNvPr>
          <p:cNvSpPr txBox="1"/>
          <p:nvPr/>
        </p:nvSpPr>
        <p:spPr>
          <a:xfrm>
            <a:off x="503548" y="1007678"/>
            <a:ext cx="8460940" cy="5698483"/>
          </a:xfrm>
          <a:prstGeom prst="rect">
            <a:avLst/>
          </a:prstGeom>
          <a:noFill/>
        </p:spPr>
        <p:txBody>
          <a:bodyPr wrap="square">
            <a:spAutoFit/>
          </a:bodyPr>
          <a:lstStyle/>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There</a:t>
            </a:r>
            <a:r>
              <a:rPr lang="en-US" sz="2000" spc="3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has been a lot of ﬁne-tuning of these methods to make them perform</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better for blood smear images, and more so for the image analysis methods than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for</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machine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learning.</a:t>
            </a:r>
            <a:endParaRPr lang="en-IN" sz="2000" dirty="0">
              <a:latin typeface="Calibri" panose="020F0502020204030204" pitchFamily="34" charset="0"/>
              <a:ea typeface="Calibri" panose="020F0502020204030204" pitchFamily="34" charset="0"/>
            </a:endParaRPr>
          </a:p>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There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is</a:t>
            </a:r>
            <a:r>
              <a:rPr lang="en-US" sz="2000" spc="3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certainly</a:t>
            </a:r>
            <a:r>
              <a:rPr lang="en-US" sz="2000" spc="3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3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potential</a:t>
            </a:r>
            <a:r>
              <a:rPr lang="en-US" sz="2000" spc="3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that</a:t>
            </a:r>
            <a:r>
              <a:rPr lang="en-US" sz="2000" spc="3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some</a:t>
            </a:r>
            <a:r>
              <a:rPr lang="en-US" sz="2000" spc="3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25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these</a:t>
            </a:r>
            <a:r>
              <a:rPr lang="en-US" sz="2000" spc="2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methods</a:t>
            </a:r>
            <a:r>
              <a:rPr lang="en-US" sz="2000" spc="2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gain</a:t>
            </a:r>
            <a:r>
              <a:rPr lang="en-US" sz="2000" spc="25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importance</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outside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malaria diagnosis, in particular for preprocessing and for detecting 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segmenting</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red</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blood</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cells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other</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applications.</a:t>
            </a:r>
            <a:endParaRPr lang="en-IN" sz="2000" dirty="0">
              <a:latin typeface="Calibri" panose="020F0502020204030204" pitchFamily="34" charset="0"/>
              <a:ea typeface="Calibri" panose="020F0502020204030204" pitchFamily="34" charset="0"/>
            </a:endParaRPr>
          </a:p>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Working</a:t>
            </a:r>
            <a:r>
              <a:rPr lang="en-US" sz="2000" spc="1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on</a:t>
            </a:r>
            <a:r>
              <a:rPr lang="en-US" sz="2000" spc="1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1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project</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lead</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believe</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that</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work</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play</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part</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toward</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building a fully automated system for malaria parasite detection which may be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useful</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resource-constrained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areas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foreseeable</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future.</a:t>
            </a:r>
            <a:endParaRPr lang="en-IN" sz="2000" dirty="0">
              <a:latin typeface="Calibri" panose="020F0502020204030204" pitchFamily="34" charset="0"/>
              <a:ea typeface="Calibri" panose="020F0502020204030204" pitchFamily="34" charset="0"/>
            </a:endParaRPr>
          </a:p>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same</a:t>
            </a:r>
            <a:r>
              <a:rPr lang="en-US" sz="2000" spc="3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methods</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used</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project</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help</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medical</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science,</a:t>
            </a:r>
            <a:r>
              <a:rPr lang="en-US" sz="2000" spc="1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by</a:t>
            </a:r>
            <a:r>
              <a:rPr lang="en-US" sz="2000" spc="115"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makin</a:t>
            </a:r>
            <a:r>
              <a:rPr lang="en-IN" sz="2000" dirty="0">
                <a:effectLst/>
                <a:latin typeface="Calibri" panose="020F0502020204030204" pitchFamily="34" charset="0"/>
                <a:ea typeface="Calibri" panose="020F0502020204030204" pitchFamily="34" charset="0"/>
              </a:rPr>
              <a:t>g </a:t>
            </a:r>
            <a:r>
              <a:rPr lang="en-US" sz="2000" dirty="0">
                <a:effectLst/>
                <a:latin typeface="Calibri" panose="020F0502020204030204" pitchFamily="34" charset="0"/>
                <a:ea typeface="Calibri" panose="020F0502020204030204" pitchFamily="34" charset="0"/>
              </a:rPr>
              <a:t>more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models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work</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for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many</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other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diseases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diagnoses.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With</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medical</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technology</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grow</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faster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able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build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3D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models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that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predict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accurately.</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1563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636912"/>
            <a:ext cx="6768752" cy="1107996"/>
          </a:xfrm>
          <a:prstGeom prst="rect">
            <a:avLst/>
          </a:prstGeom>
          <a:noFill/>
        </p:spPr>
        <p:txBody>
          <a:bodyPr wrap="square" rtlCol="0">
            <a:spAutoFit/>
          </a:bodyPr>
          <a:lstStyle/>
          <a:p>
            <a:pPr algn="ctr"/>
            <a:r>
              <a:rPr lang="en-US" sz="6600" dirty="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37995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024" y="764704"/>
            <a:ext cx="8784976" cy="6401753"/>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a:p>
            <a:r>
              <a:rPr lang="en-US" sz="200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Malaria is a deadly, infectious mosquito-borne disease caused by Plasmodium</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parasites. These parasites are transmitted by the bites of infected female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Anopheles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mosquitoes. Typically the ﬁrst symptoms of malaria are similar to the ﬂu or a virus  you</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usually start feeling sick within a few days or weeks after the </a:t>
            </a:r>
            <a:r>
              <a:rPr lang="en-US" sz="2400" dirty="0" err="1">
                <a:effectLst/>
                <a:latin typeface="Calibri" panose="020F0502020204030204" pitchFamily="34" charset="0"/>
                <a:ea typeface="Calibri" panose="020F0502020204030204" pitchFamily="34" charset="0"/>
              </a:rPr>
              <a:t>mosquite</a:t>
            </a:r>
            <a:r>
              <a:rPr lang="en-US" sz="2400" dirty="0">
                <a:effectLst/>
                <a:latin typeface="Calibri" panose="020F0502020204030204" pitchFamily="34" charset="0"/>
                <a:ea typeface="Calibri" panose="020F0502020204030204" pitchFamily="34" charset="0"/>
              </a:rPr>
              <a:t> bite.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However these deadly parasites can live in your body for over a year without</a:t>
            </a:r>
            <a:r>
              <a:rPr lang="en-US" sz="2400" spc="-3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any problems! Thus, a delay in the right treatment can lead to complications</a:t>
            </a:r>
            <a:r>
              <a:rPr lang="en-US" sz="2400" spc="-3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even</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death. Hence</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early</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eﬀective</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testing</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detection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malaria</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save</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lives. It is pretty clear that malaria is prevalent across the globe especially in tropical</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regions. The motivation for this project is however based on the nature and</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fatality of this disease. Initially if an infected mosquito bites you parasites carried</a:t>
            </a:r>
            <a:r>
              <a:rPr lang="en-US" sz="2400" spc="-3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by the mosquito will get in your blood and start destroy oxygen-carrying RBCs</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(red</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blood</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cells).</a:t>
            </a: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2121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200800" cy="6186309"/>
          </a:xfrm>
          <a:prstGeom prst="rect">
            <a:avLst/>
          </a:prstGeom>
          <a:noFill/>
        </p:spPr>
        <p:txBody>
          <a:bodyPr wrap="square" rtlCol="0">
            <a:spAutoFit/>
          </a:bodyPr>
          <a:lstStyle/>
          <a:p>
            <a:r>
              <a:rPr lang="en-US" sz="2800" b="1" i="0" dirty="0">
                <a:solidFill>
                  <a:srgbClr val="333333"/>
                </a:solidFill>
                <a:effectLst/>
                <a:latin typeface="Georgia" panose="02040502050405020303" pitchFamily="18" charset="0"/>
              </a:rPr>
              <a:t>ABSTRACT:</a:t>
            </a:r>
          </a:p>
          <a:p>
            <a:endParaRPr lang="en-US" sz="2800" b="1" i="0" dirty="0">
              <a:solidFill>
                <a:srgbClr val="333333"/>
              </a:solidFill>
              <a:effectLst/>
              <a:latin typeface="Georgia" panose="02040502050405020303" pitchFamily="18" charset="0"/>
            </a:endParaRPr>
          </a:p>
          <a:p>
            <a:r>
              <a:rPr lang="en-US" sz="2000" b="0" i="0" dirty="0">
                <a:solidFill>
                  <a:srgbClr val="333333"/>
                </a:solidFill>
                <a:effectLst/>
                <a:latin typeface="Georgia" panose="02040502050405020303" pitchFamily="18" charset="0"/>
              </a:rPr>
              <a:t>Malaria is one of the most devastating infectious diseases of humans. It is problematic clinically and economically as it prevails in poorer countries and regions, strongly hindering socioeconomic development. The causative agents of malaria are unicellular protozoan parasites belonging to the genus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These parasites infect not only humans but also other vertebrates, from reptiles and birds to mammals. To date, over 200 species of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have been formally described, and each species infects a certain range of hosts.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species that naturally infect humans and cause malaria in large areas of the world are limited to five—</a:t>
            </a:r>
            <a:r>
              <a:rPr lang="en-US" sz="2000" b="0" i="1" dirty="0">
                <a:solidFill>
                  <a:srgbClr val="333333"/>
                </a:solidFill>
                <a:effectLst/>
                <a:latin typeface="Georgia" panose="02040502050405020303" pitchFamily="18" charset="0"/>
              </a:rPr>
              <a:t>P. falciparum</a:t>
            </a:r>
            <a:r>
              <a:rPr lang="en-US" sz="2000" b="0" i="0" dirty="0">
                <a:solidFill>
                  <a:srgbClr val="333333"/>
                </a:solidFill>
                <a:effectLst/>
                <a:latin typeface="Georgia" panose="02040502050405020303" pitchFamily="18" charset="0"/>
              </a:rPr>
              <a:t>, </a:t>
            </a:r>
            <a:r>
              <a:rPr lang="en-US" sz="2000" b="0" i="1" dirty="0">
                <a:solidFill>
                  <a:srgbClr val="333333"/>
                </a:solidFill>
                <a:effectLst/>
                <a:latin typeface="Georgia" panose="02040502050405020303" pitchFamily="18" charset="0"/>
              </a:rPr>
              <a:t>P. vivax</a:t>
            </a:r>
            <a:r>
              <a:rPr lang="en-US" sz="2000" b="0" i="0" dirty="0">
                <a:solidFill>
                  <a:srgbClr val="333333"/>
                </a:solidFill>
                <a:effectLst/>
                <a:latin typeface="Georgia" panose="02040502050405020303" pitchFamily="18" charset="0"/>
              </a:rPr>
              <a:t>, </a:t>
            </a:r>
            <a:r>
              <a:rPr lang="en-US" sz="2000" b="0" i="1" dirty="0">
                <a:solidFill>
                  <a:srgbClr val="333333"/>
                </a:solidFill>
                <a:effectLst/>
                <a:latin typeface="Georgia" panose="02040502050405020303" pitchFamily="18" charset="0"/>
              </a:rPr>
              <a:t>P. </a:t>
            </a:r>
            <a:r>
              <a:rPr lang="en-US" sz="2000" b="0" i="1" dirty="0" err="1">
                <a:solidFill>
                  <a:srgbClr val="333333"/>
                </a:solidFill>
                <a:effectLst/>
                <a:latin typeface="Georgia" panose="02040502050405020303" pitchFamily="18" charset="0"/>
              </a:rPr>
              <a:t>malariae</a:t>
            </a:r>
            <a:r>
              <a:rPr lang="en-US" sz="2000" b="0" i="0" dirty="0">
                <a:solidFill>
                  <a:srgbClr val="333333"/>
                </a:solidFill>
                <a:effectLst/>
                <a:latin typeface="Georgia" panose="02040502050405020303" pitchFamily="18" charset="0"/>
              </a:rPr>
              <a:t>, </a:t>
            </a:r>
            <a:r>
              <a:rPr lang="en-US" sz="2000" b="0" i="1" dirty="0">
                <a:solidFill>
                  <a:srgbClr val="333333"/>
                </a:solidFill>
                <a:effectLst/>
                <a:latin typeface="Georgia" panose="02040502050405020303" pitchFamily="18" charset="0"/>
              </a:rPr>
              <a:t>P. </a:t>
            </a:r>
            <a:r>
              <a:rPr lang="en-US" sz="2000" b="0" i="1" dirty="0" err="1">
                <a:solidFill>
                  <a:srgbClr val="333333"/>
                </a:solidFill>
                <a:effectLst/>
                <a:latin typeface="Georgia" panose="02040502050405020303" pitchFamily="18" charset="0"/>
              </a:rPr>
              <a:t>ovale</a:t>
            </a:r>
            <a:r>
              <a:rPr lang="en-US" sz="2000" b="0" i="0" dirty="0">
                <a:solidFill>
                  <a:srgbClr val="333333"/>
                </a:solidFill>
                <a:effectLst/>
                <a:latin typeface="Georgia" panose="02040502050405020303" pitchFamily="18" charset="0"/>
              </a:rPr>
              <a:t> and </a:t>
            </a:r>
            <a:r>
              <a:rPr lang="en-US" sz="2000" b="0" i="1" dirty="0">
                <a:solidFill>
                  <a:srgbClr val="333333"/>
                </a:solidFill>
                <a:effectLst/>
                <a:latin typeface="Georgia" panose="02040502050405020303" pitchFamily="18" charset="0"/>
              </a:rPr>
              <a:t>P. </a:t>
            </a:r>
            <a:r>
              <a:rPr lang="en-US" sz="2000" b="0" i="1" dirty="0" err="1">
                <a:solidFill>
                  <a:srgbClr val="333333"/>
                </a:solidFill>
                <a:effectLst/>
                <a:latin typeface="Georgia" panose="02040502050405020303" pitchFamily="18" charset="0"/>
              </a:rPr>
              <a:t>knowlesi</a:t>
            </a:r>
            <a:r>
              <a:rPr lang="en-US" sz="2000" b="0" i="0" dirty="0">
                <a:solidFill>
                  <a:srgbClr val="333333"/>
                </a:solidFill>
                <a:effectLst/>
                <a:latin typeface="Georgia" panose="02040502050405020303" pitchFamily="18" charset="0"/>
              </a:rPr>
              <a:t> The range of insect species that can support the critical development of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depends on the individual parasite species, but five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species causing malaria in humans are transmitted exclusively by anopheline mosquitoes.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27744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9392"/>
            <a:ext cx="7632848" cy="7460504"/>
          </a:xfrm>
          <a:prstGeom prst="rect">
            <a:avLst/>
          </a:prstGeom>
          <a:noFill/>
        </p:spPr>
        <p:txBody>
          <a:bodyPr wrap="square" rtlCol="0">
            <a:spAutoFit/>
          </a:bodyPr>
          <a:lstStyle/>
          <a:p>
            <a:r>
              <a:rPr lang="en-US" sz="2800" b="1" dirty="0">
                <a:latin typeface="Times New Roman" pitchFamily="18" charset="0"/>
                <a:cs typeface="Times New Roman" pitchFamily="18" charset="0"/>
              </a:rPr>
              <a:t>PURPOSE </a:t>
            </a:r>
            <a:r>
              <a:rPr lang="en-US" sz="3200" b="1" dirty="0">
                <a:latin typeface="Times New Roman" pitchFamily="18" charset="0"/>
                <a:cs typeface="Times New Roman" pitchFamily="18" charset="0"/>
              </a:rPr>
              <a:t>:</a:t>
            </a:r>
          </a:p>
          <a:p>
            <a:pPr marL="73025" marR="878205" indent="57150" algn="just">
              <a:lnSpc>
                <a:spcPct val="122000"/>
              </a:lnSpc>
              <a:spcAft>
                <a:spcPts val="0"/>
              </a:spcAft>
            </a:pPr>
            <a:r>
              <a:rPr lang="en-US" sz="2000" dirty="0">
                <a:effectLst/>
                <a:latin typeface="Calibri" panose="020F0502020204030204" pitchFamily="34" charset="0"/>
                <a:ea typeface="Calibri" panose="020F0502020204030204" pitchFamily="34" charset="0"/>
              </a:rPr>
              <a:t>Nearly half the world’s population is at risk from malaria and there are over 2</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million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malaria</a:t>
            </a:r>
            <a:r>
              <a:rPr lang="en-US" sz="2000" spc="3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cases and approximately 400,000 deaths due to malaria every</a:t>
            </a:r>
            <a:r>
              <a:rPr lang="en-US" sz="2000" spc="5"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year.This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gives</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all</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more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motivation</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make</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malaria</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detection</a:t>
            </a:r>
            <a:r>
              <a:rPr lang="en-US" sz="2000" spc="-4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diagnosis</a:t>
            </a:r>
            <a:r>
              <a:rPr lang="en-US" sz="2000" spc="-5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fast,easy</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4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eﬀective.</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With regular manual diagnosis of blood smears, it is an intensive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manual process requiring proper expertise in classifying and</a:t>
            </a:r>
            <a:r>
              <a:rPr lang="en-US" sz="2000" spc="5"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counting</a:t>
            </a:r>
            <a:r>
              <a:rPr lang="en-US" sz="2000" spc="-85"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the</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parasitized</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and</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uninfected</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cells.</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Typically</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this</a:t>
            </a:r>
            <a:r>
              <a:rPr lang="en-US" sz="2000" spc="-8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may</a:t>
            </a:r>
            <a:r>
              <a:rPr lang="en-US" sz="2000" spc="-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no </a:t>
            </a:r>
            <a:r>
              <a:rPr lang="en-US" sz="2000" dirty="0">
                <a:effectLst/>
                <a:latin typeface="Roboto" panose="02000000000000000000" pitchFamily="2" charset="0"/>
                <a:ea typeface="Calibri" panose="020F0502020204030204" pitchFamily="34" charset="0"/>
              </a:rPr>
              <a:t>scale</a:t>
            </a:r>
            <a:r>
              <a:rPr lang="en-US" sz="2000" spc="-5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well</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and</a:t>
            </a:r>
            <a:r>
              <a:rPr lang="en-US" sz="2000" spc="-50" dirty="0">
                <a:effectLst/>
                <a:latin typeface="Roboto" panose="02000000000000000000" pitchFamily="2" charset="0"/>
                <a:ea typeface="Calibri" panose="020F0502020204030204" pitchFamily="34" charset="0"/>
              </a:rPr>
              <a:t> </a:t>
            </a:r>
            <a:r>
              <a:rPr lang="en-US" sz="2000" dirty="0" err="1">
                <a:effectLst/>
                <a:latin typeface="Roboto" panose="02000000000000000000" pitchFamily="2" charset="0"/>
                <a:ea typeface="Calibri" panose="020F0502020204030204" pitchFamily="34" charset="0"/>
              </a:rPr>
              <a:t>mig</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cause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problems</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if</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do</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not</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have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the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right</a:t>
            </a:r>
            <a:r>
              <a:rPr lang="en-US" sz="2000" spc="-33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expertise</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in</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speciﬁc</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regions</a:t>
            </a:r>
            <a:r>
              <a:rPr lang="en-US" sz="2000" spc="-1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around</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the</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world.</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Deep Learning models, or to be more speciﬁc, Convolutional Neural</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Networks (CNNs) have proven to be really effective in a wide variety of</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computer</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vision</a:t>
            </a:r>
            <a:r>
              <a:rPr lang="en-US" sz="2000" spc="-1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tasks.</a:t>
            </a:r>
            <a:r>
              <a:rPr lang="en-US" sz="2000" dirty="0" err="1">
                <a:effectLst/>
                <a:latin typeface="Roboto" panose="02000000000000000000" pitchFamily="2" charset="0"/>
                <a:ea typeface="Roboto" panose="02000000000000000000" pitchFamily="2" charset="0"/>
                <a:cs typeface="Roboto" panose="02000000000000000000" pitchFamily="2" charset="0"/>
              </a:rPr>
              <a:t>Automated</a:t>
            </a:r>
            <a:r>
              <a:rPr lang="en-US" sz="2000" dirty="0">
                <a:effectLst/>
                <a:latin typeface="Roboto" panose="02000000000000000000" pitchFamily="2" charset="0"/>
                <a:ea typeface="Roboto" panose="02000000000000000000" pitchFamily="2" charset="0"/>
                <a:cs typeface="Roboto" panose="02000000000000000000" pitchFamily="2" charset="0"/>
              </a:rPr>
              <a:t> malaria detection using deep learning models like CNNs</a:t>
            </a:r>
            <a:r>
              <a:rPr lang="en-US" sz="2000" spc="5"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could be very effective, cheap and scalable especially with the advent of</a:t>
            </a:r>
            <a:r>
              <a:rPr lang="en-US" sz="2000" spc="5" dirty="0">
                <a:effectLst/>
                <a:latin typeface="Roboto" panose="02000000000000000000" pitchFamily="2" charset="0"/>
                <a:ea typeface="Roboto" panose="02000000000000000000" pitchFamily="2" charset="0"/>
                <a:cs typeface="Roboto" panose="02000000000000000000" pitchFamily="2" charset="0"/>
              </a:rPr>
              <a:t> </a:t>
            </a:r>
            <a:r>
              <a:rPr lang="en-US" sz="2000" dirty="0" err="1">
                <a:effectLst/>
                <a:latin typeface="Roboto" panose="02000000000000000000" pitchFamily="2" charset="0"/>
                <a:ea typeface="Roboto" panose="02000000000000000000" pitchFamily="2" charset="0"/>
                <a:cs typeface="Roboto" panose="02000000000000000000" pitchFamily="2" charset="0"/>
              </a:rPr>
              <a:t>transfe</a:t>
            </a:r>
            <a:r>
              <a:rPr lang="en-US" sz="2000" dirty="0">
                <a:effectLst/>
                <a:latin typeface="Roboto" panose="02000000000000000000" pitchFamily="2" charset="0"/>
                <a:ea typeface="Roboto" panose="02000000000000000000" pitchFamily="2" charset="0"/>
                <a:cs typeface="Roboto" panose="02000000000000000000" pitchFamily="2" charset="0"/>
              </a:rPr>
              <a:t> learning and pre-trained models which work quite well even with</a:t>
            </a:r>
            <a:r>
              <a:rPr lang="en-US" sz="2000" spc="5"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constraints</a:t>
            </a:r>
            <a:r>
              <a:rPr lang="en-US" sz="2000" spc="-10"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like</a:t>
            </a:r>
            <a:r>
              <a:rPr lang="en-US" sz="2000" spc="-10"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less</a:t>
            </a:r>
            <a:r>
              <a:rPr lang="en-US" sz="2000" spc="-10"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data.</a:t>
            </a:r>
            <a:endParaRPr lang="en-IN" sz="2000" dirty="0">
              <a:effectLst/>
              <a:latin typeface="Roboto" panose="02000000000000000000" pitchFamily="2" charset="0"/>
              <a:ea typeface="Roboto" panose="02000000000000000000" pitchFamily="2" charset="0"/>
              <a:cs typeface="Roboto" panose="02000000000000000000" pitchFamily="2" charset="0"/>
            </a:endParaRP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3264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052736"/>
            <a:ext cx="5904656" cy="1077218"/>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WORK FLOW</a:t>
            </a:r>
          </a:p>
          <a:p>
            <a:pPr algn="ctr"/>
            <a:endParaRPr lang="en-IN" sz="3200" dirty="0">
              <a:latin typeface="Times New Roman" pitchFamily="18" charset="0"/>
              <a:cs typeface="Times New Roman" pitchFamily="18" charset="0"/>
            </a:endParaRPr>
          </a:p>
        </p:txBody>
      </p:sp>
      <p:pic>
        <p:nvPicPr>
          <p:cNvPr id="4" name="image1.jpeg">
            <a:extLst>
              <a:ext uri="{FF2B5EF4-FFF2-40B4-BE49-F238E27FC236}">
                <a16:creationId xmlns:a16="http://schemas.microsoft.com/office/drawing/2014/main" id="{E5AE7646-5B6A-445A-86C8-7A61A1733013}"/>
              </a:ext>
            </a:extLst>
          </p:cNvPr>
          <p:cNvPicPr>
            <a:picLocks noChangeAspect="1"/>
          </p:cNvPicPr>
          <p:nvPr/>
        </p:nvPicPr>
        <p:blipFill>
          <a:blip r:embed="rId2" cstate="print"/>
          <a:stretch>
            <a:fillRect/>
          </a:stretch>
        </p:blipFill>
        <p:spPr>
          <a:xfrm>
            <a:off x="611561" y="1700808"/>
            <a:ext cx="7776864" cy="4392488"/>
          </a:xfrm>
          <a:prstGeom prst="rect">
            <a:avLst/>
          </a:prstGeom>
        </p:spPr>
      </p:pic>
    </p:spTree>
    <p:extLst>
      <p:ext uri="{BB962C8B-B14F-4D97-AF65-F5344CB8AC3E}">
        <p14:creationId xmlns:p14="http://schemas.microsoft.com/office/powerpoint/2010/main" val="225449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6192688" cy="584775"/>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METHODOLOGY</a:t>
            </a:r>
            <a:endParaRPr lang="en-IN" sz="3200" dirty="0">
              <a:latin typeface="Times New Roman" pitchFamily="18" charset="0"/>
              <a:cs typeface="Times New Roman" pitchFamily="18" charset="0"/>
            </a:endParaRPr>
          </a:p>
        </p:txBody>
      </p:sp>
      <p:pic>
        <p:nvPicPr>
          <p:cNvPr id="4" name="image2.jpeg">
            <a:extLst>
              <a:ext uri="{FF2B5EF4-FFF2-40B4-BE49-F238E27FC236}">
                <a16:creationId xmlns:a16="http://schemas.microsoft.com/office/drawing/2014/main" id="{0EBFEAED-AC05-4570-BC5D-63C9EFBA198C}"/>
              </a:ext>
            </a:extLst>
          </p:cNvPr>
          <p:cNvPicPr>
            <a:picLocks noChangeAspect="1"/>
          </p:cNvPicPr>
          <p:nvPr/>
        </p:nvPicPr>
        <p:blipFill>
          <a:blip r:embed="rId2" cstate="print"/>
          <a:stretch>
            <a:fillRect/>
          </a:stretch>
        </p:blipFill>
        <p:spPr>
          <a:xfrm>
            <a:off x="1214120" y="1844824"/>
            <a:ext cx="6715760" cy="4464496"/>
          </a:xfrm>
          <a:prstGeom prst="rect">
            <a:avLst/>
          </a:prstGeom>
        </p:spPr>
      </p:pic>
    </p:spTree>
    <p:extLst>
      <p:ext uri="{BB962C8B-B14F-4D97-AF65-F5344CB8AC3E}">
        <p14:creationId xmlns:p14="http://schemas.microsoft.com/office/powerpoint/2010/main" val="71988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576" y="1037976"/>
            <a:ext cx="6624736"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TOOLS AND TECHNOLOGIES :</a:t>
            </a:r>
            <a:endParaRPr lang="en-IN" sz="2800" b="1" dirty="0">
              <a:latin typeface="Times New Roman" pitchFamily="18" charset="0"/>
              <a:cs typeface="Times New Roman" pitchFamily="18" charset="0"/>
            </a:endParaRPr>
          </a:p>
        </p:txBody>
      </p:sp>
      <p:sp>
        <p:nvSpPr>
          <p:cNvPr id="3" name="TextBox 2"/>
          <p:cNvSpPr txBox="1"/>
          <p:nvPr/>
        </p:nvSpPr>
        <p:spPr>
          <a:xfrm>
            <a:off x="395536" y="1299586"/>
            <a:ext cx="7776864" cy="5355312"/>
          </a:xfrm>
          <a:prstGeom prst="rect">
            <a:avLst/>
          </a:prstGeom>
          <a:noFill/>
        </p:spPr>
        <p:txBody>
          <a:bodyPr wrap="square" rtlCol="0">
            <a:spAutoFit/>
          </a:bodyPr>
          <a:lstStyle/>
          <a:p>
            <a:br>
              <a:rPr lang="en-IN" dirty="0"/>
            </a:br>
            <a:r>
              <a:rPr lang="en-IN" sz="2400" b="1" dirty="0">
                <a:latin typeface="Times New Roman" pitchFamily="18" charset="0"/>
                <a:cs typeface="Times New Roman" pitchFamily="18" charset="0"/>
              </a:rPr>
              <a:t>Importing Libraries</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a:t>
            </a:r>
            <a:r>
              <a:rPr lang="en-IN" sz="2400" dirty="0">
                <a:latin typeface="Times New Roman" pitchFamily="18" charset="0"/>
                <a:cs typeface="Times New Roman" pitchFamily="18" charset="0"/>
              </a:rPr>
              <a:t>import </a:t>
            </a:r>
            <a:r>
              <a:rPr lang="en-IN" sz="2400" dirty="0" err="1">
                <a:latin typeface="Times New Roman" pitchFamily="18" charset="0"/>
                <a:cs typeface="Times New Roman" pitchFamily="18" charset="0"/>
              </a:rPr>
              <a:t>tensorflow</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tensorflow.keras.layers</a:t>
            </a:r>
            <a:r>
              <a:rPr lang="en-IN" sz="2400" dirty="0">
                <a:latin typeface="Times New Roman" pitchFamily="18" charset="0"/>
                <a:cs typeface="Times New Roman" pitchFamily="18" charset="0"/>
              </a:rPr>
              <a:t> import Sequential 	import </a:t>
            </a:r>
            <a:r>
              <a:rPr lang="en-IN" sz="2400" dirty="0" err="1">
                <a:latin typeface="Times New Roman" pitchFamily="18" charset="0"/>
                <a:cs typeface="Times New Roman" pitchFamily="18" charset="0"/>
              </a:rPr>
              <a:t>tensorflow.keras.layers</a:t>
            </a:r>
            <a:r>
              <a:rPr lang="en-IN" sz="2400" dirty="0">
                <a:latin typeface="Times New Roman" pitchFamily="18" charset="0"/>
                <a:cs typeface="Times New Roman" pitchFamily="18" charset="0"/>
              </a:rPr>
              <a:t> import Dense</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tensorflow.keras.layers</a:t>
            </a:r>
            <a:r>
              <a:rPr lang="en-IN" sz="2400" dirty="0">
                <a:latin typeface="Times New Roman" pitchFamily="18" charset="0"/>
                <a:cs typeface="Times New Roman" pitchFamily="18" charset="0"/>
              </a:rPr>
              <a:t>  import Flatten</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tensorflows.keras.layers</a:t>
            </a:r>
            <a:r>
              <a:rPr lang="en-IN" sz="2400" dirty="0">
                <a:latin typeface="Times New Roman" pitchFamily="18" charset="0"/>
                <a:cs typeface="Times New Roman" pitchFamily="18" charset="0"/>
              </a:rPr>
              <a:t> import Conv20</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tensorflows.keras.layers</a:t>
            </a:r>
            <a:r>
              <a:rPr lang="en-IN" sz="2400" dirty="0">
                <a:latin typeface="Times New Roman" pitchFamily="18" charset="0"/>
                <a:cs typeface="Times New Roman" pitchFamily="18" charset="0"/>
              </a:rPr>
              <a:t> import MaxPool20</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tensorflows.keras.layers</a:t>
            </a:r>
            <a:r>
              <a:rPr lang="en-IN" sz="2400" dirty="0">
                <a:latin typeface="Times New Roman" pitchFamily="18" charset="0"/>
                <a:cs typeface="Times New Roman" pitchFamily="18" charset="0"/>
              </a:rPr>
              <a:t> import Dropout</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Initialise</a:t>
            </a:r>
          </a:p>
          <a:p>
            <a:r>
              <a:rPr lang="en-IN" sz="2400" dirty="0">
                <a:latin typeface="Times New Roman" pitchFamily="18" charset="0"/>
                <a:cs typeface="Times New Roman" pitchFamily="18" charset="0"/>
              </a:rPr>
              <a:t>	Model=Sequential</a:t>
            </a:r>
          </a:p>
          <a:p>
            <a:pPr fontAlgn="t"/>
            <a:endParaRPr lang="en-IN" sz="2400" dirty="0">
              <a:latin typeface="Times New Roman" pitchFamily="18" charset="0"/>
              <a:cs typeface="Times New Roman" pitchFamily="18" charset="0"/>
            </a:endParaRPr>
          </a:p>
          <a:p>
            <a:pPr fontAlgn="t"/>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0756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4824536" cy="461665"/>
          </a:xfrm>
          <a:prstGeom prst="rect">
            <a:avLst/>
          </a:prstGeom>
          <a:noFill/>
        </p:spPr>
        <p:txBody>
          <a:bodyPr wrap="square" rtlCol="0">
            <a:spAutoFit/>
          </a:bodyPr>
          <a:lstStyle/>
          <a:p>
            <a:r>
              <a:rPr lang="en-US" sz="2400" b="1" dirty="0">
                <a:latin typeface="Times New Roman" pitchFamily="18" charset="0"/>
                <a:cs typeface="Times New Roman" pitchFamily="18" charset="0"/>
              </a:rPr>
              <a:t>IMPLEMENTATION :</a:t>
            </a:r>
            <a:endParaRPr lang="en-IN" sz="2400" b="1" dirty="0">
              <a:latin typeface="Times New Roman" pitchFamily="18" charset="0"/>
              <a:cs typeface="Times New Roman" pitchFamily="18" charset="0"/>
            </a:endParaRPr>
          </a:p>
        </p:txBody>
      </p:sp>
      <p:sp>
        <p:nvSpPr>
          <p:cNvPr id="3" name="TextBox 2"/>
          <p:cNvSpPr txBox="1"/>
          <p:nvPr/>
        </p:nvSpPr>
        <p:spPr>
          <a:xfrm>
            <a:off x="251520" y="1844824"/>
            <a:ext cx="8801016" cy="5632311"/>
          </a:xfrm>
          <a:prstGeom prst="rect">
            <a:avLst/>
          </a:prstGeom>
          <a:noFill/>
        </p:spPr>
        <p:txBody>
          <a:bodyPr wrap="square" rtlCol="0">
            <a:spAutoFit/>
          </a:bodyPr>
          <a:lstStyle/>
          <a:p>
            <a:r>
              <a:rPr lang="en-US" sz="2800" b="1" dirty="0"/>
              <a:t>	CNN MODEL</a:t>
            </a:r>
          </a:p>
          <a:p>
            <a:endParaRPr lang="en-US" sz="2800" b="1" dirty="0">
              <a:solidFill>
                <a:srgbClr val="FFFFFF"/>
              </a:solidFill>
            </a:endParaRPr>
          </a:p>
          <a:p>
            <a:pPr marL="342900" indent="-342900" algn="l">
              <a:buFont typeface="Arial" panose="020B0604020202020204" pitchFamily="34" charset="0"/>
              <a:buChar char="•"/>
            </a:pPr>
            <a:r>
              <a:rPr lang="en-US" sz="2400" dirty="0">
                <a:latin typeface="+mj-lt"/>
              </a:rPr>
              <a:t>CNN is </a:t>
            </a:r>
            <a:r>
              <a:rPr lang="en-US" sz="2400" b="1" dirty="0">
                <a:latin typeface="+mj-lt"/>
              </a:rPr>
              <a:t>a type of neural </a:t>
            </a:r>
            <a:r>
              <a:rPr lang="en-US" sz="2400" dirty="0">
                <a:latin typeface="+mj-lt"/>
              </a:rPr>
              <a:t>network</a:t>
            </a:r>
            <a:r>
              <a:rPr lang="en-US" sz="2400" b="1" dirty="0">
                <a:latin typeface="+mj-lt"/>
              </a:rPr>
              <a:t> model</a:t>
            </a:r>
            <a:r>
              <a:rPr lang="en-US" sz="2400" dirty="0">
                <a:latin typeface="+mj-lt"/>
              </a:rPr>
              <a:t> which allows us to extract higher representations for the image content. </a:t>
            </a:r>
          </a:p>
          <a:p>
            <a:pPr marL="342900" indent="-342900" algn="l">
              <a:buFont typeface="Arial" panose="020B0604020202020204" pitchFamily="34" charset="0"/>
              <a:buChar char="•"/>
            </a:pPr>
            <a:r>
              <a:rPr lang="en-US" sz="2400" dirty="0">
                <a:latin typeface="+mj-lt"/>
              </a:rPr>
              <a:t>Unlike the classical image recognition where you define the image features yourself, CNN takes the image's raw pixel data, trains the model, then extracts the features automatically for better classification.</a:t>
            </a:r>
          </a:p>
          <a:p>
            <a:pPr marL="342900" indent="-342900" algn="l">
              <a:buFont typeface="Arial" panose="020B0604020202020204" pitchFamily="34" charset="0"/>
              <a:buChar char="•"/>
            </a:pPr>
            <a:r>
              <a:rPr lang="en-US" sz="2400" dirty="0">
                <a:latin typeface="+mj-lt"/>
              </a:rPr>
              <a:t>Similar to how the human brain works, CNN distinguishes meaningful features in an image in order to classify the image as a whole.</a:t>
            </a:r>
            <a:endParaRPr lang="en-IN" sz="2400" b="1" dirty="0">
              <a:latin typeface="+mj-lt"/>
            </a:endParaRPr>
          </a:p>
          <a:p>
            <a:pPr fontAlgn="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fontAlgn="t"/>
            <a:endParaRPr lang="en-US" sz="20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8988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790EA9-29F5-429D-BA4D-A561A773C18D}"/>
              </a:ext>
            </a:extLst>
          </p:cNvPr>
          <p:cNvSpPr txBox="1"/>
          <p:nvPr/>
        </p:nvSpPr>
        <p:spPr>
          <a:xfrm>
            <a:off x="611560" y="908720"/>
            <a:ext cx="4581330" cy="523220"/>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CNN MODEL</a:t>
            </a:r>
            <a:endParaRPr lang="en-IN" sz="2800" dirty="0"/>
          </a:p>
        </p:txBody>
      </p:sp>
      <p:pic>
        <p:nvPicPr>
          <p:cNvPr id="6" name="Picture 5" descr="Diagram&#10;&#10;Description automatically generated">
            <a:extLst>
              <a:ext uri="{FF2B5EF4-FFF2-40B4-BE49-F238E27FC236}">
                <a16:creationId xmlns:a16="http://schemas.microsoft.com/office/drawing/2014/main" id="{8079940E-2A3B-41B8-8B9A-ED6620AC6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7192"/>
            <a:ext cx="8966205" cy="3315984"/>
          </a:xfrm>
          <a:prstGeom prst="rect">
            <a:avLst/>
          </a:prstGeom>
        </p:spPr>
      </p:pic>
    </p:spTree>
    <p:extLst>
      <p:ext uri="{BB962C8B-B14F-4D97-AF65-F5344CB8AC3E}">
        <p14:creationId xmlns:p14="http://schemas.microsoft.com/office/powerpoint/2010/main" val="298935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372</TotalTime>
  <Words>1211</Words>
  <Application>Microsoft Office PowerPoint</Application>
  <PresentationFormat>On-screen Show (4:3)</PresentationFormat>
  <Paragraphs>60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Constantia</vt:lpstr>
      <vt:lpstr>Georgia</vt:lpstr>
      <vt:lpstr>Roboto</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RAVI CHANDRA</cp:lastModifiedBy>
  <cp:revision>20</cp:revision>
  <dcterms:created xsi:type="dcterms:W3CDTF">2021-07-25T14:19:28Z</dcterms:created>
  <dcterms:modified xsi:type="dcterms:W3CDTF">2021-11-15T16:35:04Z</dcterms:modified>
</cp:coreProperties>
</file>