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75" r:id="rId3"/>
    <p:sldId id="257" r:id="rId4"/>
    <p:sldId id="259" r:id="rId5"/>
    <p:sldId id="260" r:id="rId6"/>
    <p:sldId id="261" r:id="rId7"/>
    <p:sldId id="277" r:id="rId8"/>
    <p:sldId id="279" r:id="rId9"/>
    <p:sldId id="280" r:id="rId10"/>
    <p:sldId id="281" r:id="rId11"/>
    <p:sldId id="282" r:id="rId12"/>
    <p:sldId id="283" r:id="rId13"/>
    <p:sldId id="284" r:id="rId14"/>
    <p:sldId id="285" r:id="rId15"/>
    <p:sldId id="28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4632" autoAdjust="0"/>
  </p:normalViewPr>
  <p:slideViewPr>
    <p:cSldViewPr snapToGrid="0">
      <p:cViewPr>
        <p:scale>
          <a:sx n="77" d="100"/>
          <a:sy n="77" d="100"/>
        </p:scale>
        <p:origin x="-642" y="-180"/>
      </p:cViewPr>
      <p:guideLst>
        <p:guide orient="horz" pos="214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0481A-DA08-4A36-8D18-F83EBDDBF6C1}"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8F073-CBF3-490C-B6E8-35006CEC769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9E50D9-FF4A-4489-A227-579E3E19E2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095BB2-67FB-4D44-8D92-3C408FB139C8}"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59E50D9-FF4A-4489-A227-579E3E19E2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095BB2-67FB-4D44-8D92-3C408FB139C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59E50D9-FF4A-4489-A227-579E3E19E2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095BB2-67FB-4D44-8D92-3C408FB139C8}" type="slidenum">
              <a:rPr lang="en-IN" smtClean="0"/>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959E50D9-FF4A-4489-A227-579E3E19E2C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095BB2-67FB-4D44-8D92-3C408FB139C8}"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959E50D9-FF4A-4489-A227-579E3E19E2C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095BB2-67FB-4D44-8D92-3C408FB139C8}" type="slidenum">
              <a:rPr lang="en-IN" smtClean="0"/>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959E50D9-FF4A-4489-A227-579E3E19E2C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095BB2-67FB-4D44-8D92-3C408FB139C8}"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59E50D9-FF4A-4489-A227-579E3E19E2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095BB2-67FB-4D44-8D92-3C408FB139C8}"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59E50D9-FF4A-4489-A227-579E3E19E2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095BB2-67FB-4D44-8D92-3C408FB139C8}"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59E50D9-FF4A-4489-A227-579E3E19E2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095BB2-67FB-4D44-8D92-3C408FB139C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59E50D9-FF4A-4489-A227-579E3E19E2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095BB2-67FB-4D44-8D92-3C408FB139C8}"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59E50D9-FF4A-4489-A227-579E3E19E2C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095BB2-67FB-4D44-8D92-3C408FB139C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59E50D9-FF4A-4489-A227-579E3E19E2C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095BB2-67FB-4D44-8D92-3C408FB139C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9E50D9-FF4A-4489-A227-579E3E19E2C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095BB2-67FB-4D44-8D92-3C408FB139C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E50D9-FF4A-4489-A227-579E3E19E2C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095BB2-67FB-4D44-8D92-3C408FB139C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59E50D9-FF4A-4489-A227-579E3E19E2C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095BB2-67FB-4D44-8D92-3C408FB139C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59E50D9-FF4A-4489-A227-579E3E19E2C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095BB2-67FB-4D44-8D92-3C408FB139C8}"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59E50D9-FF4A-4489-A227-579E3E19E2C8}" type="datetimeFigureOut">
              <a:rPr lang="en-IN" smtClean="0"/>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095BB2-67FB-4D44-8D92-3C408FB139C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28570" y="635000"/>
            <a:ext cx="9213215" cy="2956560"/>
          </a:xfrm>
        </p:spPr>
        <p:txBody>
          <a:bodyPr/>
          <a:p>
            <a:r>
              <a:rPr lang="en-IN" altLang="en-US" b="1" u="sng">
                <a:solidFill>
                  <a:srgbClr val="FF0000"/>
                </a:solidFill>
                <a:uFillTx/>
                <a:cs typeface="+mj-lt"/>
                <a:sym typeface="+mn-ea"/>
              </a:rPr>
              <a:t>Brain Tumor Detection From MRI Images With IBM Watson Studio</a:t>
            </a:r>
            <a:endParaRPr lang="en-IN" altLang="en-US" b="1" u="sng">
              <a:solidFill>
                <a:srgbClr val="FF0000"/>
              </a:solidFill>
              <a:uFillTx/>
              <a:cs typeface="+mj-lt"/>
              <a:sym typeface="+mn-ea"/>
            </a:endParaRPr>
          </a:p>
        </p:txBody>
      </p:sp>
      <p:pic>
        <p:nvPicPr>
          <p:cNvPr id="8" name="Content Placeholder 7" descr="WhatsApp Image 2021-11-11 at 00.40.57"/>
          <p:cNvPicPr>
            <a:picLocks noChangeAspect="1"/>
          </p:cNvPicPr>
          <p:nvPr>
            <p:ph idx="1"/>
          </p:nvPr>
        </p:nvPicPr>
        <p:blipFill>
          <a:blip r:embed="rId1"/>
          <a:stretch>
            <a:fillRect/>
          </a:stretch>
        </p:blipFill>
        <p:spPr>
          <a:xfrm>
            <a:off x="1927860" y="2067560"/>
            <a:ext cx="8579485" cy="45872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53285" y="624205"/>
            <a:ext cx="9351010" cy="1141095"/>
          </a:xfrm>
        </p:spPr>
        <p:txBody>
          <a:bodyPr/>
          <a:p>
            <a:r>
              <a:rPr lang="en-IN" altLang="en-US" u="sng">
                <a:solidFill>
                  <a:srgbClr val="FF0000"/>
                </a:solidFill>
                <a:uFillTx/>
              </a:rPr>
              <a:t>Deceased And Non-Deceased Brain</a:t>
            </a:r>
            <a:endParaRPr lang="en-IN" altLang="en-US" u="sng">
              <a:solidFill>
                <a:srgbClr val="FF0000"/>
              </a:solidFill>
              <a:uFillTx/>
            </a:endParaRPr>
          </a:p>
        </p:txBody>
      </p:sp>
      <p:pic>
        <p:nvPicPr>
          <p:cNvPr id="4" name="Content Placeholder 3" descr="WhatsApp Image 2021-11-10 at 23.50.26"/>
          <p:cNvPicPr>
            <a:picLocks noChangeAspect="1"/>
          </p:cNvPicPr>
          <p:nvPr>
            <p:ph idx="1"/>
          </p:nvPr>
        </p:nvPicPr>
        <p:blipFill>
          <a:blip r:embed="rId1"/>
          <a:stretch>
            <a:fillRect/>
          </a:stretch>
        </p:blipFill>
        <p:spPr>
          <a:xfrm>
            <a:off x="1755140" y="1558925"/>
            <a:ext cx="8942070" cy="50768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solidFill>
                  <a:srgbClr val="FF0000"/>
                </a:solidFill>
                <a:uFillTx/>
              </a:rPr>
              <a:t>Advantages</a:t>
            </a:r>
            <a:endParaRPr lang="en-IN" altLang="en-US" b="1" u="sng">
              <a:solidFill>
                <a:srgbClr val="FF0000"/>
              </a:solidFill>
              <a:uFillTx/>
            </a:endParaRPr>
          </a:p>
        </p:txBody>
      </p:sp>
      <p:sp>
        <p:nvSpPr>
          <p:cNvPr id="3" name="Content Placeholder 2"/>
          <p:cNvSpPr>
            <a:spLocks noGrp="1"/>
          </p:cNvSpPr>
          <p:nvPr>
            <p:ph idx="1"/>
          </p:nvPr>
        </p:nvSpPr>
        <p:spPr>
          <a:xfrm>
            <a:off x="1031557" y="2741295"/>
            <a:ext cx="8915400" cy="3777622"/>
          </a:xfrm>
        </p:spPr>
        <p:txBody>
          <a:bodyPr/>
          <a:p>
            <a:pPr marL="0" indent="0">
              <a:buNone/>
            </a:pPr>
            <a:r>
              <a:rPr lang="en-IN" altLang="en-US" sz="2000"/>
              <a:t>It can segment the brain region from the image occurately.</a:t>
            </a:r>
            <a:endParaRPr lang="en-IN" altLang="en-US" sz="2000"/>
          </a:p>
          <a:p>
            <a:pPr marL="0" indent="0">
              <a:buNone/>
            </a:pPr>
            <a:r>
              <a:rPr lang="en-IN" altLang="en-US" sz="2000"/>
              <a:t>It is useful to classify the brain tumor images for accurate detection.</a:t>
            </a:r>
            <a:endParaRPr lang="en-IN" altLang="en-US" sz="2000"/>
          </a:p>
          <a:p>
            <a:pPr marL="0" indent="0">
              <a:buNone/>
            </a:pPr>
            <a:r>
              <a:rPr lang="en-IN" altLang="en-US" sz="2000"/>
              <a:t>Brain tumor will be detected in an early stages.</a:t>
            </a:r>
            <a:endParaRPr lang="en-IN" altLang="en-US" sz="2000"/>
          </a:p>
        </p:txBody>
      </p:sp>
      <p:sp>
        <p:nvSpPr>
          <p:cNvPr id="4" name="Right Arrow 3"/>
          <p:cNvSpPr/>
          <p:nvPr/>
        </p:nvSpPr>
        <p:spPr>
          <a:xfrm>
            <a:off x="772160" y="2873375"/>
            <a:ext cx="259080" cy="139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ight Arrow 4"/>
          <p:cNvSpPr/>
          <p:nvPr/>
        </p:nvSpPr>
        <p:spPr>
          <a:xfrm>
            <a:off x="762000" y="3282315"/>
            <a:ext cx="269240" cy="139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ight Arrow 5"/>
          <p:cNvSpPr/>
          <p:nvPr/>
        </p:nvSpPr>
        <p:spPr>
          <a:xfrm>
            <a:off x="762000" y="3752215"/>
            <a:ext cx="299720" cy="139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solidFill>
                  <a:srgbClr val="FF0000"/>
                </a:solidFill>
                <a:uFillTx/>
              </a:rPr>
              <a:t>Applications</a:t>
            </a:r>
            <a:endParaRPr lang="en-IN" altLang="en-US" b="1" u="sng">
              <a:solidFill>
                <a:srgbClr val="FF0000"/>
              </a:solidFill>
              <a:uFillTx/>
            </a:endParaRPr>
          </a:p>
        </p:txBody>
      </p:sp>
      <p:sp>
        <p:nvSpPr>
          <p:cNvPr id="3" name="Content Placeholder 2"/>
          <p:cNvSpPr>
            <a:spLocks noGrp="1"/>
          </p:cNvSpPr>
          <p:nvPr>
            <p:ph idx="1"/>
          </p:nvPr>
        </p:nvSpPr>
        <p:spPr>
          <a:xfrm>
            <a:off x="2139632" y="2103755"/>
            <a:ext cx="8915400" cy="3777622"/>
          </a:xfrm>
        </p:spPr>
        <p:txBody>
          <a:bodyPr/>
          <a:p>
            <a:pPr marL="0" indent="0">
              <a:lnSpc>
                <a:spcPct val="120000"/>
              </a:lnSpc>
              <a:buNone/>
            </a:pPr>
            <a:r>
              <a:rPr lang="en-IN" altLang="en-US"/>
              <a:t>The main aim of the application is tumor identification.</a:t>
            </a:r>
            <a:endParaRPr lang="en-IN" altLang="en-US"/>
          </a:p>
          <a:p>
            <a:pPr marL="0" indent="0">
              <a:lnSpc>
                <a:spcPct val="120000"/>
              </a:lnSpc>
              <a:buNone/>
            </a:pPr>
            <a:r>
              <a:rPr lang="en-IN" altLang="en-US"/>
              <a:t>The main reason behand the development of this application is to provide proper treatement as soon as possible and protect the human life which is in danger.</a:t>
            </a:r>
            <a:endParaRPr lang="en-IN" altLang="en-US"/>
          </a:p>
          <a:p>
            <a:pPr marL="0" indent="0">
              <a:lnSpc>
                <a:spcPct val="120000"/>
              </a:lnSpc>
              <a:buNone/>
            </a:pPr>
            <a:r>
              <a:rPr lang="en-IN" altLang="en-US"/>
              <a:t>This application is helpful to docters as well as patient.</a:t>
            </a:r>
            <a:endParaRPr lang="en-IN" altLang="en-US"/>
          </a:p>
          <a:p>
            <a:pPr marL="0" indent="0">
              <a:lnSpc>
                <a:spcPct val="120000"/>
              </a:lnSpc>
              <a:buNone/>
            </a:pPr>
            <a:r>
              <a:rPr lang="en-IN" altLang="en-US"/>
              <a:t>The manual identification is not fast, accuarate and efficient, to overcome whose problem this application s design.</a:t>
            </a:r>
            <a:endParaRPr lang="en-IN" altLang="en-US"/>
          </a:p>
          <a:p>
            <a:pPr marL="0" indent="0">
              <a:lnSpc>
                <a:spcPct val="120000"/>
              </a:lnSpc>
              <a:buNone/>
            </a:pPr>
            <a:r>
              <a:rPr lang="en-IN" altLang="en-US"/>
              <a:t>It is user friendly application.</a:t>
            </a:r>
            <a:endParaRPr lang="en-IN" altLang="en-US"/>
          </a:p>
        </p:txBody>
      </p:sp>
      <p:sp>
        <p:nvSpPr>
          <p:cNvPr id="5" name="Right Arrow 4"/>
          <p:cNvSpPr/>
          <p:nvPr/>
        </p:nvSpPr>
        <p:spPr>
          <a:xfrm>
            <a:off x="1805940" y="2274570"/>
            <a:ext cx="279400" cy="129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ight Arrow 5"/>
          <p:cNvSpPr/>
          <p:nvPr/>
        </p:nvSpPr>
        <p:spPr>
          <a:xfrm>
            <a:off x="1816100" y="2723515"/>
            <a:ext cx="279400" cy="129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ight Arrow 6"/>
          <p:cNvSpPr/>
          <p:nvPr/>
        </p:nvSpPr>
        <p:spPr>
          <a:xfrm>
            <a:off x="1785620" y="3811905"/>
            <a:ext cx="299085" cy="120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ight Arrow 8"/>
          <p:cNvSpPr/>
          <p:nvPr/>
        </p:nvSpPr>
        <p:spPr>
          <a:xfrm>
            <a:off x="1816100" y="4370705"/>
            <a:ext cx="288925" cy="129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ight Arrow 9"/>
          <p:cNvSpPr/>
          <p:nvPr/>
        </p:nvSpPr>
        <p:spPr>
          <a:xfrm>
            <a:off x="1905635" y="5089525"/>
            <a:ext cx="299720" cy="129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33550" y="176530"/>
            <a:ext cx="8725535" cy="975995"/>
          </a:xfrm>
        </p:spPr>
        <p:txBody>
          <a:bodyPr>
            <a:noAutofit/>
          </a:bodyPr>
          <a:p>
            <a:r>
              <a:rPr lang="en-IN" altLang="en-US" sz="3600" b="1" u="sng">
                <a:solidFill>
                  <a:srgbClr val="FF0000"/>
                </a:solidFill>
                <a:uFillTx/>
              </a:rPr>
              <a:t>Treatment Options Of Brain Tumor</a:t>
            </a:r>
            <a:endParaRPr lang="en-IN" altLang="en-US" sz="3600" b="1" u="sng">
              <a:solidFill>
                <a:srgbClr val="FF0000"/>
              </a:solidFill>
              <a:uFillTx/>
            </a:endParaRPr>
          </a:p>
        </p:txBody>
      </p:sp>
      <p:pic>
        <p:nvPicPr>
          <p:cNvPr id="4" name="Content Placeholder 3" descr="WhatsApp Image 2021-11-11 at 00.19.37"/>
          <p:cNvPicPr>
            <a:picLocks noChangeAspect="1"/>
          </p:cNvPicPr>
          <p:nvPr>
            <p:ph idx="1"/>
          </p:nvPr>
        </p:nvPicPr>
        <p:blipFill>
          <a:blip r:embed="rId1"/>
          <a:stretch>
            <a:fillRect/>
          </a:stretch>
        </p:blipFill>
        <p:spPr>
          <a:xfrm>
            <a:off x="857250" y="1565910"/>
            <a:ext cx="4990465" cy="4852035"/>
          </a:xfrm>
          <a:prstGeom prst="rect">
            <a:avLst/>
          </a:prstGeom>
        </p:spPr>
      </p:pic>
      <p:sp>
        <p:nvSpPr>
          <p:cNvPr id="5" name="Text Placeholder 4"/>
          <p:cNvSpPr>
            <a:spLocks noGrp="1"/>
          </p:cNvSpPr>
          <p:nvPr>
            <p:ph type="body" sz="half" idx="2"/>
          </p:nvPr>
        </p:nvSpPr>
        <p:spPr>
          <a:xfrm>
            <a:off x="7499985" y="1349375"/>
            <a:ext cx="3455035" cy="5360035"/>
          </a:xfrm>
        </p:spPr>
        <p:txBody>
          <a:bodyPr/>
          <a:p>
            <a:r>
              <a:rPr lang="en-IN" altLang="en-US" sz="2400"/>
              <a:t>Surgery</a:t>
            </a:r>
            <a:endParaRPr lang="en-IN" altLang="en-US" sz="2400"/>
          </a:p>
          <a:p>
            <a:endParaRPr lang="en-IN" altLang="en-US" sz="2400"/>
          </a:p>
          <a:p>
            <a:r>
              <a:rPr lang="en-IN" altLang="en-US" sz="2400"/>
              <a:t>Radiation therapy</a:t>
            </a:r>
            <a:endParaRPr lang="en-IN" altLang="en-US" sz="2400"/>
          </a:p>
          <a:p>
            <a:endParaRPr lang="en-IN" altLang="en-US" sz="2400"/>
          </a:p>
          <a:p>
            <a:r>
              <a:rPr lang="en-IN" altLang="en-US" sz="2400"/>
              <a:t>Stereotactic radiosurgery</a:t>
            </a:r>
            <a:endParaRPr lang="en-IN" altLang="en-US" sz="2400"/>
          </a:p>
          <a:p>
            <a:endParaRPr lang="en-IN" altLang="en-US" sz="2400"/>
          </a:p>
          <a:p>
            <a:r>
              <a:rPr lang="en-IN" altLang="en-US" sz="2400"/>
              <a:t>Chemotherapy</a:t>
            </a:r>
            <a:endParaRPr lang="en-IN" altLang="en-US" sz="2400"/>
          </a:p>
          <a:p>
            <a:endParaRPr lang="en-IN" altLang="en-US" sz="2400"/>
          </a:p>
          <a:p>
            <a:r>
              <a:rPr lang="en-IN" altLang="en-US" sz="2400"/>
              <a:t>Targeted drug therapy</a:t>
            </a:r>
            <a:endParaRPr lang="en-IN" altLang="en-US" sz="2400"/>
          </a:p>
        </p:txBody>
      </p:sp>
      <p:sp>
        <p:nvSpPr>
          <p:cNvPr id="11" name="Right Arrow 10"/>
          <p:cNvSpPr/>
          <p:nvPr/>
        </p:nvSpPr>
        <p:spPr>
          <a:xfrm>
            <a:off x="7076440" y="1565910"/>
            <a:ext cx="240030" cy="120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ight Arrow 12"/>
          <p:cNvSpPr/>
          <p:nvPr/>
        </p:nvSpPr>
        <p:spPr>
          <a:xfrm>
            <a:off x="7036435" y="2494280"/>
            <a:ext cx="259715" cy="139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Right Arrow 13"/>
          <p:cNvSpPr/>
          <p:nvPr/>
        </p:nvSpPr>
        <p:spPr>
          <a:xfrm>
            <a:off x="7026910" y="3492500"/>
            <a:ext cx="269240" cy="119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Right Arrow 14"/>
          <p:cNvSpPr/>
          <p:nvPr/>
        </p:nvSpPr>
        <p:spPr>
          <a:xfrm>
            <a:off x="7066915" y="5848350"/>
            <a:ext cx="259715" cy="109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Right Arrow 15"/>
          <p:cNvSpPr/>
          <p:nvPr/>
        </p:nvSpPr>
        <p:spPr>
          <a:xfrm>
            <a:off x="7036435" y="4889500"/>
            <a:ext cx="280035" cy="109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2682875" y="2510790"/>
            <a:ext cx="8911590" cy="3975100"/>
          </a:xfrm>
        </p:spPr>
        <p:txBody>
          <a:bodyPr/>
          <a:p>
            <a:r>
              <a:rPr lang="en-IN" altLang="en-US" sz="9600" b="1" u="sng">
                <a:solidFill>
                  <a:srgbClr val="FF0000"/>
                </a:solidFill>
                <a:uFillTx/>
              </a:rPr>
              <a:t>THANK YOU</a:t>
            </a:r>
            <a:endParaRPr lang="en-IN" altLang="en-US" sz="9600" b="1" u="sng">
              <a:solidFill>
                <a:srgbClr val="FF0000"/>
              </a:solidFill>
              <a:uFillTx/>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80031" y="2682433"/>
            <a:ext cx="3932237" cy="2743201"/>
          </a:xfrm>
          <a:blipFill>
            <a:blip r:embed="rId2"/>
            <a:tile tx="0" ty="0" sx="100000" sy="100000" flip="none" algn="tl"/>
          </a:blipFill>
        </p:spPr>
        <p:txBody>
          <a:bodyPr/>
          <a:lstStyle/>
          <a:p>
            <a:r>
              <a:rPr lang="en-US" dirty="0"/>
              <a:t>               </a:t>
            </a:r>
            <a:r>
              <a:rPr lang="en-US" sz="2000" b="1" dirty="0">
                <a:latin typeface="Times New Roman" panose="02020603050405020304" pitchFamily="18" charset="0"/>
                <a:cs typeface="Times New Roman" panose="02020603050405020304" pitchFamily="18" charset="0"/>
              </a:rPr>
              <a:t>TEAM MEMBERS </a:t>
            </a:r>
            <a:endParaRPr lang="en-US" sz="2000"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IN" altLang="en-US" sz="1800" b="1" dirty="0" smtClean="0">
                <a:latin typeface="Times New Roman" panose="02020603050405020304" pitchFamily="18" charset="0"/>
                <a:cs typeface="Times New Roman" panose="02020603050405020304" pitchFamily="18" charset="0"/>
              </a:rPr>
              <a:t>P.Ashritha</a:t>
            </a:r>
            <a:r>
              <a:rPr lang="en-US" sz="1800" b="1" dirty="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18UK1A0</a:t>
            </a:r>
            <a:r>
              <a:rPr lang="en-IN" altLang="en-US" sz="1800" b="1" dirty="0" smtClean="0">
                <a:latin typeface="Times New Roman" panose="02020603050405020304" pitchFamily="18" charset="0"/>
                <a:cs typeface="Times New Roman" panose="02020603050405020304" pitchFamily="18" charset="0"/>
              </a:rPr>
              <a:t>5L5</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IN" altLang="en-US" sz="1800" b="1" dirty="0">
                <a:latin typeface="Times New Roman" panose="02020603050405020304" pitchFamily="18" charset="0"/>
                <a:cs typeface="Times New Roman" panose="02020603050405020304" pitchFamily="18" charset="0"/>
              </a:rPr>
              <a:t> K.Susmitha</a:t>
            </a:r>
            <a:r>
              <a:rPr lang="en-US" sz="1800" b="1" dirty="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18UK1A05</a:t>
            </a:r>
            <a:r>
              <a:rPr lang="en-IN" altLang="en-US" sz="1800" b="1" dirty="0" smtClean="0">
                <a:latin typeface="Times New Roman" panose="02020603050405020304" pitchFamily="18" charset="0"/>
                <a:cs typeface="Times New Roman" panose="02020603050405020304" pitchFamily="18" charset="0"/>
              </a:rPr>
              <a:t>F0</a:t>
            </a:r>
            <a:r>
              <a:rPr lang="en-US" sz="1800" b="1" dirty="0" smtClean="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 </a:t>
            </a:r>
            <a:r>
              <a:rPr lang="en-IN" altLang="en-US" sz="1800" b="1" dirty="0">
                <a:latin typeface="Times New Roman" panose="02020603050405020304" pitchFamily="18" charset="0"/>
                <a:cs typeface="Times New Roman" panose="02020603050405020304" pitchFamily="18" charset="0"/>
              </a:rPr>
              <a:t>S.Chandana</a:t>
            </a:r>
            <a:r>
              <a:rPr lang="en-US" sz="1800" b="1" dirty="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18UK1A05</a:t>
            </a:r>
            <a:r>
              <a:rPr lang="en-IN" altLang="en-US" sz="1800" b="1" dirty="0" smtClean="0">
                <a:latin typeface="Times New Roman" panose="02020603050405020304" pitchFamily="18" charset="0"/>
                <a:cs typeface="Times New Roman" panose="02020603050405020304" pitchFamily="18" charset="0"/>
              </a:rPr>
              <a:t>N1</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sz="1800" b="1" dirty="0" smtClean="0">
                <a:latin typeface="Times New Roman" panose="02020603050405020304" pitchFamily="18" charset="0"/>
                <a:cs typeface="Times New Roman" panose="02020603050405020304" pitchFamily="18" charset="0"/>
              </a:rPr>
              <a:t> </a:t>
            </a:r>
            <a:r>
              <a:rPr lang="en-IN" altLang="en-US" sz="1800" b="1" dirty="0" smtClean="0">
                <a:latin typeface="Times New Roman" panose="02020603050405020304" pitchFamily="18" charset="0"/>
                <a:cs typeface="Times New Roman" panose="02020603050405020304" pitchFamily="18" charset="0"/>
              </a:rPr>
              <a:t>M.Shakil UR Rahman</a:t>
            </a:r>
            <a:r>
              <a:rPr lang="en-US" sz="1800" b="1" dirty="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18UK1A05</a:t>
            </a:r>
            <a:r>
              <a:rPr lang="en-IN" altLang="en-US" sz="1800" b="1" dirty="0" smtClean="0">
                <a:latin typeface="Times New Roman" panose="02020603050405020304" pitchFamily="18" charset="0"/>
                <a:cs typeface="Times New Roman" panose="02020603050405020304" pitchFamily="18" charset="0"/>
              </a:rPr>
              <a:t>L1</a:t>
            </a:r>
            <a:r>
              <a:rPr lang="en-US" sz="1800" b="1" dirty="0" smtClean="0">
                <a:latin typeface="Times New Roman" panose="02020603050405020304" pitchFamily="18" charset="0"/>
                <a:cs typeface="Times New Roman" panose="02020603050405020304" pitchFamily="18" charset="0"/>
              </a:rPr>
              <a:t>)</a:t>
            </a:r>
            <a:endParaRPr lang="en-IN" sz="1800" b="1" dirty="0"/>
          </a:p>
        </p:txBody>
      </p:sp>
      <p:sp>
        <p:nvSpPr>
          <p:cNvPr id="7" name="Rectangle: Rounded Corners 6"/>
          <p:cNvSpPr/>
          <p:nvPr/>
        </p:nvSpPr>
        <p:spPr>
          <a:xfrm>
            <a:off x="8495818" y="-821803"/>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sz="3600" b="1" u="sng" dirty="0">
                <a:solidFill>
                  <a:srgbClr val="FF0000"/>
                </a:solidFill>
                <a:uFillTx/>
              </a:rPr>
              <a:t>CONTENTS</a:t>
            </a:r>
            <a:endParaRPr lang="en-US" sz="3600" b="1" u="sng" dirty="0">
              <a:solidFill>
                <a:srgbClr val="FF0000"/>
              </a:solidFill>
              <a:uFillTx/>
            </a:endParaRPr>
          </a:p>
        </p:txBody>
      </p:sp>
      <p:sp>
        <p:nvSpPr>
          <p:cNvPr id="10" name="Content Placeholder 9"/>
          <p:cNvSpPr>
            <a:spLocks noGrp="1"/>
          </p:cNvSpPr>
          <p:nvPr>
            <p:ph idx="1"/>
          </p:nvPr>
        </p:nvSpPr>
        <p:spPr/>
        <p:txBody>
          <a:bodyPr>
            <a:normAutofit lnSpcReduction="10000"/>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Abstract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Introduction </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altLang="en-US" sz="2000" dirty="0" smtClean="0">
                <a:latin typeface="Times New Roman" panose="02020603050405020304" pitchFamily="18" charset="0"/>
                <a:cs typeface="Times New Roman" panose="02020603050405020304" pitchFamily="18" charset="0"/>
              </a:rPr>
              <a:t>About brain tumor</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rPr>
              <a:t>Black diagram</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altLang="en-US" sz="2000" dirty="0" smtClean="0">
                <a:latin typeface="Times New Roman" panose="02020603050405020304" pitchFamily="18" charset="0"/>
                <a:cs typeface="Times New Roman" panose="02020603050405020304" pitchFamily="18" charset="0"/>
              </a:rPr>
              <a:t>Types</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altLang="en-US" sz="2000" dirty="0" smtClean="0">
                <a:latin typeface="Times New Roman" panose="02020603050405020304" pitchFamily="18" charset="0"/>
                <a:cs typeface="Times New Roman" panose="02020603050405020304" pitchFamily="18" charset="0"/>
              </a:rPr>
              <a:t>Segmentation</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rPr>
              <a:t>Advantages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altLang="en-US" sz="2000" dirty="0" smtClean="0">
                <a:latin typeface="Times New Roman" panose="02020603050405020304" pitchFamily="18" charset="0"/>
                <a:cs typeface="Times New Roman" panose="02020603050405020304" pitchFamily="18" charset="0"/>
              </a:rPr>
              <a:t>Applications</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b="1" u="sng" dirty="0">
                <a:solidFill>
                  <a:srgbClr val="FF0000"/>
                </a:solidFill>
                <a:uFillTx/>
                <a:cs typeface="Times New Roman" panose="02020603050405020304" pitchFamily="18" charset="0"/>
              </a:rPr>
              <a:t>ABSTRACT</a:t>
            </a:r>
            <a:endParaRPr lang="en-US" b="1" u="sng" dirty="0">
              <a:solidFill>
                <a:srgbClr val="FF0000"/>
              </a:solidFill>
              <a:uFillTx/>
              <a:cs typeface="Times New Roman" panose="02020603050405020304" pitchFamily="18" charset="0"/>
            </a:endParaRPr>
          </a:p>
        </p:txBody>
      </p:sp>
      <p:sp>
        <p:nvSpPr>
          <p:cNvPr id="7" name="Content Placeholder 6"/>
          <p:cNvSpPr>
            <a:spLocks noGrp="1"/>
          </p:cNvSpPr>
          <p:nvPr>
            <p:ph idx="1"/>
          </p:nvPr>
        </p:nvSpPr>
        <p:spPr>
          <a:xfrm>
            <a:off x="1747777" y="1574157"/>
            <a:ext cx="9756835" cy="5092861"/>
          </a:xfrm>
        </p:spPr>
        <p:txBody>
          <a:bodyPr>
            <a:noAutofit/>
          </a:bodyPr>
          <a:lstStyle/>
          <a:p>
            <a:pPr marL="0" indent="0">
              <a:buNone/>
            </a:pPr>
            <a:endParaRPr lang="en-US" sz="1600" dirty="0"/>
          </a:p>
          <a:p>
            <a:pPr marL="0" indent="0">
              <a:buNone/>
            </a:pPr>
            <a:r>
              <a:rPr lang="en-US" sz="1600" dirty="0"/>
              <a:t>A Brain tumor is considered as one of the aggressive diseases, among children and adults. Brain tumors account for 85 to 90 percent of all primary Central Nervous System(CNS) tumors. Every year, around 11,700 people are diagnosed with a brain tumor. The 5-year survival rate for people with a cancerous brain or CNS tumor is approximately 34 percent for men and36 percent for women. Brain Tumors are classified as: Benign Tumor, Malignant Tumor, Pituitary Tumor, etc. Proper treatment, planning, and accurate diagnostics should be implemented to improve the life expectancy of the patients. The best technique to detect brain tumors is Magnetic Resonance Imaging (MRI). A huge amount of image data is generated through the scans. These images are examined by the radiologist. A manual examination can be error-prone due to the level of complexities involved in brain tumors and their properties.</a:t>
            </a:r>
            <a:endParaRPr lang="en-US" sz="1600" dirty="0"/>
          </a:p>
          <a:p>
            <a:pPr marL="0" indent="0">
              <a:buNone/>
            </a:pPr>
            <a:r>
              <a:rPr lang="en-US" sz="1600" dirty="0"/>
              <a:t>Application of automated classification techniques using Machine Learning(ML) and Artificial Intelligence(AI)has consistently shown higher accuracy than manual classification. Hence, proposing a system performing detection and classification by using Deep Learning Algorithms using ConvolutionNeural Network (CNN), Artificial Neural Network (ANN), and TransferLearning (TL) would be helpful to doctors all around the world.</a:t>
            </a:r>
            <a:endParaRPr lang="en-US" sz="1600" dirty="0"/>
          </a:p>
          <a:p>
            <a:pPr marL="0" indent="0">
              <a:buNone/>
            </a:pPr>
            <a:endParaRPr lang="en-US" sz="1600" dirty="0"/>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047036" y="3247227"/>
            <a:ext cx="609407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84771"/>
          </a:xfrm>
        </p:spPr>
        <p:txBody>
          <a:bodyPr>
            <a:normAutofit/>
          </a:bodyPr>
          <a:lstStyle/>
          <a:p>
            <a:r>
              <a:rPr lang="en-US" sz="3200" b="1" u="sng" dirty="0">
                <a:solidFill>
                  <a:srgbClr val="FF0000"/>
                </a:solidFill>
                <a:uFillTx/>
              </a:rPr>
              <a:t>INTRODUCTION</a:t>
            </a:r>
            <a:r>
              <a:rPr lang="en-US" sz="2800" b="1" u="sng" dirty="0">
                <a:solidFill>
                  <a:srgbClr val="FF0000"/>
                </a:solidFill>
                <a:uFillTx/>
              </a:rPr>
              <a:t> </a:t>
            </a:r>
            <a:endParaRPr lang="en-US" sz="2800" b="1" u="sng" dirty="0">
              <a:solidFill>
                <a:srgbClr val="FF0000"/>
              </a:solidFill>
              <a:uFillTx/>
            </a:endParaRPr>
          </a:p>
        </p:txBody>
      </p:sp>
      <p:sp>
        <p:nvSpPr>
          <p:cNvPr id="3" name="Content Placeholder 2"/>
          <p:cNvSpPr>
            <a:spLocks noGrp="1"/>
          </p:cNvSpPr>
          <p:nvPr>
            <p:ph idx="1"/>
          </p:nvPr>
        </p:nvSpPr>
        <p:spPr>
          <a:xfrm>
            <a:off x="2589212" y="1886673"/>
            <a:ext cx="8915400" cy="4347217"/>
          </a:xfrm>
        </p:spPr>
        <p:txBody>
          <a:bodyPr>
            <a:normAutofit/>
          </a:bodyPr>
          <a:lstStyle/>
          <a:p>
            <a:pPr marL="0" indent="0" algn="l">
              <a:lnSpc>
                <a:spcPct val="100000"/>
              </a:lnSpc>
              <a:buNone/>
            </a:pPr>
            <a:r>
              <a:rPr lang="en-IN" dirty="0">
                <a:latin typeface="Arial" panose="020B0604020202020204" pitchFamily="34" charset="0"/>
                <a:cs typeface="Arial" panose="020B0604020202020204" pitchFamily="34" charset="0"/>
              </a:rPr>
              <a:t>→ </a:t>
            </a:r>
            <a:r>
              <a:rPr lang="en-IN" dirty="0"/>
              <a:t>Brain tumor is one of the vital organs in the human body. Its consists of                billions of cells.</a:t>
            </a:r>
            <a:endParaRPr lang="en-IN" dirty="0"/>
          </a:p>
          <a:p>
            <a:pPr marL="0" indent="0">
              <a:buNone/>
            </a:pPr>
            <a:r>
              <a:rPr lang="en-IN" dirty="0">
                <a:latin typeface="Arial" panose="020B0604020202020204" pitchFamily="34" charset="0"/>
                <a:cs typeface="Arial" panose="020B0604020202020204" pitchFamily="34" charset="0"/>
              </a:rPr>
              <a:t>→ </a:t>
            </a:r>
            <a:r>
              <a:rPr lang="en-IN" dirty="0">
                <a:latin typeface="+mj-lt"/>
                <a:cs typeface="+mj-lt"/>
              </a:rPr>
              <a:t>The obnormal gruop cell is formed from the uncontroled division of cells.Which is also called as tumor.</a:t>
            </a:r>
            <a:endParaRPr lang="en-IN" dirty="0">
              <a:latin typeface="+mj-lt"/>
              <a:cs typeface="+mj-lt"/>
            </a:endParaRPr>
          </a:p>
          <a:p>
            <a:pPr marL="0" indent="0">
              <a:buNone/>
            </a:pPr>
            <a:r>
              <a:rPr lang="en-IN" dirty="0">
                <a:latin typeface="Arial" panose="020B0604020202020204" pitchFamily="34" charset="0"/>
                <a:cs typeface="Arial" panose="020B0604020202020204" pitchFamily="34" charset="0"/>
              </a:rPr>
              <a:t>→ </a:t>
            </a:r>
            <a:r>
              <a:rPr lang="en-IN" dirty="0">
                <a:latin typeface="+mj-lt"/>
                <a:cs typeface="+mj-lt"/>
              </a:rPr>
              <a:t>Brain MRI image is mainly used to detect to the tumor and tumor progress modelling process.</a:t>
            </a:r>
            <a:endParaRPr lang="en-IN" dirty="0">
              <a:latin typeface="+mj-lt"/>
              <a:cs typeface="+mj-lt"/>
            </a:endParaRPr>
          </a:p>
          <a:p>
            <a:pPr marL="0" indent="0">
              <a:buNone/>
            </a:pPr>
            <a:r>
              <a:rPr lang="en-IN" dirty="0">
                <a:latin typeface="Arial" panose="020B0604020202020204" pitchFamily="34" charset="0"/>
                <a:cs typeface="Arial" panose="020B0604020202020204" pitchFamily="34" charset="0"/>
              </a:rPr>
              <a:t>→ </a:t>
            </a:r>
            <a:r>
              <a:rPr lang="en-IN" dirty="0">
                <a:latin typeface="+mj-lt"/>
                <a:cs typeface="+mj-lt"/>
              </a:rPr>
              <a:t>This information is mainly used for tumur detection and reatement processes.</a:t>
            </a:r>
            <a:endParaRPr lang="en-IN" dirty="0">
              <a:latin typeface="+mj-lt"/>
              <a:cs typeface="+mj-lt"/>
            </a:endParaRPr>
          </a:p>
          <a:p>
            <a:pPr marL="0" indent="0">
              <a:buNone/>
            </a:pPr>
            <a:r>
              <a:rPr lang="en-IN" dirty="0">
                <a:latin typeface="Arial" panose="020B0604020202020204" pitchFamily="34" charset="0"/>
                <a:cs typeface="Arial" panose="020B0604020202020204" pitchFamily="34" charset="0"/>
              </a:rPr>
              <a:t>→ </a:t>
            </a:r>
            <a:r>
              <a:rPr lang="en-IN" dirty="0">
                <a:latin typeface="+mj-lt"/>
                <a:cs typeface="+mj-lt"/>
              </a:rPr>
              <a:t>MRI image provides detailed information about brain structure and anomaly detection in brain tissue.</a:t>
            </a:r>
            <a:endParaRPr lang="en-IN" dirty="0">
              <a:latin typeface="+mj-lt"/>
              <a:cs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solidFill>
                  <a:srgbClr val="FF0000"/>
                </a:solidFill>
                <a:uFillTx/>
              </a:rPr>
              <a:t>About The Brain Tumor</a:t>
            </a:r>
            <a:endParaRPr lang="en-IN" altLang="en-US" b="1" u="sng">
              <a:solidFill>
                <a:srgbClr val="FF0000"/>
              </a:solidFill>
              <a:uFillTx/>
            </a:endParaRPr>
          </a:p>
        </p:txBody>
      </p:sp>
      <p:sp>
        <p:nvSpPr>
          <p:cNvPr id="8" name="Content Placeholder 7"/>
          <p:cNvSpPr/>
          <p:nvPr>
            <p:ph idx="1"/>
          </p:nvPr>
        </p:nvSpPr>
        <p:spPr/>
        <p:txBody>
          <a:bodyPr/>
          <a:p>
            <a:pPr marL="0" indent="0" algn="l">
              <a:lnSpc>
                <a:spcPct val="110000"/>
              </a:lnSpc>
              <a:buNone/>
            </a:pPr>
            <a:r>
              <a:rPr lang="en-IN" altLang="en-US">
                <a:latin typeface="+mj-lt"/>
                <a:cs typeface="+mj-lt"/>
              </a:rPr>
              <a:t>Brain tumor is a collection or mass of obnormal cells in your brain.</a:t>
            </a:r>
            <a:endParaRPr lang="en-IN" altLang="en-US">
              <a:latin typeface="+mj-lt"/>
              <a:cs typeface="+mj-lt"/>
            </a:endParaRPr>
          </a:p>
          <a:p>
            <a:pPr marL="0" indent="0">
              <a:lnSpc>
                <a:spcPct val="110000"/>
              </a:lnSpc>
              <a:buNone/>
            </a:pPr>
            <a:r>
              <a:rPr lang="en-IN" altLang="en-US">
                <a:latin typeface="+mj-lt"/>
                <a:cs typeface="+mj-lt"/>
              </a:rPr>
              <a:t>This occurs because the normal metabolisum of cells stop. Some cells may not die and new cells will grow.</a:t>
            </a:r>
            <a:endParaRPr lang="en-IN" altLang="en-US">
              <a:latin typeface="+mj-lt"/>
              <a:cs typeface="+mj-lt"/>
            </a:endParaRPr>
          </a:p>
          <a:p>
            <a:pPr marL="0" indent="0">
              <a:lnSpc>
                <a:spcPct val="110000"/>
              </a:lnSpc>
              <a:buNone/>
            </a:pPr>
            <a:r>
              <a:rPr lang="en-IN" altLang="en-US">
                <a:latin typeface="+mj-lt"/>
                <a:cs typeface="+mj-lt"/>
              </a:rPr>
              <a:t>The brain tumor can be mainly divieded into two primary brain tumor and metastatic brain tumor.</a:t>
            </a:r>
            <a:endParaRPr lang="en-IN" altLang="en-US">
              <a:latin typeface="+mj-lt"/>
              <a:cs typeface="+mj-lt"/>
            </a:endParaRPr>
          </a:p>
        </p:txBody>
      </p:sp>
      <p:sp>
        <p:nvSpPr>
          <p:cNvPr id="20" name="Right Arrow 19"/>
          <p:cNvSpPr/>
          <p:nvPr/>
        </p:nvSpPr>
        <p:spPr>
          <a:xfrm flipV="1">
            <a:off x="2394585" y="2297430"/>
            <a:ext cx="24003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Right Arrow 20"/>
          <p:cNvSpPr/>
          <p:nvPr/>
        </p:nvSpPr>
        <p:spPr>
          <a:xfrm>
            <a:off x="2385060" y="2697480"/>
            <a:ext cx="239395"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Right Arrow 21"/>
          <p:cNvSpPr/>
          <p:nvPr/>
        </p:nvSpPr>
        <p:spPr>
          <a:xfrm>
            <a:off x="2343150" y="3462020"/>
            <a:ext cx="249555" cy="119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solidFill>
                  <a:srgbClr val="FF0000"/>
                </a:solidFill>
              </a:rPr>
              <a:t>Black Diagram</a:t>
            </a:r>
            <a:r>
              <a:rPr lang="en-IN" altLang="en-US" u="sng">
                <a:solidFill>
                  <a:srgbClr val="FF0000"/>
                </a:solidFill>
              </a:rPr>
              <a:t> </a:t>
            </a:r>
            <a:r>
              <a:rPr lang="en-IN" altLang="en-US" u="sng">
                <a:solidFill>
                  <a:srgbClr val="FF0000"/>
                </a:solidFill>
                <a:effectLst>
                  <a:outerShdw blurRad="38100" dist="38100" dir="2700000" algn="tl">
                    <a:srgbClr val="000000">
                      <a:alpha val="43137"/>
                    </a:srgbClr>
                  </a:outerShdw>
                </a:effectLst>
              </a:rPr>
              <a:t> </a:t>
            </a:r>
            <a:endParaRPr lang="en-IN" altLang="en-US">
              <a:solidFill>
                <a:srgbClr val="FF0000"/>
              </a:solidFill>
              <a:effectLst/>
            </a:endParaRPr>
          </a:p>
        </p:txBody>
      </p:sp>
      <p:pic>
        <p:nvPicPr>
          <p:cNvPr id="4" name="Content Placeholder 3" descr="WhatsApp Image 2021-11-10 at 23.13.36"/>
          <p:cNvPicPr>
            <a:picLocks noChangeAspect="1"/>
          </p:cNvPicPr>
          <p:nvPr>
            <p:ph idx="1"/>
          </p:nvPr>
        </p:nvPicPr>
        <p:blipFill>
          <a:blip r:embed="rId1"/>
          <a:stretch>
            <a:fillRect/>
          </a:stretch>
        </p:blipFill>
        <p:spPr>
          <a:xfrm>
            <a:off x="1534795" y="2376170"/>
            <a:ext cx="9575165" cy="38207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solidFill>
                  <a:srgbClr val="FF0000"/>
                </a:solidFill>
                <a:uFillTx/>
              </a:rPr>
              <a:t>Types Of Brain Tumor</a:t>
            </a:r>
            <a:endParaRPr lang="en-IN" altLang="en-US" b="1" u="sng">
              <a:solidFill>
                <a:srgbClr val="FF0000"/>
              </a:solidFill>
              <a:uFillTx/>
            </a:endParaRPr>
          </a:p>
        </p:txBody>
      </p:sp>
      <p:sp>
        <p:nvSpPr>
          <p:cNvPr id="3" name="Content Placeholder 2"/>
          <p:cNvSpPr>
            <a:spLocks noGrp="1"/>
          </p:cNvSpPr>
          <p:nvPr>
            <p:ph idx="1"/>
          </p:nvPr>
        </p:nvSpPr>
        <p:spPr>
          <a:xfrm>
            <a:off x="2588895" y="2133600"/>
            <a:ext cx="8915400" cy="4376420"/>
          </a:xfrm>
        </p:spPr>
        <p:txBody>
          <a:bodyPr>
            <a:noAutofit/>
          </a:bodyPr>
          <a:p>
            <a:pPr marL="0" indent="0">
              <a:buNone/>
            </a:pPr>
            <a:r>
              <a:rPr lang="en-IN" altLang="en-US" sz="1500"/>
              <a:t>Brian tumor divieded into two types</a:t>
            </a:r>
            <a:endParaRPr lang="en-IN" altLang="en-US" sz="1500"/>
          </a:p>
          <a:p>
            <a:pPr marL="0" indent="0">
              <a:buNone/>
            </a:pPr>
            <a:r>
              <a:rPr lang="en-IN" altLang="en-US" sz="1500"/>
              <a:t>1.Low grade tumor(grade1 and grade2)</a:t>
            </a:r>
            <a:endParaRPr lang="en-IN" altLang="en-US" sz="1500"/>
          </a:p>
          <a:p>
            <a:pPr marL="0" indent="0">
              <a:buNone/>
            </a:pPr>
            <a:r>
              <a:rPr lang="en-IN" altLang="en-US" sz="1500"/>
              <a:t>     Low grade brain tumor is called as benign.</a:t>
            </a:r>
            <a:endParaRPr lang="en-IN" altLang="en-US" sz="1500"/>
          </a:p>
          <a:p>
            <a:pPr marL="0" indent="0">
              <a:buNone/>
            </a:pPr>
            <a:r>
              <a:rPr lang="en-IN" altLang="en-US" sz="1500"/>
              <a:t>     benign tumor is not cancerous tumor.</a:t>
            </a:r>
            <a:endParaRPr lang="en-IN" altLang="en-US" sz="1500"/>
          </a:p>
          <a:p>
            <a:pPr marL="0" indent="0">
              <a:buNone/>
            </a:pPr>
            <a:r>
              <a:rPr lang="en-IN" altLang="en-US" sz="1500"/>
              <a:t>     Hence it deos not spread other parts of the brains.</a:t>
            </a:r>
            <a:endParaRPr lang="en-IN" altLang="en-US" sz="1500"/>
          </a:p>
          <a:p>
            <a:pPr marL="0" indent="0">
              <a:buNone/>
            </a:pPr>
            <a:endParaRPr lang="en-IN" altLang="en-US" sz="1500"/>
          </a:p>
          <a:p>
            <a:pPr marL="0" indent="0">
              <a:buNone/>
            </a:pPr>
            <a:r>
              <a:rPr lang="en-IN" altLang="en-US" sz="1500"/>
              <a:t>2.Highgrade tumor (grade3 and grade4)</a:t>
            </a:r>
            <a:endParaRPr lang="en-IN" altLang="en-US" sz="1500"/>
          </a:p>
          <a:p>
            <a:pPr marL="0" indent="0">
              <a:buNone/>
            </a:pPr>
            <a:r>
              <a:rPr lang="en-IN" altLang="en-US" sz="1500"/>
              <a:t>     The highgrade tumor is also known as malignant.</a:t>
            </a:r>
            <a:endParaRPr lang="en-IN" altLang="en-US" sz="1500"/>
          </a:p>
          <a:p>
            <a:pPr marL="0" indent="0">
              <a:buNone/>
            </a:pPr>
            <a:r>
              <a:rPr lang="en-IN" altLang="en-US" sz="1500"/>
              <a:t>     The malignant is a cancerous tumor.</a:t>
            </a:r>
            <a:endParaRPr lang="en-IN" altLang="en-US" sz="1500"/>
          </a:p>
          <a:p>
            <a:pPr marL="0" indent="0">
              <a:buNone/>
            </a:pPr>
            <a:r>
              <a:rPr lang="en-IN" altLang="en-US" sz="1500"/>
              <a:t>     So it spreads rapiedlly with indefinate boundaries to other region of the </a:t>
            </a:r>
            <a:endParaRPr lang="en-IN" altLang="en-US" sz="1500"/>
          </a:p>
          <a:p>
            <a:pPr marL="0" indent="0">
              <a:buNone/>
            </a:pPr>
            <a:r>
              <a:rPr lang="en-IN" altLang="en-US" sz="1500"/>
              <a:t>     body easly.</a:t>
            </a:r>
            <a:endParaRPr lang="en-IN" altLang="en-US" sz="1500"/>
          </a:p>
          <a:p>
            <a:pPr marL="0" indent="0">
              <a:buNone/>
            </a:pPr>
            <a:r>
              <a:rPr lang="en-IN" altLang="en-US" sz="1500"/>
              <a:t>     It leads ti immidiate death.</a:t>
            </a:r>
            <a:endParaRPr lang="en-IN" altLang="en-US" sz="1500"/>
          </a:p>
        </p:txBody>
      </p:sp>
      <p:sp>
        <p:nvSpPr>
          <p:cNvPr id="4" name="Right Arrow 3"/>
          <p:cNvSpPr/>
          <p:nvPr/>
        </p:nvSpPr>
        <p:spPr>
          <a:xfrm>
            <a:off x="2734310" y="2973705"/>
            <a:ext cx="16954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ight Arrow 4"/>
          <p:cNvSpPr/>
          <p:nvPr/>
        </p:nvSpPr>
        <p:spPr>
          <a:xfrm>
            <a:off x="2724150" y="3322955"/>
            <a:ext cx="15938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ight Arrow 6"/>
          <p:cNvSpPr/>
          <p:nvPr/>
        </p:nvSpPr>
        <p:spPr>
          <a:xfrm>
            <a:off x="2673985" y="4709795"/>
            <a:ext cx="209550" cy="109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ight Arrow 5"/>
          <p:cNvSpPr/>
          <p:nvPr/>
        </p:nvSpPr>
        <p:spPr>
          <a:xfrm>
            <a:off x="2713990" y="3702685"/>
            <a:ext cx="17970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ight Arrow 7"/>
          <p:cNvSpPr/>
          <p:nvPr/>
        </p:nvSpPr>
        <p:spPr>
          <a:xfrm>
            <a:off x="2684145" y="5089525"/>
            <a:ext cx="200025" cy="80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ight Arrow 8"/>
          <p:cNvSpPr/>
          <p:nvPr/>
        </p:nvSpPr>
        <p:spPr>
          <a:xfrm>
            <a:off x="2673985" y="5459095"/>
            <a:ext cx="200025" cy="109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ight Arrow 9"/>
          <p:cNvSpPr/>
          <p:nvPr/>
        </p:nvSpPr>
        <p:spPr>
          <a:xfrm>
            <a:off x="2654300" y="6137910"/>
            <a:ext cx="219710" cy="109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63080" y="664115"/>
            <a:ext cx="8911687" cy="1280890"/>
          </a:xfrm>
        </p:spPr>
        <p:txBody>
          <a:bodyPr/>
          <a:p>
            <a:r>
              <a:rPr lang="en-IN" altLang="en-US" b="1" u="sng">
                <a:solidFill>
                  <a:srgbClr val="FF0000"/>
                </a:solidFill>
                <a:uFillTx/>
              </a:rPr>
              <a:t>Segmentation Processes Of An MRI</a:t>
            </a:r>
            <a:endParaRPr lang="en-IN" altLang="en-US" b="1" u="sng">
              <a:solidFill>
                <a:srgbClr val="FF0000"/>
              </a:solidFill>
              <a:uFillTx/>
            </a:endParaRPr>
          </a:p>
        </p:txBody>
      </p:sp>
      <p:pic>
        <p:nvPicPr>
          <p:cNvPr id="4" name="Content Placeholder 3" descr="WhatsApp Image 2021-11-10 at 23.37.43"/>
          <p:cNvPicPr>
            <a:picLocks noChangeAspect="1"/>
          </p:cNvPicPr>
          <p:nvPr>
            <p:ph idx="1"/>
          </p:nvPr>
        </p:nvPicPr>
        <p:blipFill>
          <a:blip r:embed="rId1"/>
          <a:stretch>
            <a:fillRect/>
          </a:stretch>
        </p:blipFill>
        <p:spPr>
          <a:xfrm>
            <a:off x="1755775" y="1660525"/>
            <a:ext cx="9243060" cy="4613275"/>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3714</Words>
  <Application>WPS Presentation</Application>
  <PresentationFormat>Custom</PresentationFormat>
  <Paragraphs>92</Paragraphs>
  <Slides>14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Wingdings 3</vt:lpstr>
      <vt:lpstr>Arial</vt:lpstr>
      <vt:lpstr>Times New Roman</vt:lpstr>
      <vt:lpstr>Century</vt:lpstr>
      <vt:lpstr>Century Gothic</vt:lpstr>
      <vt:lpstr>Microsoft YaHei</vt:lpstr>
      <vt:lpstr>Arial Unicode MS</vt:lpstr>
      <vt:lpstr>Calibri</vt:lpstr>
      <vt:lpstr>Algerian</vt:lpstr>
      <vt:lpstr>Arial Black</vt:lpstr>
      <vt:lpstr>Wisp</vt:lpstr>
      <vt:lpstr>PowerPoint 演示文稿</vt:lpstr>
      <vt:lpstr>PowerPoint 演示文稿</vt:lpstr>
      <vt:lpstr>CONTENTS</vt:lpstr>
      <vt:lpstr>ABSTRACT</vt:lpstr>
      <vt:lpstr>INTRODUCTION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Vishnupriya</dc:creator>
  <cp:lastModifiedBy>91901</cp:lastModifiedBy>
  <cp:revision>14</cp:revision>
  <dcterms:created xsi:type="dcterms:W3CDTF">2021-11-02T13:51:00Z</dcterms:created>
  <dcterms:modified xsi:type="dcterms:W3CDTF">2021-11-10T19:17:33Z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1033-11.2.0.10233</vt:lpwstr>
  </property>
</Properties>
</file>