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0" r:id="rId6"/>
    <p:sldId id="261" r:id="rId7"/>
    <p:sldId id="268" r:id="rId8"/>
    <p:sldId id="269" r:id="rId9"/>
    <p:sldId id="270"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280459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404637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4441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4268726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2313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308582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411929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235996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14837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CFB8F-A4BC-4408-B1E9-5A7DC7AC3A73}"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289336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CFB8F-A4BC-4408-B1E9-5A7DC7AC3A73}"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599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CFB8F-A4BC-4408-B1E9-5A7DC7AC3A73}" type="datetimeFigureOut">
              <a:rPr lang="en-IN" smtClean="0"/>
              <a:t>02-02-2022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44913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CFB8F-A4BC-4408-B1E9-5A7DC7AC3A73}" type="datetimeFigureOut">
              <a:rPr lang="en-IN" smtClean="0"/>
              <a:t>02-02-2022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14142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CFB8F-A4BC-4408-B1E9-5A7DC7AC3A73}" type="datetimeFigureOut">
              <a:rPr lang="en-IN" smtClean="0"/>
              <a:t>02-02-2022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284763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DCFB8F-A4BC-4408-B1E9-5A7DC7AC3A73}"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408844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DCFB8F-A4BC-4408-B1E9-5A7DC7AC3A73}"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8245A5-F8BE-4D51-9621-26202F7F8010}" type="slidenum">
              <a:rPr lang="en-IN" smtClean="0"/>
              <a:t>‹#›</a:t>
            </a:fld>
            <a:endParaRPr lang="en-IN"/>
          </a:p>
        </p:txBody>
      </p:sp>
    </p:spTree>
    <p:extLst>
      <p:ext uri="{BB962C8B-B14F-4D97-AF65-F5344CB8AC3E}">
        <p14:creationId xmlns:p14="http://schemas.microsoft.com/office/powerpoint/2010/main" val="111155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CFB8F-A4BC-4408-B1E9-5A7DC7AC3A73}" type="datetimeFigureOut">
              <a:rPr lang="en-IN" smtClean="0"/>
              <a:t>02-02-2022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8245A5-F8BE-4D51-9621-26202F7F8010}" type="slidenum">
              <a:rPr lang="en-IN" smtClean="0"/>
              <a:t>‹#›</a:t>
            </a:fld>
            <a:endParaRPr lang="en-IN"/>
          </a:p>
        </p:txBody>
      </p:sp>
    </p:spTree>
    <p:extLst>
      <p:ext uri="{BB962C8B-B14F-4D97-AF65-F5344CB8AC3E}">
        <p14:creationId xmlns:p14="http://schemas.microsoft.com/office/powerpoint/2010/main" val="3992194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ournals.plos.org/plosone/article?id=10.1371/journal.pone.0256630#pone.0256630.ref03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2F4A-B4FE-406F-869C-9FE04A7E0B30}"/>
              </a:ext>
            </a:extLst>
          </p:cNvPr>
          <p:cNvSpPr>
            <a:spLocks noGrp="1"/>
          </p:cNvSpPr>
          <p:nvPr>
            <p:ph type="ctrTitle"/>
          </p:nvPr>
        </p:nvSpPr>
        <p:spPr>
          <a:xfrm>
            <a:off x="1507067" y="630315"/>
            <a:ext cx="7766936" cy="2798685"/>
          </a:xfrm>
        </p:spPr>
        <p:txBody>
          <a:bodyPr/>
          <a:lstStyle/>
          <a:p>
            <a:pPr algn="l"/>
            <a:r>
              <a:rPr lang="en-US" sz="2000" b="1" dirty="0">
                <a:latin typeface="Times New Roman" panose="02020603050405020304" pitchFamily="18" charset="0"/>
                <a:cs typeface="Times New Roman" panose="02020603050405020304" pitchFamily="18" charset="0"/>
              </a:rPr>
              <a:t>Pneumonia detection using chest x rays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using deep learning</a:t>
            </a:r>
            <a:br>
              <a:rPr lang="en-US" sz="5400"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C3317EC-4779-4626-BCBA-0163CEB5BFBB}"/>
              </a:ext>
            </a:extLst>
          </p:cNvPr>
          <p:cNvSpPr>
            <a:spLocks noGrp="1"/>
          </p:cNvSpPr>
          <p:nvPr>
            <p:ph type="subTitle" idx="1"/>
          </p:nvPr>
        </p:nvSpPr>
        <p:spPr>
          <a:xfrm>
            <a:off x="1507067" y="3701987"/>
            <a:ext cx="7766936" cy="1445745"/>
          </a:xfrm>
        </p:spPr>
        <p:txBody>
          <a:bodyPr/>
          <a:lstStyle/>
          <a:p>
            <a:pPr algn="l"/>
            <a:endParaRPr lang="en-US" dirty="0"/>
          </a:p>
        </p:txBody>
      </p:sp>
      <p:pic>
        <p:nvPicPr>
          <p:cNvPr id="4" name="Picture 3">
            <a:extLst>
              <a:ext uri="{FF2B5EF4-FFF2-40B4-BE49-F238E27FC236}">
                <a16:creationId xmlns:a16="http://schemas.microsoft.com/office/drawing/2014/main" id="{85A78C87-89B6-4E1A-8F0B-3D12864328FA}"/>
              </a:ext>
            </a:extLst>
          </p:cNvPr>
          <p:cNvPicPr>
            <a:picLocks noChangeAspect="1"/>
          </p:cNvPicPr>
          <p:nvPr/>
        </p:nvPicPr>
        <p:blipFill>
          <a:blip r:embed="rId2"/>
          <a:stretch>
            <a:fillRect/>
          </a:stretch>
        </p:blipFill>
        <p:spPr>
          <a:xfrm>
            <a:off x="6349323" y="822595"/>
            <a:ext cx="2354123" cy="2133669"/>
          </a:xfrm>
          <a:prstGeom prst="rect">
            <a:avLst/>
          </a:prstGeom>
        </p:spPr>
      </p:pic>
    </p:spTree>
    <p:extLst>
      <p:ext uri="{BB962C8B-B14F-4D97-AF65-F5344CB8AC3E}">
        <p14:creationId xmlns:p14="http://schemas.microsoft.com/office/powerpoint/2010/main" val="284113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9959-B34B-4FB7-A983-D33E7CFE302D}"/>
              </a:ext>
            </a:extLst>
          </p:cNvPr>
          <p:cNvSpPr>
            <a:spLocks noGrp="1"/>
          </p:cNvSpPr>
          <p:nvPr>
            <p:ph type="title"/>
          </p:nvPr>
        </p:nvSpPr>
        <p:spPr>
          <a:xfrm>
            <a:off x="677334" y="609600"/>
            <a:ext cx="8596668" cy="704295"/>
          </a:xfrm>
        </p:spPr>
        <p:txBody>
          <a:bodyPr/>
          <a:lstStyle/>
          <a:p>
            <a:pPr algn="ctr"/>
            <a:r>
              <a:rPr lang="en-US" sz="3600" b="1" dirty="0">
                <a:solidFill>
                  <a:schemeClr val="tx1"/>
                </a:solidFill>
              </a:rPr>
              <a:t>Solution</a:t>
            </a:r>
            <a:endParaRPr lang="en-IN" dirty="0"/>
          </a:p>
        </p:txBody>
      </p:sp>
      <p:sp>
        <p:nvSpPr>
          <p:cNvPr id="3" name="Content Placeholder 2">
            <a:extLst>
              <a:ext uri="{FF2B5EF4-FFF2-40B4-BE49-F238E27FC236}">
                <a16:creationId xmlns:a16="http://schemas.microsoft.com/office/drawing/2014/main" id="{9244A9AC-66BB-496C-B02B-FE6EB4DC8D8E}"/>
              </a:ext>
            </a:extLst>
          </p:cNvPr>
          <p:cNvSpPr>
            <a:spLocks noGrp="1"/>
          </p:cNvSpPr>
          <p:nvPr>
            <p:ph idx="1"/>
          </p:nvPr>
        </p:nvSpPr>
        <p:spPr>
          <a:xfrm>
            <a:off x="781234" y="1233997"/>
            <a:ext cx="10413508" cy="5406500"/>
          </a:xfrm>
        </p:spPr>
        <p:txBody>
          <a:bodyPr/>
          <a:lstStyle/>
          <a:p>
            <a:pPr marL="180340" indent="0" algn="just">
              <a:lnSpc>
                <a:spcPct val="150000"/>
              </a:lnSpc>
              <a:spcAft>
                <a:spcPts val="800"/>
              </a:spcAft>
              <a:buNone/>
            </a:pPr>
            <a:r>
              <a:rPr lang="en-IN" sz="1800" dirty="0">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In this study, we designed an ensemble framework of classifier DenseNet-121 [</a:t>
            </a:r>
            <a:r>
              <a:rPr lang="en-IN" sz="1800" u="sng" dirty="0">
                <a:solidFill>
                  <a:srgbClr val="3E0577"/>
                </a:solidFill>
                <a:effectLst/>
                <a:latin typeface="Times New Roman" panose="02020603050405020304" pitchFamily="18" charset="0"/>
                <a:ea typeface="Calibri" panose="020F0502020204030204" pitchFamily="34" charset="0"/>
                <a:cs typeface="Times New Roman" panose="02020603050405020304" pitchFamily="18" charset="0"/>
                <a:hlinkClick r:id="rId2"/>
              </a:rPr>
              <a:t>36</a:t>
            </a:r>
            <a:r>
              <a:rPr lang="en-IN" sz="1800" dirty="0">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 using a weighted average ensemble scheme wherein the weights allocated to the classifiers are generated using a novel scheme, as explained in detail in the following sections.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50000"/>
              </a:lnSpc>
              <a:spcAft>
                <a:spcPts val="800"/>
              </a:spcAft>
              <a:buNone/>
            </a:pPr>
            <a:r>
              <a:rPr lang="en-IN" sz="1800" b="1" dirty="0">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DenseNet-121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en-IN" sz="1800" dirty="0">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DenseNet</a:t>
            </a:r>
            <a:r>
              <a:rPr lang="en-IN" sz="1800" dirty="0">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 architectures proposed by Huang et al. provide a rich feature representation while being computationally efficient. The primary reason is that, in each layer of the </a:t>
            </a:r>
            <a:r>
              <a:rPr lang="en-IN" sz="1800" dirty="0" err="1">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DenseNet</a:t>
            </a:r>
            <a:r>
              <a:rPr lang="en-IN" sz="1800" dirty="0">
                <a:solidFill>
                  <a:srgbClr val="202020"/>
                </a:solidFill>
                <a:effectLst/>
                <a:latin typeface="Times New Roman" panose="02020603050405020304" pitchFamily="18" charset="0"/>
                <a:ea typeface="Calibri" panose="020F0502020204030204" pitchFamily="34" charset="0"/>
                <a:cs typeface="Times New Roman" panose="02020603050405020304" pitchFamily="18" charset="0"/>
              </a:rPr>
              <a:t> model, the feature maps in the current layer are concatenated with those from all the preceding layers, as shown in figure 4. Because fewer channels are accommodated in the convolutional layers, the number of trainable parameters is diminished, and thus, the model is computationally efficient. Furthermore, the concatenation of the feature maps from the previous layers with the current layer enhances the feature representation.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8597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BA97-E0F7-43AD-A71D-DEFCF6896205}"/>
              </a:ext>
            </a:extLst>
          </p:cNvPr>
          <p:cNvSpPr>
            <a:spLocks noGrp="1"/>
          </p:cNvSpPr>
          <p:nvPr>
            <p:ph type="title"/>
          </p:nvPr>
        </p:nvSpPr>
        <p:spPr>
          <a:xfrm>
            <a:off x="677334" y="609600"/>
            <a:ext cx="9274534" cy="1210322"/>
          </a:xfrm>
        </p:spPr>
        <p:txBody>
          <a:bodyPr/>
          <a:lstStyle/>
          <a:p>
            <a:r>
              <a:rPr lang="en-US" dirty="0"/>
              <a:t>SOLUTION</a:t>
            </a:r>
            <a:br>
              <a:rPr lang="en-US" dirty="0"/>
            </a:br>
            <a:endParaRPr lang="en-IN" dirty="0"/>
          </a:p>
        </p:txBody>
      </p:sp>
      <p:pic>
        <p:nvPicPr>
          <p:cNvPr id="4" name="Content Placeholder 3">
            <a:extLst>
              <a:ext uri="{FF2B5EF4-FFF2-40B4-BE49-F238E27FC236}">
                <a16:creationId xmlns:a16="http://schemas.microsoft.com/office/drawing/2014/main" id="{681F7D9A-A454-4D63-804B-91C19048754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12146" y="2299317"/>
            <a:ext cx="5727745" cy="2936731"/>
          </a:xfrm>
          <a:prstGeom prst="rect">
            <a:avLst/>
          </a:prstGeom>
          <a:noFill/>
          <a:ln>
            <a:noFill/>
          </a:ln>
        </p:spPr>
      </p:pic>
    </p:spTree>
    <p:extLst>
      <p:ext uri="{BB962C8B-B14F-4D97-AF65-F5344CB8AC3E}">
        <p14:creationId xmlns:p14="http://schemas.microsoft.com/office/powerpoint/2010/main" val="199825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3D3B-84DE-46DA-99FA-52EC41D69ED6}"/>
              </a:ext>
            </a:extLst>
          </p:cNvPr>
          <p:cNvSpPr>
            <a:spLocks noGrp="1"/>
          </p:cNvSpPr>
          <p:nvPr>
            <p:ph type="title"/>
          </p:nvPr>
        </p:nvSpPr>
        <p:spPr>
          <a:xfrm>
            <a:off x="677334" y="609600"/>
            <a:ext cx="8596668" cy="615518"/>
          </a:xfrm>
        </p:spPr>
        <p:txBody>
          <a:bodyPr>
            <a:normAutofit/>
          </a:bodyPr>
          <a:lstStyle/>
          <a:p>
            <a:r>
              <a:rPr lang="en-US" sz="2800" dirty="0"/>
              <a:t>OUTPUT</a:t>
            </a:r>
            <a:endParaRPr lang="en-IN" sz="2800" dirty="0"/>
          </a:p>
        </p:txBody>
      </p:sp>
      <p:pic>
        <p:nvPicPr>
          <p:cNvPr id="4" name="Content Placeholder 3">
            <a:extLst>
              <a:ext uri="{FF2B5EF4-FFF2-40B4-BE49-F238E27FC236}">
                <a16:creationId xmlns:a16="http://schemas.microsoft.com/office/drawing/2014/main" id="{59A13A01-02FD-4C82-8AA3-6A920B4549B0}"/>
              </a:ext>
            </a:extLst>
          </p:cNvPr>
          <p:cNvPicPr>
            <a:picLocks noGrp="1" noChangeAspect="1"/>
          </p:cNvPicPr>
          <p:nvPr>
            <p:ph idx="1"/>
          </p:nvPr>
        </p:nvPicPr>
        <p:blipFill>
          <a:blip r:embed="rId2"/>
          <a:stretch>
            <a:fillRect/>
          </a:stretch>
        </p:blipFill>
        <p:spPr>
          <a:xfrm>
            <a:off x="677863" y="1343120"/>
            <a:ext cx="8596312" cy="4581335"/>
          </a:xfrm>
          <a:prstGeom prst="rect">
            <a:avLst/>
          </a:prstGeom>
        </p:spPr>
      </p:pic>
    </p:spTree>
    <p:extLst>
      <p:ext uri="{BB962C8B-B14F-4D97-AF65-F5344CB8AC3E}">
        <p14:creationId xmlns:p14="http://schemas.microsoft.com/office/powerpoint/2010/main" val="312657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6E97-3F73-4C3D-B41F-E169BA4541B1}"/>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53C6BBA7-07A0-4EBF-B587-3497DC10EEC2}"/>
              </a:ext>
            </a:extLst>
          </p:cNvPr>
          <p:cNvPicPr>
            <a:picLocks noGrp="1" noChangeAspect="1"/>
          </p:cNvPicPr>
          <p:nvPr>
            <p:ph idx="1"/>
          </p:nvPr>
        </p:nvPicPr>
        <p:blipFill>
          <a:blip r:embed="rId2"/>
          <a:stretch>
            <a:fillRect/>
          </a:stretch>
        </p:blipFill>
        <p:spPr>
          <a:xfrm>
            <a:off x="1952451" y="2160588"/>
            <a:ext cx="6047135" cy="3881437"/>
          </a:xfrm>
          <a:prstGeom prst="rect">
            <a:avLst/>
          </a:prstGeom>
        </p:spPr>
      </p:pic>
    </p:spTree>
    <p:extLst>
      <p:ext uri="{BB962C8B-B14F-4D97-AF65-F5344CB8AC3E}">
        <p14:creationId xmlns:p14="http://schemas.microsoft.com/office/powerpoint/2010/main" val="253033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A375-2E85-40A6-A538-420B1AEC1CC2}"/>
              </a:ext>
            </a:extLst>
          </p:cNvPr>
          <p:cNvSpPr>
            <a:spLocks noGrp="1"/>
          </p:cNvSpPr>
          <p:nvPr>
            <p:ph type="title"/>
          </p:nvPr>
        </p:nvSpPr>
        <p:spPr/>
        <p:txBody>
          <a:bodyPr/>
          <a:lstStyle/>
          <a:p>
            <a:r>
              <a:rPr lang="en-US" dirty="0"/>
              <a:t>Summary </a:t>
            </a:r>
            <a:endParaRPr lang="en-IN" dirty="0"/>
          </a:p>
        </p:txBody>
      </p:sp>
      <p:sp>
        <p:nvSpPr>
          <p:cNvPr id="3" name="Content Placeholder 2">
            <a:extLst>
              <a:ext uri="{FF2B5EF4-FFF2-40B4-BE49-F238E27FC236}">
                <a16:creationId xmlns:a16="http://schemas.microsoft.com/office/drawing/2014/main" id="{DB10120E-A4FF-48AA-B139-7DAFCE3F1612}"/>
              </a:ext>
            </a:extLst>
          </p:cNvPr>
          <p:cNvSpPr>
            <a:spLocks noGrp="1"/>
          </p:cNvSpPr>
          <p:nvPr>
            <p:ph idx="1"/>
          </p:nvPr>
        </p:nvSpPr>
        <p:spPr/>
        <p:txBody>
          <a:bodyPr/>
          <a:lstStyle/>
          <a:p>
            <a:pPr marL="0" indent="0">
              <a:buNone/>
            </a:pPr>
            <a:r>
              <a:rPr lang="en-US" sz="1800" dirty="0"/>
              <a:t>Our Problem statement is to predict the risk of PNEUMONIA DETECTION using Deep Learning Techniques. First we have collected the chest x-ray images of pneumonia. Next we have trained and tested the images using Convolutional Neural Network which made to classify pneumonia and normal. Further by using Flask the python model is deployed and the prediction of Cancer is further rendered with html pages to display the pneumonia and normal type in a webpage</a:t>
            </a:r>
            <a:endParaRPr lang="en-IN" dirty="0"/>
          </a:p>
        </p:txBody>
      </p:sp>
    </p:spTree>
    <p:extLst>
      <p:ext uri="{BB962C8B-B14F-4D97-AF65-F5344CB8AC3E}">
        <p14:creationId xmlns:p14="http://schemas.microsoft.com/office/powerpoint/2010/main" val="277851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8832-4A37-40C0-A09E-E594CDB0B3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006A53-3761-44D8-9645-8057C73AF702}"/>
              </a:ext>
            </a:extLst>
          </p:cNvPr>
          <p:cNvSpPr>
            <a:spLocks noGrp="1"/>
          </p:cNvSpPr>
          <p:nvPr>
            <p:ph idx="1"/>
          </p:nvPr>
        </p:nvSpPr>
        <p:spPr/>
        <p:txBody>
          <a:bodyPr>
            <a:normAutofit/>
          </a:bodyPr>
          <a:lstStyle/>
          <a:p>
            <a:pPr marL="0" indent="0" algn="ctr">
              <a:buNone/>
            </a:pPr>
            <a:r>
              <a:rPr lang="en-US" sz="3600" dirty="0"/>
              <a:t>THANK YOU</a:t>
            </a:r>
            <a:endParaRPr lang="en-IN" sz="3600" dirty="0"/>
          </a:p>
        </p:txBody>
      </p:sp>
    </p:spTree>
    <p:extLst>
      <p:ext uri="{BB962C8B-B14F-4D97-AF65-F5344CB8AC3E}">
        <p14:creationId xmlns:p14="http://schemas.microsoft.com/office/powerpoint/2010/main" val="113090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6DE6-4647-4BA0-84AA-4D07BCF7E11D}"/>
              </a:ext>
            </a:extLst>
          </p:cNvPr>
          <p:cNvSpPr>
            <a:spLocks noGrp="1"/>
          </p:cNvSpPr>
          <p:nvPr>
            <p:ph type="title"/>
          </p:nvPr>
        </p:nvSpPr>
        <p:spPr>
          <a:xfrm>
            <a:off x="677334" y="609600"/>
            <a:ext cx="8596668" cy="1015014"/>
          </a:xfrm>
        </p:spPr>
        <p:txBody>
          <a:bodyPr/>
          <a:lstStyle/>
          <a:p>
            <a:pPr algn="ctr"/>
            <a:r>
              <a:rPr lang="en-US" b="1" dirty="0"/>
              <a:t>Team Members </a:t>
            </a:r>
            <a:endParaRPr lang="en-IN" dirty="0"/>
          </a:p>
        </p:txBody>
      </p:sp>
      <p:sp>
        <p:nvSpPr>
          <p:cNvPr id="3" name="Content Placeholder 2">
            <a:extLst>
              <a:ext uri="{FF2B5EF4-FFF2-40B4-BE49-F238E27FC236}">
                <a16:creationId xmlns:a16="http://schemas.microsoft.com/office/drawing/2014/main" id="{24FB303B-6B3F-4522-953D-527BC92B7CBE}"/>
              </a:ext>
            </a:extLst>
          </p:cNvPr>
          <p:cNvSpPr>
            <a:spLocks noGrp="1"/>
          </p:cNvSpPr>
          <p:nvPr>
            <p:ph idx="1"/>
          </p:nvPr>
        </p:nvSpPr>
        <p:spPr/>
        <p:txBody>
          <a:bodyPr/>
          <a:lstStyle/>
          <a:p>
            <a:pPr marL="285750" indent="-285750" algn="l">
              <a:buFont typeface="Wingdings" panose="05000000000000000000" pitchFamily="2" charset="2"/>
              <a:buChar char="q"/>
            </a:pPr>
            <a:r>
              <a:rPr lang="en-US" dirty="0" err="1"/>
              <a:t>Kandagatla</a:t>
            </a:r>
            <a:r>
              <a:rPr lang="en-US" dirty="0"/>
              <a:t> Sowmya(18UK1A05K3)</a:t>
            </a:r>
            <a:endParaRPr lang="en-IN" dirty="0"/>
          </a:p>
          <a:p>
            <a:pPr marL="285750" indent="-285750" algn="l">
              <a:buFont typeface="Wingdings" panose="05000000000000000000" pitchFamily="2" charset="2"/>
              <a:buChar char="q"/>
            </a:pPr>
            <a:r>
              <a:rPr lang="en-IN" dirty="0" err="1"/>
              <a:t>E.Vinay</a:t>
            </a:r>
            <a:r>
              <a:rPr lang="en-IN" dirty="0"/>
              <a:t> Reddy(18UK1A05E9)</a:t>
            </a:r>
          </a:p>
          <a:p>
            <a:pPr marL="285750" indent="-285750" algn="l">
              <a:buFont typeface="Wingdings" panose="05000000000000000000" pitchFamily="2" charset="2"/>
              <a:buChar char="q"/>
            </a:pPr>
            <a:r>
              <a:rPr lang="en-IN" dirty="0" err="1"/>
              <a:t>MD.Azharuddin</a:t>
            </a:r>
            <a:r>
              <a:rPr lang="en-IN" dirty="0"/>
              <a:t>(18UK1A05J1)</a:t>
            </a:r>
          </a:p>
          <a:p>
            <a:pPr marL="285750" indent="-285750" algn="l">
              <a:buFont typeface="Wingdings" panose="05000000000000000000" pitchFamily="2" charset="2"/>
              <a:buChar char="q"/>
            </a:pPr>
            <a:r>
              <a:rPr lang="en-IN" dirty="0" err="1"/>
              <a:t>S.Naimisha</a:t>
            </a:r>
            <a:r>
              <a:rPr lang="en-IN" dirty="0"/>
              <a:t>(18UK1A05N1)</a:t>
            </a:r>
          </a:p>
          <a:p>
            <a:pPr algn="l"/>
            <a:endParaRPr lang="en-US" dirty="0"/>
          </a:p>
          <a:p>
            <a:endParaRPr lang="en-IN" dirty="0"/>
          </a:p>
        </p:txBody>
      </p:sp>
    </p:spTree>
    <p:extLst>
      <p:ext uri="{BB962C8B-B14F-4D97-AF65-F5344CB8AC3E}">
        <p14:creationId xmlns:p14="http://schemas.microsoft.com/office/powerpoint/2010/main" val="4512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8DFC-F075-4BAE-BCC9-0E0CA7EE65A1}"/>
              </a:ext>
            </a:extLst>
          </p:cNvPr>
          <p:cNvSpPr>
            <a:spLocks noGrp="1"/>
          </p:cNvSpPr>
          <p:nvPr>
            <p:ph type="title"/>
          </p:nvPr>
        </p:nvSpPr>
        <p:spPr>
          <a:xfrm>
            <a:off x="677334" y="609600"/>
            <a:ext cx="8596668" cy="722050"/>
          </a:xfrm>
        </p:spPr>
        <p:txBody>
          <a:bodyPr>
            <a:normAutofit/>
          </a:bodyPr>
          <a:lstStyle/>
          <a:p>
            <a:r>
              <a:rPr lang="en-US" sz="3200" dirty="0"/>
              <a:t>Table of Contents</a:t>
            </a:r>
            <a:endParaRPr lang="en-IN" sz="3200" dirty="0"/>
          </a:p>
        </p:txBody>
      </p:sp>
      <p:sp>
        <p:nvSpPr>
          <p:cNvPr id="3" name="Content Placeholder 2">
            <a:extLst>
              <a:ext uri="{FF2B5EF4-FFF2-40B4-BE49-F238E27FC236}">
                <a16:creationId xmlns:a16="http://schemas.microsoft.com/office/drawing/2014/main" id="{2FD6D8CD-C953-4DCC-B5E4-2D777716F867}"/>
              </a:ext>
            </a:extLst>
          </p:cNvPr>
          <p:cNvSpPr>
            <a:spLocks noGrp="1"/>
          </p:cNvSpPr>
          <p:nvPr>
            <p:ph idx="1"/>
          </p:nvPr>
        </p:nvSpPr>
        <p:spPr>
          <a:xfrm>
            <a:off x="745724" y="1189609"/>
            <a:ext cx="8528278" cy="4851754"/>
          </a:xfrm>
        </p:spPr>
        <p:txBody>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Procedure</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Solution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Output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Summary</a:t>
            </a:r>
          </a:p>
          <a:p>
            <a:pPr marL="0" indent="0">
              <a:buNone/>
            </a:pPr>
            <a:endParaRPr lang="en-IN" dirty="0"/>
          </a:p>
        </p:txBody>
      </p:sp>
    </p:spTree>
    <p:extLst>
      <p:ext uri="{BB962C8B-B14F-4D97-AF65-F5344CB8AC3E}">
        <p14:creationId xmlns:p14="http://schemas.microsoft.com/office/powerpoint/2010/main" val="278680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480A-0D80-4DFF-8855-15DDD48F7448}"/>
              </a:ext>
            </a:extLst>
          </p:cNvPr>
          <p:cNvSpPr>
            <a:spLocks noGrp="1"/>
          </p:cNvSpPr>
          <p:nvPr>
            <p:ph type="title"/>
          </p:nvPr>
        </p:nvSpPr>
        <p:spPr>
          <a:xfrm>
            <a:off x="677334" y="609600"/>
            <a:ext cx="8596668" cy="624396"/>
          </a:xfrm>
        </p:spPr>
        <p:txBody>
          <a:bodyPr>
            <a:normAutofit fontScale="90000"/>
          </a:bodyPr>
          <a:lstStyle/>
          <a:p>
            <a:r>
              <a:rPr lang="en-US" b="1" dirty="0">
                <a:solidFill>
                  <a:schemeClr val="tx1"/>
                </a:solidFill>
              </a:rPr>
              <a:t>Problem Statement</a:t>
            </a:r>
            <a:endParaRPr lang="en-IN" dirty="0"/>
          </a:p>
        </p:txBody>
      </p:sp>
      <p:sp>
        <p:nvSpPr>
          <p:cNvPr id="3" name="Content Placeholder 2">
            <a:extLst>
              <a:ext uri="{FF2B5EF4-FFF2-40B4-BE49-F238E27FC236}">
                <a16:creationId xmlns:a16="http://schemas.microsoft.com/office/drawing/2014/main" id="{DF0B8E52-6339-4943-8AE7-43CF12B762BF}"/>
              </a:ext>
            </a:extLst>
          </p:cNvPr>
          <p:cNvSpPr>
            <a:spLocks noGrp="1"/>
          </p:cNvSpPr>
          <p:nvPr>
            <p:ph idx="1"/>
          </p:nvPr>
        </p:nvSpPr>
        <p:spPr>
          <a:xfrm>
            <a:off x="745724" y="1233997"/>
            <a:ext cx="8528278" cy="4807366"/>
          </a:xfrm>
        </p:spPr>
        <p:txBody>
          <a:bodyPr/>
          <a:lstStyle/>
          <a:p>
            <a:pPr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Problem Statement deals with "Deep Learning Techniques for Pneumonia Detection using Python". It states/defines that predicting whether the person is having Pneumonia or not using deep learning techniques by convolution neural networks algorithm. It demonstrates how deep learning technology can be used for the detection of Pneumonia through images using Python. This statement clearly explains about whether a person is affected by Pneumonia or not.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Convolution Neural Network can take in an input image, assign importance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leanable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weights and biases) to various aspects/objects in the image and be able to differentiate one from other i.e., PNEUMONIA AND NORMAL images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0787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CF2C-28F7-46AD-8CAF-B5B4546D3F9A}"/>
              </a:ext>
            </a:extLst>
          </p:cNvPr>
          <p:cNvSpPr>
            <a:spLocks noGrp="1"/>
          </p:cNvSpPr>
          <p:nvPr>
            <p:ph type="title"/>
          </p:nvPr>
        </p:nvSpPr>
        <p:spPr>
          <a:xfrm>
            <a:off x="677334" y="609600"/>
            <a:ext cx="8596668" cy="766439"/>
          </a:xfrm>
        </p:spPr>
        <p:txBody>
          <a:bodyPr>
            <a:normAutofit/>
          </a:bodyPr>
          <a:lstStyle/>
          <a:p>
            <a:pPr algn="ctr"/>
            <a:r>
              <a:rPr lang="en-US" b="1"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89BCADD4-EA10-4D55-BE00-856D4E9458A9}"/>
              </a:ext>
            </a:extLst>
          </p:cNvPr>
          <p:cNvSpPr>
            <a:spLocks noGrp="1"/>
          </p:cNvSpPr>
          <p:nvPr>
            <p:ph idx="1"/>
          </p:nvPr>
        </p:nvSpPr>
        <p:spPr>
          <a:xfrm>
            <a:off x="825622" y="1251751"/>
            <a:ext cx="8448379" cy="4789611"/>
          </a:xfrm>
        </p:spPr>
        <p:txBody>
          <a:bodyPr>
            <a:normAutofit fontScale="85000" lnSpcReduction="10000"/>
          </a:bodyPr>
          <a:lstStyle/>
          <a:p>
            <a:pPr indent="0" algn="just">
              <a:lnSpc>
                <a:spcPct val="150000"/>
              </a:lnSpc>
              <a:spcAft>
                <a:spcPts val="800"/>
              </a:spcAft>
              <a:buNone/>
            </a:pPr>
            <a:r>
              <a:rPr lang="en-IN" sz="1800" dirty="0">
                <a:solidFill>
                  <a:srgbClr val="57606A"/>
                </a:solidFill>
                <a:effectLst/>
                <a:latin typeface="Times New Roman" panose="02020603050405020304" pitchFamily="18" charset="0"/>
                <a:ea typeface="Calibri" panose="020F0502020204030204" pitchFamily="34" charset="0"/>
                <a:cs typeface="Times New Roman" panose="02020603050405020304" pitchFamily="18" charset="0"/>
              </a:rPr>
              <a:t>Pneumonia is an infection that inflames the air sacs in one or both lungs. The air sacs may fill with fluid or pus (purulent material), causing cough with phlegm or pus, fever, chills, and difficulty breathing. A variety of organisms, including bacteria, viruses and fungi, can cause pneumonia. Chest X-ray, blood tests, and culture of the sputum may help confirm the diagnosis. The disease may be classified by where it was acquired, such as community- or hospital-acquired or healthcare-associated pneumonia.</a:t>
            </a:r>
          </a:p>
          <a:p>
            <a:pPr indent="0" algn="just">
              <a:lnSpc>
                <a:spcPct val="150000"/>
              </a:lnSpc>
              <a:spcAft>
                <a:spcPts val="800"/>
              </a:spcAft>
              <a:buNone/>
            </a:pPr>
            <a:r>
              <a:rPr lang="en-IN" sz="1800" spc="-5" dirty="0">
                <a:solidFill>
                  <a:srgbClr val="292929"/>
                </a:solidFill>
                <a:effectLst/>
                <a:latin typeface="Times New Roman" panose="02020603050405020304" pitchFamily="18" charset="0"/>
                <a:ea typeface="Times New Roman" panose="02020603050405020304" pitchFamily="18" charset="0"/>
              </a:rPr>
              <a:t>Pneumonia is a form of an acute respiratory infection that affects the lungs. The lungs are made up of small sacs called alveoli, which fill with air when a healthy person breathes. When an individual has pneumonia, the alveoli are filled with pus and fluid, which makes breathing painful and limits oxygen </a:t>
            </a:r>
            <a:r>
              <a:rPr lang="en-IN" sz="1800" spc="-5" dirty="0" err="1">
                <a:solidFill>
                  <a:srgbClr val="292929"/>
                </a:solidFill>
                <a:effectLst/>
                <a:latin typeface="Times New Roman" panose="02020603050405020304" pitchFamily="18" charset="0"/>
                <a:ea typeface="Times New Roman" panose="02020603050405020304" pitchFamily="18" charset="0"/>
              </a:rPr>
              <a:t>intake.Pneumonia</a:t>
            </a:r>
            <a:r>
              <a:rPr lang="en-IN" sz="1800" spc="-5" dirty="0">
                <a:solidFill>
                  <a:srgbClr val="292929"/>
                </a:solidFill>
                <a:effectLst/>
                <a:latin typeface="Times New Roman" panose="02020603050405020304" pitchFamily="18" charset="0"/>
                <a:ea typeface="Times New Roman" panose="02020603050405020304" pitchFamily="18" charset="0"/>
              </a:rPr>
              <a:t> is the single largest infectious cause of death in children worldwide. Pneumonia killed 808 694 children under the age of 5 in 2017, accounting for 15% of all deaths of children under five years old. Pneumonia affects children and families everywhere but is most prevalent in South Asia and sub-Saharan Africa.</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893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EBBE-86B8-499E-8CE1-9A84FE44F2AC}"/>
              </a:ext>
            </a:extLst>
          </p:cNvPr>
          <p:cNvSpPr>
            <a:spLocks noGrp="1"/>
          </p:cNvSpPr>
          <p:nvPr>
            <p:ph type="title"/>
          </p:nvPr>
        </p:nvSpPr>
        <p:spPr>
          <a:xfrm>
            <a:off x="677334" y="609600"/>
            <a:ext cx="8596668" cy="695417"/>
          </a:xfrm>
        </p:spPr>
        <p:txBody>
          <a:bodyPr/>
          <a:lstStyle/>
          <a:p>
            <a:pPr algn="ctr"/>
            <a:r>
              <a:rPr lang="en-US" dirty="0"/>
              <a:t>Procedure</a:t>
            </a:r>
            <a:endParaRPr lang="en-IN" dirty="0"/>
          </a:p>
        </p:txBody>
      </p:sp>
      <p:sp>
        <p:nvSpPr>
          <p:cNvPr id="3" name="Content Placeholder 2">
            <a:extLst>
              <a:ext uri="{FF2B5EF4-FFF2-40B4-BE49-F238E27FC236}">
                <a16:creationId xmlns:a16="http://schemas.microsoft.com/office/drawing/2014/main" id="{0F6E7974-ECE2-4827-A757-522249333140}"/>
              </a:ext>
            </a:extLst>
          </p:cNvPr>
          <p:cNvSpPr>
            <a:spLocks noGrp="1"/>
          </p:cNvSpPr>
          <p:nvPr>
            <p:ph idx="1"/>
          </p:nvPr>
        </p:nvSpPr>
        <p:spPr>
          <a:xfrm>
            <a:off x="328473" y="1384917"/>
            <a:ext cx="10839243" cy="4656445"/>
          </a:xfrm>
        </p:spPr>
        <p:txBody>
          <a:bodyPr/>
          <a:lstStyle/>
          <a:p>
            <a:pPr marL="0" indent="0">
              <a:buNone/>
            </a:pPr>
            <a:endParaRPr lang="en-IN" dirty="0"/>
          </a:p>
        </p:txBody>
      </p:sp>
      <p:sp>
        <p:nvSpPr>
          <p:cNvPr id="4" name="Text Placeholder 4">
            <a:extLst>
              <a:ext uri="{FF2B5EF4-FFF2-40B4-BE49-F238E27FC236}">
                <a16:creationId xmlns:a16="http://schemas.microsoft.com/office/drawing/2014/main" id="{DB6638D4-E453-4BC4-A3A0-F3C51852BCF8}"/>
              </a:ext>
            </a:extLst>
          </p:cNvPr>
          <p:cNvSpPr>
            <a:spLocks noGrp="1"/>
          </p:cNvSpPr>
          <p:nvPr/>
        </p:nvSpPr>
        <p:spPr>
          <a:xfrm>
            <a:off x="1024282" y="3460443"/>
            <a:ext cx="1620000" cy="1057768"/>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Collect the dataset (Histopathology Images)</a:t>
            </a:r>
          </a:p>
        </p:txBody>
      </p:sp>
      <p:sp>
        <p:nvSpPr>
          <p:cNvPr id="5" name="Text Placeholder 8">
            <a:extLst>
              <a:ext uri="{FF2B5EF4-FFF2-40B4-BE49-F238E27FC236}">
                <a16:creationId xmlns:a16="http://schemas.microsoft.com/office/drawing/2014/main" id="{CEFFF724-CE30-4C63-A086-DF05C2777EC1}"/>
              </a:ext>
            </a:extLst>
          </p:cNvPr>
          <p:cNvSpPr>
            <a:spLocks noGrp="1"/>
          </p:cNvSpPr>
          <p:nvPr/>
        </p:nvSpPr>
        <p:spPr>
          <a:xfrm>
            <a:off x="3155141" y="3460444"/>
            <a:ext cx="1620000" cy="1057768"/>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Build the model by Training and Testing using CNN</a:t>
            </a:r>
          </a:p>
        </p:txBody>
      </p:sp>
      <p:sp>
        <p:nvSpPr>
          <p:cNvPr id="6" name="Text Placeholder 11">
            <a:extLst>
              <a:ext uri="{FF2B5EF4-FFF2-40B4-BE49-F238E27FC236}">
                <a16:creationId xmlns:a16="http://schemas.microsoft.com/office/drawing/2014/main" id="{F2739695-B49F-491F-9573-F501246A7F48}"/>
              </a:ext>
            </a:extLst>
          </p:cNvPr>
          <p:cNvSpPr>
            <a:spLocks noGrp="1"/>
          </p:cNvSpPr>
          <p:nvPr/>
        </p:nvSpPr>
        <p:spPr>
          <a:xfrm>
            <a:off x="5286000" y="3460443"/>
            <a:ext cx="1620000" cy="963639"/>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Integrate the model built with flask in python file</a:t>
            </a:r>
          </a:p>
          <a:p>
            <a:endParaRPr lang="en-US" dirty="0"/>
          </a:p>
        </p:txBody>
      </p:sp>
      <p:sp>
        <p:nvSpPr>
          <p:cNvPr id="7" name="Text Placeholder 14">
            <a:extLst>
              <a:ext uri="{FF2B5EF4-FFF2-40B4-BE49-F238E27FC236}">
                <a16:creationId xmlns:a16="http://schemas.microsoft.com/office/drawing/2014/main" id="{4C4406D0-E93A-4D4A-882C-3D100622979A}"/>
              </a:ext>
            </a:extLst>
          </p:cNvPr>
          <p:cNvSpPr>
            <a:spLocks noGrp="1"/>
          </p:cNvSpPr>
          <p:nvPr/>
        </p:nvSpPr>
        <p:spPr>
          <a:xfrm>
            <a:off x="7416859" y="3460444"/>
            <a:ext cx="1620000" cy="1057768"/>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the HTML and CSS for developing the webpage.</a:t>
            </a:r>
          </a:p>
          <a:p>
            <a:endParaRPr lang="en-US" dirty="0"/>
          </a:p>
        </p:txBody>
      </p:sp>
      <p:sp>
        <p:nvSpPr>
          <p:cNvPr id="8" name="Text Placeholder 17">
            <a:extLst>
              <a:ext uri="{FF2B5EF4-FFF2-40B4-BE49-F238E27FC236}">
                <a16:creationId xmlns:a16="http://schemas.microsoft.com/office/drawing/2014/main" id="{448350F0-9CCA-4F7C-98E8-BC7969FD399D}"/>
              </a:ext>
            </a:extLst>
          </p:cNvPr>
          <p:cNvSpPr>
            <a:spLocks noGrp="1"/>
          </p:cNvSpPr>
          <p:nvPr/>
        </p:nvSpPr>
        <p:spPr>
          <a:xfrm>
            <a:off x="9547717" y="3460444"/>
            <a:ext cx="1620000" cy="1514968"/>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Display the output by selecting the Histopathology Image &amp; predicting it.</a:t>
            </a:r>
          </a:p>
        </p:txBody>
      </p:sp>
      <p:pic>
        <p:nvPicPr>
          <p:cNvPr id="9" name="Picture 8" descr="Download Database Free PNG photo images and clipart | FreePNGImg">
            <a:extLst>
              <a:ext uri="{FF2B5EF4-FFF2-40B4-BE49-F238E27FC236}">
                <a16:creationId xmlns:a16="http://schemas.microsoft.com/office/drawing/2014/main" id="{68B39F0C-CA1D-4BFD-970A-E67D5A9D1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290" y="2083022"/>
            <a:ext cx="969370" cy="9693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Machine Learning in R">
            <a:extLst>
              <a:ext uri="{FF2B5EF4-FFF2-40B4-BE49-F238E27FC236}">
                <a16:creationId xmlns:a16="http://schemas.microsoft.com/office/drawing/2014/main" id="{080719FB-78E1-402F-847D-F8B3B1037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023" y="1882588"/>
            <a:ext cx="1180471" cy="12335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ython Logo Clipart Drawing - Flask Python, HD Png Download -  800x600(#1044449) - PngFind">
            <a:extLst>
              <a:ext uri="{FF2B5EF4-FFF2-40B4-BE49-F238E27FC236}">
                <a16:creationId xmlns:a16="http://schemas.microsoft.com/office/drawing/2014/main" id="{BCB06EB7-5ABC-40C5-8194-97278B18D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9686" y="2109875"/>
            <a:ext cx="973720" cy="7894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Responsive web design HTML element Web page Meta element, world wide web,  blue, text, rectangle png | PNGWing">
            <a:extLst>
              <a:ext uri="{FF2B5EF4-FFF2-40B4-BE49-F238E27FC236}">
                <a16:creationId xmlns:a16="http://schemas.microsoft.com/office/drawing/2014/main" id="{C3B01AF3-AC54-41BB-9A80-1F66161BA8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1665" y="2035431"/>
            <a:ext cx="1117281" cy="94793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redict Breast">
            <a:extLst>
              <a:ext uri="{FF2B5EF4-FFF2-40B4-BE49-F238E27FC236}">
                <a16:creationId xmlns:a16="http://schemas.microsoft.com/office/drawing/2014/main" id="{C6867206-684B-4426-AFC4-A05C8D87BA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9542" y="2178971"/>
            <a:ext cx="1318199" cy="69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09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A69F-C965-4836-8B41-7A1E60CFB946}"/>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DATASET:</a:t>
            </a:r>
            <a:endParaRPr lang="en-IN" dirty="0"/>
          </a:p>
        </p:txBody>
      </p:sp>
      <p:sp>
        <p:nvSpPr>
          <p:cNvPr id="3" name="Content Placeholder 2">
            <a:extLst>
              <a:ext uri="{FF2B5EF4-FFF2-40B4-BE49-F238E27FC236}">
                <a16:creationId xmlns:a16="http://schemas.microsoft.com/office/drawing/2014/main" id="{FC1BC657-991C-44BE-9897-2A28C998BEC2}"/>
              </a:ext>
            </a:extLst>
          </p:cNvPr>
          <p:cNvSpPr>
            <a:spLocks noGrp="1"/>
          </p:cNvSpPr>
          <p:nvPr>
            <p:ph idx="1"/>
          </p:nvPr>
        </p:nvSpPr>
        <p:spPr>
          <a:xfrm>
            <a:off x="677334" y="1189609"/>
            <a:ext cx="8596668" cy="4851754"/>
          </a:xfrm>
        </p:spPr>
        <p:txBody>
          <a:bodyPr/>
          <a:lstStyle/>
          <a:p>
            <a:pPr>
              <a:lnSpc>
                <a:spcPct val="150000"/>
              </a:lnSpc>
              <a:buFont typeface="Wingdings" panose="05000000000000000000" pitchFamily="2" charset="2"/>
              <a:buChar char="Ø"/>
            </a:pPr>
            <a:r>
              <a:rPr lang="en-US" dirty="0"/>
              <a:t>The dataset that will be used for this project will be the CHEST-X-RAY Images(pneumonia) from Kaggle.</a:t>
            </a:r>
          </a:p>
          <a:p>
            <a:pPr>
              <a:lnSpc>
                <a:spcPct val="150000"/>
              </a:lnSpc>
              <a:buFont typeface="Wingdings" panose="05000000000000000000" pitchFamily="2" charset="2"/>
              <a:buChar char="Ø"/>
            </a:pPr>
            <a:r>
              <a:rPr lang="en-US" dirty="0"/>
              <a:t>The </a:t>
            </a:r>
            <a:r>
              <a:rPr lang="en-US" dirty="0" err="1"/>
              <a:t>datset</a:t>
            </a:r>
            <a:r>
              <a:rPr lang="en-US" dirty="0"/>
              <a:t> consists of training data and testing data</a:t>
            </a:r>
          </a:p>
          <a:p>
            <a:pPr>
              <a:lnSpc>
                <a:spcPct val="150000"/>
              </a:lnSpc>
              <a:buFont typeface="Wingdings" panose="05000000000000000000" pitchFamily="2" charset="2"/>
              <a:buChar char="Ø"/>
            </a:pPr>
            <a:r>
              <a:rPr lang="en-US" dirty="0"/>
              <a:t>The training data consists of 5216 chest x-ray images with 3,875 images shown to have pneumonia and 1,341 images shown to be normal.</a:t>
            </a:r>
            <a:endParaRPr lang="en-IN" dirty="0"/>
          </a:p>
          <a:p>
            <a:pPr marL="0" indent="0">
              <a:buNone/>
            </a:pPr>
            <a:endParaRPr lang="en-IN" dirty="0"/>
          </a:p>
        </p:txBody>
      </p:sp>
    </p:spTree>
    <p:extLst>
      <p:ext uri="{BB962C8B-B14F-4D97-AF65-F5344CB8AC3E}">
        <p14:creationId xmlns:p14="http://schemas.microsoft.com/office/powerpoint/2010/main" val="409572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EF30-98E3-40DD-BE85-BF6116C60256}"/>
              </a:ext>
            </a:extLst>
          </p:cNvPr>
          <p:cNvSpPr>
            <a:spLocks noGrp="1"/>
          </p:cNvSpPr>
          <p:nvPr>
            <p:ph type="title"/>
          </p:nvPr>
        </p:nvSpPr>
        <p:spPr>
          <a:xfrm>
            <a:off x="677334" y="609600"/>
            <a:ext cx="8596668" cy="730928"/>
          </a:xfrm>
        </p:spPr>
        <p:txBody>
          <a:bodyPr/>
          <a:lstStyle/>
          <a:p>
            <a:r>
              <a:rPr lang="en-US" sz="3600" b="1" dirty="0">
                <a:latin typeface="Times New Roman" panose="02020603050405020304" pitchFamily="18" charset="0"/>
                <a:cs typeface="Times New Roman" panose="02020603050405020304" pitchFamily="18" charset="0"/>
              </a:rPr>
              <a:t>Model:</a:t>
            </a:r>
            <a:endParaRPr lang="en-IN" dirty="0"/>
          </a:p>
        </p:txBody>
      </p:sp>
      <p:sp>
        <p:nvSpPr>
          <p:cNvPr id="3" name="Content Placeholder 2">
            <a:extLst>
              <a:ext uri="{FF2B5EF4-FFF2-40B4-BE49-F238E27FC236}">
                <a16:creationId xmlns:a16="http://schemas.microsoft.com/office/drawing/2014/main" id="{E387F1D2-D40C-4F9A-8871-8FF63E411860}"/>
              </a:ext>
            </a:extLst>
          </p:cNvPr>
          <p:cNvSpPr>
            <a:spLocks noGrp="1"/>
          </p:cNvSpPr>
          <p:nvPr>
            <p:ph idx="1"/>
          </p:nvPr>
        </p:nvSpPr>
        <p:spPr>
          <a:xfrm>
            <a:off x="745724" y="1225119"/>
            <a:ext cx="8528278" cy="4816244"/>
          </a:xfrm>
        </p:spPr>
        <p:txBody>
          <a:bodyPr/>
          <a:lstStyle/>
          <a:p>
            <a:pPr algn="just">
              <a:lnSpc>
                <a:spcPct val="150000"/>
              </a:lnSpc>
              <a:buFont typeface="Wingdings" panose="05000000000000000000" pitchFamily="2" charset="2"/>
              <a:buChar char="Ø"/>
            </a:pPr>
            <a:r>
              <a:rPr lang="en-US" dirty="0"/>
              <a:t>For the training set and testing </a:t>
            </a:r>
            <a:r>
              <a:rPr lang="en-US" dirty="0" err="1"/>
              <a:t>set,I</a:t>
            </a:r>
            <a:r>
              <a:rPr lang="en-US" dirty="0"/>
              <a:t> decided to do a 80/20 split.</a:t>
            </a:r>
            <a:endParaRPr lang="en-IN" dirty="0"/>
          </a:p>
          <a:p>
            <a:pPr marL="0" indent="0" algn="just">
              <a:lnSpc>
                <a:spcPct val="150000"/>
              </a:lnSpc>
              <a:buNone/>
            </a:pPr>
            <a:r>
              <a:rPr lang="en-IN" dirty="0"/>
              <a:t>     For the data transforms, I chose to resize the images to a(224,224)</a:t>
            </a:r>
          </a:p>
          <a:p>
            <a:pPr marL="0" indent="0" algn="just">
              <a:lnSpc>
                <a:spcPct val="150000"/>
              </a:lnSpc>
              <a:buNone/>
            </a:pPr>
            <a:r>
              <a:rPr lang="en-IN" dirty="0"/>
              <a:t>     size.</a:t>
            </a:r>
          </a:p>
          <a:p>
            <a:pPr algn="just">
              <a:lnSpc>
                <a:spcPct val="150000"/>
              </a:lnSpc>
              <a:buFont typeface="Wingdings" panose="05000000000000000000" pitchFamily="2" charset="2"/>
              <a:buChar char="Ø"/>
            </a:pPr>
            <a:r>
              <a:rPr lang="en-IN" dirty="0"/>
              <a:t>Data transformation or augmentation is a powerful technique which</a:t>
            </a:r>
          </a:p>
          <a:p>
            <a:pPr marL="0" indent="0" algn="just">
              <a:lnSpc>
                <a:spcPct val="150000"/>
              </a:lnSpc>
              <a:buNone/>
            </a:pPr>
            <a:r>
              <a:rPr lang="en-IN" dirty="0"/>
              <a:t>     helps in almost every case for improving the robustness of a model</a:t>
            </a:r>
          </a:p>
          <a:p>
            <a:pPr algn="just">
              <a:lnSpc>
                <a:spcPct val="150000"/>
              </a:lnSpc>
              <a:buFont typeface="Wingdings" panose="05000000000000000000" pitchFamily="2" charset="2"/>
              <a:buChar char="Ø"/>
            </a:pPr>
            <a:r>
              <a:rPr lang="en-IN" dirty="0"/>
              <a:t>Our initial model will be a simple 8-layer convolutional neural network </a:t>
            </a:r>
          </a:p>
          <a:p>
            <a:pPr marL="0" indent="0" algn="just">
              <a:lnSpc>
                <a:spcPct val="150000"/>
              </a:lnSpc>
              <a:buNone/>
            </a:pPr>
            <a:r>
              <a:rPr lang="en-IN" dirty="0"/>
              <a:t>      with max pooling and a activation function</a:t>
            </a:r>
            <a:endParaRPr lang="en-US" dirty="0"/>
          </a:p>
          <a:p>
            <a:pPr marL="0" indent="0">
              <a:buNone/>
            </a:pPr>
            <a:endParaRPr lang="en-IN" dirty="0"/>
          </a:p>
        </p:txBody>
      </p:sp>
    </p:spTree>
    <p:extLst>
      <p:ext uri="{BB962C8B-B14F-4D97-AF65-F5344CB8AC3E}">
        <p14:creationId xmlns:p14="http://schemas.microsoft.com/office/powerpoint/2010/main" val="384125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F3E6-040D-4457-BB10-61F5F7528295}"/>
              </a:ext>
            </a:extLst>
          </p:cNvPr>
          <p:cNvSpPr>
            <a:spLocks noGrp="1"/>
          </p:cNvSpPr>
          <p:nvPr>
            <p:ph type="title"/>
          </p:nvPr>
        </p:nvSpPr>
        <p:spPr>
          <a:xfrm>
            <a:off x="677334" y="609600"/>
            <a:ext cx="8596668" cy="517864"/>
          </a:xfrm>
        </p:spPr>
        <p:txBody>
          <a:bodyPr>
            <a:normAutofit fontScale="90000"/>
          </a:bodyPr>
          <a:lstStyle/>
          <a:p>
            <a:r>
              <a:rPr lang="en-US" dirty="0" err="1"/>
              <a:t>Contd</a:t>
            </a:r>
            <a:r>
              <a:rPr lang="en-US" dirty="0"/>
              <a:t>:</a:t>
            </a:r>
            <a:br>
              <a:rPr lang="en-US" dirty="0"/>
            </a:br>
            <a:endParaRPr lang="en-IN" dirty="0"/>
          </a:p>
        </p:txBody>
      </p:sp>
      <p:sp>
        <p:nvSpPr>
          <p:cNvPr id="3" name="Content Placeholder 2">
            <a:extLst>
              <a:ext uri="{FF2B5EF4-FFF2-40B4-BE49-F238E27FC236}">
                <a16:creationId xmlns:a16="http://schemas.microsoft.com/office/drawing/2014/main" id="{94AEEBF4-C351-4ADB-BB59-23F16C80F602}"/>
              </a:ext>
            </a:extLst>
          </p:cNvPr>
          <p:cNvSpPr>
            <a:spLocks noGrp="1"/>
          </p:cNvSpPr>
          <p:nvPr>
            <p:ph idx="1"/>
          </p:nvPr>
        </p:nvSpPr>
        <p:spPr>
          <a:xfrm>
            <a:off x="677334" y="1127465"/>
            <a:ext cx="8596668" cy="4913898"/>
          </a:xfrm>
        </p:spPr>
        <p:txBody>
          <a:bodyPr>
            <a:normAutofit fontScale="92500" lnSpcReduction="10000"/>
          </a:bodyPr>
          <a:lstStyle/>
          <a:p>
            <a:pPr algn="just">
              <a:lnSpc>
                <a:spcPct val="150000"/>
              </a:lnSpc>
              <a:buFont typeface="Wingdings" panose="05000000000000000000" pitchFamily="2" charset="2"/>
              <a:buChar char="Ø"/>
            </a:pPr>
            <a:r>
              <a:rPr lang="en-US" dirty="0"/>
              <a:t>With the introduction of batch </a:t>
            </a:r>
            <a:r>
              <a:rPr lang="en-US" dirty="0" err="1"/>
              <a:t>normalization,dropout</a:t>
            </a:r>
            <a:r>
              <a:rPr lang="en-US" dirty="0"/>
              <a:t>, and a few</a:t>
            </a:r>
          </a:p>
          <a:p>
            <a:pPr marL="0" indent="0" algn="just">
              <a:lnSpc>
                <a:spcPct val="150000"/>
              </a:lnSpc>
              <a:buNone/>
            </a:pPr>
            <a:r>
              <a:rPr lang="en-US" dirty="0"/>
              <a:t>     more layers, this model proves to be much better</a:t>
            </a:r>
          </a:p>
          <a:p>
            <a:pPr algn="just">
              <a:lnSpc>
                <a:spcPct val="150000"/>
              </a:lnSpc>
              <a:buFont typeface="Wingdings" panose="05000000000000000000" pitchFamily="2" charset="2"/>
              <a:buChar char="Ø"/>
            </a:pPr>
            <a:r>
              <a:rPr lang="en-US" dirty="0"/>
              <a:t>Finally the accuracy on the test data is 98%.</a:t>
            </a:r>
          </a:p>
          <a:p>
            <a:pPr algn="just">
              <a:lnSpc>
                <a:spcPct val="150000"/>
              </a:lnSpc>
              <a:buFont typeface="Wingdings" panose="05000000000000000000" pitchFamily="2" charset="2"/>
              <a:buChar char="Ø"/>
            </a:pPr>
            <a:r>
              <a:rPr lang="en-US" dirty="0"/>
              <a:t>While the testing accuracy has increased </a:t>
            </a:r>
            <a:r>
              <a:rPr lang="en-US" dirty="0" err="1"/>
              <a:t>significantly,it</a:t>
            </a:r>
            <a:r>
              <a:rPr lang="en-US" dirty="0"/>
              <a:t> is still </a:t>
            </a:r>
          </a:p>
          <a:p>
            <a:pPr marL="0" indent="0" algn="just">
              <a:lnSpc>
                <a:spcPct val="150000"/>
              </a:lnSpc>
              <a:buNone/>
            </a:pPr>
            <a:r>
              <a:rPr lang="en-US" dirty="0"/>
              <a:t>      questionable whether or not this is good enough to be deployed in </a:t>
            </a:r>
          </a:p>
          <a:p>
            <a:pPr marL="0" indent="0" algn="just">
              <a:lnSpc>
                <a:spcPct val="150000"/>
              </a:lnSpc>
              <a:buNone/>
            </a:pPr>
            <a:r>
              <a:rPr lang="en-US" dirty="0"/>
              <a:t>      the real world</a:t>
            </a:r>
          </a:p>
          <a:p>
            <a:pPr algn="just">
              <a:lnSpc>
                <a:spcPct val="150000"/>
              </a:lnSpc>
              <a:buFont typeface="Wingdings" panose="05000000000000000000" pitchFamily="2" charset="2"/>
              <a:buChar char="Ø"/>
            </a:pPr>
            <a:r>
              <a:rPr lang="en-US" dirty="0"/>
              <a:t>In this </a:t>
            </a:r>
            <a:r>
              <a:rPr lang="en-US" dirty="0" err="1"/>
              <a:t>project,we</a:t>
            </a:r>
            <a:r>
              <a:rPr lang="en-US" dirty="0"/>
              <a:t> have discovered the power of transfer learning</a:t>
            </a:r>
          </a:p>
          <a:p>
            <a:pPr marL="0" indent="0" algn="just">
              <a:lnSpc>
                <a:spcPct val="150000"/>
              </a:lnSpc>
              <a:buNone/>
            </a:pPr>
            <a:r>
              <a:rPr lang="en-US" dirty="0"/>
              <a:t>     and how well it can improve the performance of a deep learning model</a:t>
            </a:r>
            <a:endParaRPr lang="en-IN" dirty="0"/>
          </a:p>
          <a:p>
            <a:pPr algn="just">
              <a:lnSpc>
                <a:spcPct val="150000"/>
              </a:lnSpc>
              <a:buFont typeface="Wingdings" panose="05000000000000000000" pitchFamily="2" charset="2"/>
              <a:buChar char="Ø"/>
            </a:pPr>
            <a:r>
              <a:rPr lang="en-IN" dirty="0"/>
              <a:t>Deep learning </a:t>
            </a:r>
            <a:r>
              <a:rPr lang="en-IN" dirty="0" err="1"/>
              <a:t>maily</a:t>
            </a:r>
            <a:r>
              <a:rPr lang="en-IN" dirty="0"/>
              <a:t> used for image classification, and recognition because of its</a:t>
            </a:r>
          </a:p>
          <a:p>
            <a:pPr marL="0" indent="0" algn="just">
              <a:lnSpc>
                <a:spcPct val="150000"/>
              </a:lnSpc>
              <a:buNone/>
            </a:pPr>
            <a:r>
              <a:rPr lang="en-US" dirty="0"/>
              <a:t>     high accuracy</a:t>
            </a:r>
          </a:p>
          <a:p>
            <a:pPr marL="0" indent="0">
              <a:buNone/>
            </a:pPr>
            <a:endParaRPr lang="en-IN" dirty="0"/>
          </a:p>
        </p:txBody>
      </p:sp>
    </p:spTree>
    <p:extLst>
      <p:ext uri="{BB962C8B-B14F-4D97-AF65-F5344CB8AC3E}">
        <p14:creationId xmlns:p14="http://schemas.microsoft.com/office/powerpoint/2010/main" val="27283971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901</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Pneumonia detection using chest x rays  using deep learning </vt:lpstr>
      <vt:lpstr>Team Members </vt:lpstr>
      <vt:lpstr>Table of Contents</vt:lpstr>
      <vt:lpstr>Problem Statement</vt:lpstr>
      <vt:lpstr>Introduction</vt:lpstr>
      <vt:lpstr>Procedure</vt:lpstr>
      <vt:lpstr>DATASET:</vt:lpstr>
      <vt:lpstr>Model:</vt:lpstr>
      <vt:lpstr>Contd: </vt:lpstr>
      <vt:lpstr>Solution</vt:lpstr>
      <vt:lpstr>SOLUTION </vt:lpstr>
      <vt:lpstr>OUTPUT</vt:lpstr>
      <vt:lpstr>PowerPoint Presentation</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dc:title>
  <dc:creator>soumya112000@hotmail.com</dc:creator>
  <cp:lastModifiedBy>soumya112000@hotmail.com</cp:lastModifiedBy>
  <cp:revision>9</cp:revision>
  <dcterms:created xsi:type="dcterms:W3CDTF">2022-02-02T11:39:43Z</dcterms:created>
  <dcterms:modified xsi:type="dcterms:W3CDTF">2022-02-02T12:16:26Z</dcterms:modified>
</cp:coreProperties>
</file>