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7"/>
  </p:notesMasterIdLst>
  <p:sldIdLst>
    <p:sldId id="283" r:id="rId2"/>
    <p:sldId id="257" r:id="rId3"/>
    <p:sldId id="284" r:id="rId4"/>
    <p:sldId id="285" r:id="rId5"/>
    <p:sldId id="261" r:id="rId6"/>
    <p:sldId id="276" r:id="rId7"/>
    <p:sldId id="263" r:id="rId8"/>
    <p:sldId id="264" r:id="rId9"/>
    <p:sldId id="280" r:id="rId10"/>
    <p:sldId id="268" r:id="rId11"/>
    <p:sldId id="278" r:id="rId12"/>
    <p:sldId id="270" r:id="rId13"/>
    <p:sldId id="271" r:id="rId14"/>
    <p:sldId id="272" r:id="rId15"/>
    <p:sldId id="27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850"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EFCA12-D98D-4FF8-8E1D-CF23FBA8773A}" type="datetimeFigureOut">
              <a:rPr lang="en-US" smtClean="0"/>
              <a:pPr/>
              <a:t>11/8/2021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5FA359-CE59-42AA-B791-4693A9201D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D80175-6073-49E4-9565-A4DA7C3457BA}"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BCF47-CFF4-4118-86F1-944CCD99FD47}" type="slidenum">
              <a:rPr lang="en-US" smtClean="0"/>
              <a:pPr/>
              <a:t>‹#›</a:t>
            </a:fld>
            <a:endParaRPr lang="en-US"/>
          </a:p>
        </p:txBody>
      </p:sp>
    </p:spTree>
    <p:extLst>
      <p:ext uri="{BB962C8B-B14F-4D97-AF65-F5344CB8AC3E}">
        <p14:creationId xmlns:p14="http://schemas.microsoft.com/office/powerpoint/2010/main" val="110299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80175-6073-49E4-9565-A4DA7C3457BA}"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BCF47-CFF4-4118-86F1-944CCD99FD47}" type="slidenum">
              <a:rPr lang="en-US" smtClean="0"/>
              <a:pPr/>
              <a:t>‹#›</a:t>
            </a:fld>
            <a:endParaRPr lang="en-US"/>
          </a:p>
        </p:txBody>
      </p:sp>
    </p:spTree>
    <p:extLst>
      <p:ext uri="{BB962C8B-B14F-4D97-AF65-F5344CB8AC3E}">
        <p14:creationId xmlns:p14="http://schemas.microsoft.com/office/powerpoint/2010/main" val="185290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80175-6073-49E4-9565-A4DA7C3457BA}"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BCF47-CFF4-4118-86F1-944CCD99FD47}" type="slidenum">
              <a:rPr lang="en-US" smtClean="0"/>
              <a:pPr/>
              <a:t>‹#›</a:t>
            </a:fld>
            <a:endParaRPr lang="en-US"/>
          </a:p>
        </p:txBody>
      </p:sp>
    </p:spTree>
    <p:extLst>
      <p:ext uri="{BB962C8B-B14F-4D97-AF65-F5344CB8AC3E}">
        <p14:creationId xmlns:p14="http://schemas.microsoft.com/office/powerpoint/2010/main" val="16103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80175-6073-49E4-9565-A4DA7C3457BA}"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BCF47-CFF4-4118-86F1-944CCD99FD47}" type="slidenum">
              <a:rPr lang="en-US" smtClean="0"/>
              <a:pPr/>
              <a:t>‹#›</a:t>
            </a:fld>
            <a:endParaRPr lang="en-US"/>
          </a:p>
        </p:txBody>
      </p:sp>
    </p:spTree>
    <p:extLst>
      <p:ext uri="{BB962C8B-B14F-4D97-AF65-F5344CB8AC3E}">
        <p14:creationId xmlns:p14="http://schemas.microsoft.com/office/powerpoint/2010/main" val="105676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D80175-6073-49E4-9565-A4DA7C3457BA}"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BCF47-CFF4-4118-86F1-944CCD99FD47}" type="slidenum">
              <a:rPr lang="en-US" smtClean="0"/>
              <a:pPr/>
              <a:t>‹#›</a:t>
            </a:fld>
            <a:endParaRPr lang="en-US"/>
          </a:p>
        </p:txBody>
      </p:sp>
    </p:spTree>
    <p:extLst>
      <p:ext uri="{BB962C8B-B14F-4D97-AF65-F5344CB8AC3E}">
        <p14:creationId xmlns:p14="http://schemas.microsoft.com/office/powerpoint/2010/main" val="1810272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D80175-6073-49E4-9565-A4DA7C3457BA}" type="datetimeFigureOut">
              <a:rPr lang="en-US" smtClean="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BCF47-CFF4-4118-86F1-944CCD99FD47}" type="slidenum">
              <a:rPr lang="en-US" smtClean="0"/>
              <a:pPr/>
              <a:t>‹#›</a:t>
            </a:fld>
            <a:endParaRPr lang="en-US"/>
          </a:p>
        </p:txBody>
      </p:sp>
    </p:spTree>
    <p:extLst>
      <p:ext uri="{BB962C8B-B14F-4D97-AF65-F5344CB8AC3E}">
        <p14:creationId xmlns:p14="http://schemas.microsoft.com/office/powerpoint/2010/main" val="235257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D80175-6073-49E4-9565-A4DA7C3457BA}" type="datetimeFigureOut">
              <a:rPr lang="en-US" smtClean="0"/>
              <a:pPr/>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8BCF47-CFF4-4118-86F1-944CCD99FD47}" type="slidenum">
              <a:rPr lang="en-US" smtClean="0"/>
              <a:pPr/>
              <a:t>‹#›</a:t>
            </a:fld>
            <a:endParaRPr lang="en-US"/>
          </a:p>
        </p:txBody>
      </p:sp>
    </p:spTree>
    <p:extLst>
      <p:ext uri="{BB962C8B-B14F-4D97-AF65-F5344CB8AC3E}">
        <p14:creationId xmlns:p14="http://schemas.microsoft.com/office/powerpoint/2010/main" val="334508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D80175-6073-49E4-9565-A4DA7C3457BA}" type="datetimeFigureOut">
              <a:rPr lang="en-US" smtClean="0"/>
              <a:pPr/>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8BCF47-CFF4-4118-86F1-944CCD99FD47}" type="slidenum">
              <a:rPr lang="en-US" smtClean="0"/>
              <a:pPr/>
              <a:t>‹#›</a:t>
            </a:fld>
            <a:endParaRPr lang="en-US"/>
          </a:p>
        </p:txBody>
      </p:sp>
    </p:spTree>
    <p:extLst>
      <p:ext uri="{BB962C8B-B14F-4D97-AF65-F5344CB8AC3E}">
        <p14:creationId xmlns:p14="http://schemas.microsoft.com/office/powerpoint/2010/main" val="174320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80175-6073-49E4-9565-A4DA7C3457BA}" type="datetimeFigureOut">
              <a:rPr lang="en-US" smtClean="0"/>
              <a:pPr/>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8BCF47-CFF4-4118-86F1-944CCD99FD47}" type="slidenum">
              <a:rPr lang="en-US" smtClean="0"/>
              <a:pPr/>
              <a:t>‹#›</a:t>
            </a:fld>
            <a:endParaRPr lang="en-US"/>
          </a:p>
        </p:txBody>
      </p:sp>
    </p:spTree>
    <p:extLst>
      <p:ext uri="{BB962C8B-B14F-4D97-AF65-F5344CB8AC3E}">
        <p14:creationId xmlns:p14="http://schemas.microsoft.com/office/powerpoint/2010/main" val="111207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80175-6073-49E4-9565-A4DA7C3457BA}" type="datetimeFigureOut">
              <a:rPr lang="en-US" smtClean="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BCF47-CFF4-4118-86F1-944CCD99FD47}" type="slidenum">
              <a:rPr lang="en-US" smtClean="0"/>
              <a:pPr/>
              <a:t>‹#›</a:t>
            </a:fld>
            <a:endParaRPr lang="en-US"/>
          </a:p>
        </p:txBody>
      </p:sp>
    </p:spTree>
    <p:extLst>
      <p:ext uri="{BB962C8B-B14F-4D97-AF65-F5344CB8AC3E}">
        <p14:creationId xmlns:p14="http://schemas.microsoft.com/office/powerpoint/2010/main" val="361976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80175-6073-49E4-9565-A4DA7C3457BA}" type="datetimeFigureOut">
              <a:rPr lang="en-US" smtClean="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BCF47-CFF4-4118-86F1-944CCD99FD47}" type="slidenum">
              <a:rPr lang="en-US" smtClean="0"/>
              <a:pPr/>
              <a:t>‹#›</a:t>
            </a:fld>
            <a:endParaRPr lang="en-US"/>
          </a:p>
        </p:txBody>
      </p:sp>
    </p:spTree>
    <p:extLst>
      <p:ext uri="{BB962C8B-B14F-4D97-AF65-F5344CB8AC3E}">
        <p14:creationId xmlns:p14="http://schemas.microsoft.com/office/powerpoint/2010/main" val="213755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80175-6073-49E4-9565-A4DA7C3457BA}" type="datetimeFigureOut">
              <a:rPr lang="en-US" smtClean="0"/>
              <a:pPr/>
              <a:t>11/8/2021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BCF47-CFF4-4118-86F1-944CCD99FD47}" type="slidenum">
              <a:rPr lang="en-US" smtClean="0"/>
              <a:pPr/>
              <a:t>‹#›</a:t>
            </a:fld>
            <a:endParaRPr lang="en-US"/>
          </a:p>
        </p:txBody>
      </p:sp>
    </p:spTree>
    <p:extLst>
      <p:ext uri="{BB962C8B-B14F-4D97-AF65-F5344CB8AC3E}">
        <p14:creationId xmlns:p14="http://schemas.microsoft.com/office/powerpoint/2010/main" val="132889703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creativecommons.org/licenses/by-nc-nd/3.0/" TargetMode="External"/><Relationship Id="rId4" Type="http://schemas.openxmlformats.org/officeDocument/2006/relationships/hyperlink" Target="https://www.existentialbuddhist.com/tag/diabete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36065-05A8-41C9-AAFF-03D24F43C944}"/>
              </a:ext>
            </a:extLst>
          </p:cNvPr>
          <p:cNvSpPr txBox="1"/>
          <p:nvPr/>
        </p:nvSpPr>
        <p:spPr>
          <a:xfrm>
            <a:off x="1547664" y="116632"/>
            <a:ext cx="6693865" cy="584775"/>
          </a:xfrm>
          <a:prstGeom prst="rect">
            <a:avLst/>
          </a:prstGeom>
          <a:noFill/>
        </p:spPr>
        <p:txBody>
          <a:bodyPr wrap="square">
            <a:spAutoFit/>
          </a:bodyPr>
          <a:lstStyle/>
          <a:p>
            <a:r>
              <a:rPr lang="en-IN" sz="1600" b="1" dirty="0">
                <a:solidFill>
                  <a:srgbClr val="FF0000"/>
                </a:solidFill>
                <a:latin typeface="Times New Roman" panose="02020603050405020304" pitchFamily="18" charset="0"/>
                <a:cs typeface="Times New Roman" panose="02020603050405020304" pitchFamily="18" charset="0"/>
              </a:rPr>
              <a:t>       V A </a:t>
            </a:r>
            <a:r>
              <a:rPr lang="en-IN" sz="1600" b="1" dirty="0" err="1">
                <a:solidFill>
                  <a:srgbClr val="FF0000"/>
                </a:solidFill>
                <a:latin typeface="Times New Roman" panose="02020603050405020304" pitchFamily="18" charset="0"/>
                <a:cs typeface="Times New Roman" panose="02020603050405020304" pitchFamily="18" charset="0"/>
              </a:rPr>
              <a:t>A</a:t>
            </a:r>
            <a:r>
              <a:rPr lang="en-IN" sz="1600" b="1" dirty="0">
                <a:solidFill>
                  <a:srgbClr val="FF0000"/>
                </a:solidFill>
                <a:latin typeface="Times New Roman" panose="02020603050405020304" pitchFamily="18" charset="0"/>
                <a:cs typeface="Times New Roman" panose="02020603050405020304" pitchFamily="18" charset="0"/>
              </a:rPr>
              <a:t> G D E V I  E N G I N E </a:t>
            </a:r>
            <a:r>
              <a:rPr lang="en-IN" sz="1600" b="1" dirty="0" err="1">
                <a:solidFill>
                  <a:srgbClr val="FF0000"/>
                </a:solidFill>
                <a:latin typeface="Times New Roman" panose="02020603050405020304" pitchFamily="18" charset="0"/>
                <a:cs typeface="Times New Roman" panose="02020603050405020304" pitchFamily="18" charset="0"/>
              </a:rPr>
              <a:t>E</a:t>
            </a:r>
            <a:r>
              <a:rPr lang="en-IN" sz="1600" b="1" dirty="0">
                <a:solidFill>
                  <a:srgbClr val="FF0000"/>
                </a:solidFill>
                <a:latin typeface="Times New Roman" panose="02020603050405020304" pitchFamily="18" charset="0"/>
                <a:cs typeface="Times New Roman" panose="02020603050405020304" pitchFamily="18" charset="0"/>
              </a:rPr>
              <a:t> R I N G  C O L </a:t>
            </a:r>
            <a:r>
              <a:rPr lang="en-IN" sz="1600" b="1" dirty="0" err="1">
                <a:solidFill>
                  <a:srgbClr val="FF0000"/>
                </a:solidFill>
                <a:latin typeface="Times New Roman" panose="02020603050405020304" pitchFamily="18" charset="0"/>
                <a:cs typeface="Times New Roman" panose="02020603050405020304" pitchFamily="18" charset="0"/>
              </a:rPr>
              <a:t>L</a:t>
            </a:r>
            <a:r>
              <a:rPr lang="en-IN" sz="1600" b="1" dirty="0">
                <a:solidFill>
                  <a:srgbClr val="FF0000"/>
                </a:solidFill>
                <a:latin typeface="Times New Roman" panose="02020603050405020304" pitchFamily="18" charset="0"/>
                <a:cs typeface="Times New Roman" panose="02020603050405020304" pitchFamily="18" charset="0"/>
              </a:rPr>
              <a:t> E G E</a:t>
            </a:r>
            <a:br>
              <a:rPr lang="en-IN" sz="1600" b="1" dirty="0">
                <a:solidFill>
                  <a:srgbClr val="FF0000"/>
                </a:solidFill>
                <a:latin typeface="Times New Roman" panose="02020603050405020304" pitchFamily="18" charset="0"/>
                <a:cs typeface="Times New Roman" panose="02020603050405020304" pitchFamily="18" charset="0"/>
              </a:rPr>
            </a:br>
            <a:r>
              <a:rPr lang="en-IN" sz="1600" b="1" dirty="0">
                <a:solidFill>
                  <a:schemeClr val="tx1">
                    <a:lumMod val="75000"/>
                    <a:lumOff val="25000"/>
                  </a:schemeClr>
                </a:solidFill>
                <a:latin typeface="Times New Roman" panose="02020603050405020304" pitchFamily="18" charset="0"/>
                <a:cs typeface="Times New Roman" panose="02020603050405020304" pitchFamily="18" charset="0"/>
              </a:rPr>
              <a:t>DEPARTMENT OF COMPUTER SCIENCE AND ENGINEERING</a:t>
            </a:r>
            <a:endParaRPr lang="en-US" sz="1600" dirty="0">
              <a:latin typeface="Times New Roman" panose="02020603050405020304" pitchFamily="18" charset="0"/>
              <a:cs typeface="Times New Roman" panose="02020603050405020304" pitchFamily="18" charset="0"/>
            </a:endParaRPr>
          </a:p>
        </p:txBody>
      </p:sp>
      <p:pic>
        <p:nvPicPr>
          <p:cNvPr id="4" name="Picture 3" descr="vaagdevi logo.jpg">
            <a:extLst>
              <a:ext uri="{FF2B5EF4-FFF2-40B4-BE49-F238E27FC236}">
                <a16:creationId xmlns:a16="http://schemas.microsoft.com/office/drawing/2014/main" id="{E5B5BE3A-D503-45C5-8071-14070994E045}"/>
              </a:ext>
            </a:extLst>
          </p:cNvPr>
          <p:cNvPicPr>
            <a:picLocks noChangeAspect="1"/>
          </p:cNvPicPr>
          <p:nvPr/>
        </p:nvPicPr>
        <p:blipFill>
          <a:blip r:embed="rId2"/>
          <a:stretch>
            <a:fillRect/>
          </a:stretch>
        </p:blipFill>
        <p:spPr>
          <a:xfrm>
            <a:off x="3203848" y="701407"/>
            <a:ext cx="2349305" cy="1815737"/>
          </a:xfrm>
          <a:prstGeom prst="rect">
            <a:avLst/>
          </a:prstGeom>
        </p:spPr>
      </p:pic>
      <p:sp>
        <p:nvSpPr>
          <p:cNvPr id="6" name="TextBox 5">
            <a:extLst>
              <a:ext uri="{FF2B5EF4-FFF2-40B4-BE49-F238E27FC236}">
                <a16:creationId xmlns:a16="http://schemas.microsoft.com/office/drawing/2014/main" id="{B07E38FF-5F61-4330-A8DF-A57B81961660}"/>
              </a:ext>
            </a:extLst>
          </p:cNvPr>
          <p:cNvSpPr txBox="1"/>
          <p:nvPr/>
        </p:nvSpPr>
        <p:spPr>
          <a:xfrm>
            <a:off x="844807" y="2564904"/>
            <a:ext cx="8099577" cy="3447098"/>
          </a:xfrm>
          <a:prstGeom prst="rect">
            <a:avLst/>
          </a:prstGeom>
          <a:noFill/>
        </p:spPr>
        <p:txBody>
          <a:bodyPr wrap="square">
            <a:spAutoFit/>
          </a:bodyPr>
          <a:lstStyle/>
          <a:p>
            <a:r>
              <a:rPr lang="en-IN" sz="2000" b="1" dirty="0">
                <a:solidFill>
                  <a:schemeClr val="accent1">
                    <a:lumMod val="75000"/>
                  </a:schemeClr>
                </a:solidFill>
              </a:rPr>
              <a:t>                                A MINI PROJECT PRESENTATION</a:t>
            </a:r>
            <a:br>
              <a:rPr lang="en-IN" sz="2000" b="1" dirty="0">
                <a:solidFill>
                  <a:schemeClr val="accent1">
                    <a:lumMod val="75000"/>
                  </a:schemeClr>
                </a:solidFill>
              </a:rPr>
            </a:br>
            <a:r>
              <a:rPr lang="en-IN" sz="2000" b="1" dirty="0">
                <a:solidFill>
                  <a:schemeClr val="accent1">
                    <a:lumMod val="75000"/>
                  </a:schemeClr>
                </a:solidFill>
              </a:rPr>
              <a:t>                                                       ON</a:t>
            </a:r>
            <a:br>
              <a:rPr lang="en-IN" sz="2000" b="1" dirty="0">
                <a:solidFill>
                  <a:schemeClr val="accent1">
                    <a:lumMod val="75000"/>
                  </a:schemeClr>
                </a:solidFill>
              </a:rPr>
            </a:br>
            <a:r>
              <a:rPr lang="en-IN" sz="1800" b="1" dirty="0">
                <a:solidFill>
                  <a:srgbClr val="FF0066"/>
                </a:solidFill>
                <a:latin typeface="Times New Roman" panose="02020603050405020304" pitchFamily="18" charset="0"/>
                <a:cs typeface="Times New Roman" panose="02020603050405020304" pitchFamily="18" charset="0"/>
              </a:rPr>
              <a:t>EARLY PREDICTION OF DIABETES MELLITUS IN PREGNANT WOMEN </a:t>
            </a:r>
            <a:br>
              <a:rPr lang="en-IN" sz="1800" b="1" dirty="0">
                <a:solidFill>
                  <a:srgbClr val="FF0066"/>
                </a:solidFill>
                <a:latin typeface="Times New Roman" panose="02020603050405020304" pitchFamily="18" charset="0"/>
                <a:cs typeface="Times New Roman" panose="02020603050405020304" pitchFamily="18" charset="0"/>
              </a:rPr>
            </a:br>
            <a:r>
              <a:rPr lang="en-IN" sz="1800" b="1" dirty="0">
                <a:solidFill>
                  <a:srgbClr val="FF0066"/>
                </a:solidFill>
                <a:latin typeface="Times New Roman" panose="02020603050405020304" pitchFamily="18" charset="0"/>
                <a:cs typeface="Times New Roman" panose="02020603050405020304" pitchFamily="18" charset="0"/>
              </a:rPr>
              <a:t>                                    USING MACHINE LEARNING</a:t>
            </a:r>
            <a:br>
              <a:rPr lang="en-IN" sz="2800" b="1" dirty="0">
                <a:solidFill>
                  <a:srgbClr val="CC0099"/>
                </a:solidFill>
              </a:rPr>
            </a:br>
            <a:br>
              <a:rPr lang="en-IN" sz="1800" b="1" dirty="0">
                <a:solidFill>
                  <a:srgbClr val="0000CC"/>
                </a:solidFill>
              </a:rPr>
            </a:br>
            <a:r>
              <a:rPr lang="en-IN" sz="1800" b="1" dirty="0">
                <a:solidFill>
                  <a:srgbClr val="0000CC"/>
                </a:solidFill>
              </a:rPr>
              <a:t>              </a:t>
            </a:r>
            <a:r>
              <a:rPr lang="en-IN" sz="2000" b="1" dirty="0">
                <a:solidFill>
                  <a:srgbClr val="0000CC"/>
                </a:solidFill>
              </a:rPr>
              <a:t>UNDER THE GUIDANCE OF   -  V.MADHAVI(</a:t>
            </a:r>
            <a:r>
              <a:rPr lang="en-IN" sz="2000" b="1" dirty="0" err="1">
                <a:solidFill>
                  <a:srgbClr val="0000CC"/>
                </a:solidFill>
              </a:rPr>
              <a:t>Asst.Professor</a:t>
            </a:r>
            <a:r>
              <a:rPr lang="en-IN" sz="2000" b="1" dirty="0">
                <a:solidFill>
                  <a:srgbClr val="0000CC"/>
                </a:solidFill>
              </a:rPr>
              <a:t>)</a:t>
            </a:r>
            <a:br>
              <a:rPr lang="en-IN" sz="1800" b="1" dirty="0">
                <a:solidFill>
                  <a:srgbClr val="0000CC"/>
                </a:solidFill>
              </a:rPr>
            </a:br>
            <a:r>
              <a:rPr lang="en-IN" sz="1800" b="1" dirty="0">
                <a:solidFill>
                  <a:srgbClr val="0000CC"/>
                </a:solidFill>
              </a:rPr>
              <a:t> </a:t>
            </a:r>
            <a:br>
              <a:rPr lang="en-IN" sz="1800" dirty="0">
                <a:solidFill>
                  <a:srgbClr val="0000CC"/>
                </a:solidFill>
              </a:rPr>
            </a:br>
            <a:r>
              <a:rPr lang="en-IN" sz="1800" dirty="0">
                <a:solidFill>
                  <a:srgbClr val="0000CC"/>
                </a:solidFill>
              </a:rPr>
              <a:t>                                                                        </a:t>
            </a:r>
            <a:r>
              <a:rPr lang="en-IN" sz="1800" b="1" dirty="0">
                <a:solidFill>
                  <a:srgbClr val="C00000"/>
                </a:solidFill>
              </a:rPr>
              <a:t>SUBMITTED BY:</a:t>
            </a:r>
            <a:br>
              <a:rPr lang="en-IN" sz="1800" b="1" dirty="0">
                <a:solidFill>
                  <a:srgbClr val="C00000"/>
                </a:solidFill>
              </a:rPr>
            </a:br>
            <a:r>
              <a:rPr lang="en-IN" sz="1800" b="1" dirty="0">
                <a:solidFill>
                  <a:srgbClr val="C00000"/>
                </a:solidFill>
              </a:rPr>
              <a:t>                                                                 </a:t>
            </a:r>
            <a:r>
              <a:rPr lang="en-IN" sz="1600" b="1" dirty="0">
                <a:solidFill>
                  <a:schemeClr val="accent6">
                    <a:lumMod val="50000"/>
                  </a:schemeClr>
                </a:solidFill>
                <a:latin typeface="Times New Roman" panose="02020603050405020304" pitchFamily="18" charset="0"/>
                <a:cs typeface="Times New Roman" panose="02020603050405020304" pitchFamily="18" charset="0"/>
              </a:rPr>
              <a:t>M.KAVYA-18UK1A05N5</a:t>
            </a:r>
            <a:br>
              <a:rPr lang="en-IN" sz="1800" b="1" dirty="0">
                <a:solidFill>
                  <a:schemeClr val="accent6">
                    <a:lumMod val="50000"/>
                  </a:schemeClr>
                </a:solidFill>
              </a:rPr>
            </a:br>
            <a:r>
              <a:rPr lang="en-IN" sz="1800" b="1" dirty="0">
                <a:solidFill>
                  <a:schemeClr val="accent6">
                    <a:lumMod val="50000"/>
                  </a:schemeClr>
                </a:solidFill>
              </a:rPr>
              <a:t>                                                                 </a:t>
            </a:r>
            <a:r>
              <a:rPr lang="en-IN" sz="1600" b="1" dirty="0">
                <a:solidFill>
                  <a:schemeClr val="accent6">
                    <a:lumMod val="50000"/>
                  </a:schemeClr>
                </a:solidFill>
                <a:latin typeface="Times New Roman" panose="02020603050405020304" pitchFamily="18" charset="0"/>
                <a:cs typeface="Times New Roman" panose="02020603050405020304" pitchFamily="18" charset="0"/>
              </a:rPr>
              <a:t>T.ARUN-17UK1AO5N3</a:t>
            </a:r>
            <a:br>
              <a:rPr lang="en-IN" sz="1600" b="1" dirty="0">
                <a:solidFill>
                  <a:schemeClr val="accent6">
                    <a:lumMod val="50000"/>
                  </a:schemeClr>
                </a:solidFill>
                <a:latin typeface="Times New Roman" panose="02020603050405020304" pitchFamily="18" charset="0"/>
                <a:cs typeface="Times New Roman" panose="02020603050405020304" pitchFamily="18" charset="0"/>
              </a:rPr>
            </a:br>
            <a:r>
              <a:rPr lang="en-IN" sz="1600" b="1" dirty="0">
                <a:solidFill>
                  <a:schemeClr val="accent6">
                    <a:lumMod val="50000"/>
                  </a:schemeClr>
                </a:solidFill>
                <a:latin typeface="Times New Roman" panose="02020603050405020304" pitchFamily="18" charset="0"/>
                <a:cs typeface="Times New Roman" panose="02020603050405020304" pitchFamily="18" charset="0"/>
              </a:rPr>
              <a:t>                                                                   R.SREEJA REDDY-18UK1A05N2</a:t>
            </a:r>
            <a:br>
              <a:rPr lang="en-IN" sz="1800" b="1" dirty="0">
                <a:solidFill>
                  <a:schemeClr val="accent6">
                    <a:lumMod val="50000"/>
                  </a:schemeClr>
                </a:solidFill>
              </a:rPr>
            </a:br>
            <a:r>
              <a:rPr lang="en-IN" sz="1800" b="1" dirty="0">
                <a:solidFill>
                  <a:schemeClr val="accent6">
                    <a:lumMod val="50000"/>
                  </a:schemeClr>
                </a:solidFill>
              </a:rPr>
              <a:t>                                                                 </a:t>
            </a:r>
            <a:r>
              <a:rPr lang="en-IN" sz="1600" b="1" dirty="0">
                <a:solidFill>
                  <a:schemeClr val="accent6">
                    <a:lumMod val="50000"/>
                  </a:schemeClr>
                </a:solidFill>
                <a:latin typeface="Times New Roman" panose="02020603050405020304" pitchFamily="18" charset="0"/>
                <a:cs typeface="Times New Roman" panose="02020603050405020304" pitchFamily="18" charset="0"/>
              </a:rPr>
              <a:t>P.SHANTHAN REDDY-17UK1A0524</a:t>
            </a:r>
            <a:endParaRPr lang="en-US" dirty="0"/>
          </a:p>
        </p:txBody>
      </p:sp>
      <p:pic>
        <p:nvPicPr>
          <p:cNvPr id="8" name="Picture 7">
            <a:extLst>
              <a:ext uri="{FF2B5EF4-FFF2-40B4-BE49-F238E27FC236}">
                <a16:creationId xmlns:a16="http://schemas.microsoft.com/office/drawing/2014/main" id="{F7D2B91C-ED77-476E-BCA9-E80651757DD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410722" y="4623730"/>
            <a:ext cx="2407901" cy="1168679"/>
          </a:xfrm>
          <a:prstGeom prst="rect">
            <a:avLst/>
          </a:prstGeom>
        </p:spPr>
      </p:pic>
      <p:sp>
        <p:nvSpPr>
          <p:cNvPr id="9" name="TextBox 8">
            <a:extLst>
              <a:ext uri="{FF2B5EF4-FFF2-40B4-BE49-F238E27FC236}">
                <a16:creationId xmlns:a16="http://schemas.microsoft.com/office/drawing/2014/main" id="{CC296F45-58BB-41F2-855B-8093446F577E}"/>
              </a:ext>
            </a:extLst>
          </p:cNvPr>
          <p:cNvSpPr txBox="1"/>
          <p:nvPr/>
        </p:nvSpPr>
        <p:spPr>
          <a:xfrm>
            <a:off x="-1957328" y="7517396"/>
            <a:ext cx="9144000" cy="50235"/>
          </a:xfrm>
          <a:prstGeom prst="rect">
            <a:avLst/>
          </a:prstGeom>
          <a:noFill/>
        </p:spPr>
        <p:txBody>
          <a:bodyPr wrap="square" rtlCol="0">
            <a:spAutoFit/>
          </a:bodyPr>
          <a:lstStyle/>
          <a:p>
            <a:r>
              <a:rPr lang="en-US" sz="900">
                <a:hlinkClick r:id="rId4" tooltip="https://www.existentialbuddhist.com/tag/diabetes/"/>
              </a:rPr>
              <a:t>This Photo</a:t>
            </a:r>
            <a:r>
              <a:rPr lang="en-US" sz="900"/>
              <a:t> by Unknown Author is licensed under </a:t>
            </a:r>
            <a:r>
              <a:rPr lang="en-US" sz="900">
                <a:hlinkClick r:id="rId5" tooltip="https://creativecommons.org/licenses/by-nc-nd/3.0/"/>
              </a:rPr>
              <a:t>CC BY-NC-ND</a:t>
            </a:r>
            <a:endParaRPr lang="en-US" sz="900"/>
          </a:p>
        </p:txBody>
      </p:sp>
    </p:spTree>
    <p:extLst>
      <p:ext uri="{BB962C8B-B14F-4D97-AF65-F5344CB8AC3E}">
        <p14:creationId xmlns:p14="http://schemas.microsoft.com/office/powerpoint/2010/main" val="339194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1570186"/>
          </a:xfrm>
        </p:spPr>
        <p:txBody>
          <a:bodyPr>
            <a:normAutofit/>
          </a:bodyPr>
          <a:lstStyle/>
          <a:p>
            <a:r>
              <a:rPr lang="en-US" sz="2800" dirty="0">
                <a:latin typeface="Times New Roman" panose="02020603050405020304" pitchFamily="18" charset="0"/>
                <a:cs typeface="Times New Roman" panose="02020603050405020304" pitchFamily="18" charset="0"/>
              </a:rPr>
              <a:t>Out put: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p>
        </p:txBody>
      </p:sp>
      <p:pic>
        <p:nvPicPr>
          <p:cNvPr id="6" name="Content Placeholder 5">
            <a:extLst>
              <a:ext uri="{FF2B5EF4-FFF2-40B4-BE49-F238E27FC236}">
                <a16:creationId xmlns:a16="http://schemas.microsoft.com/office/drawing/2014/main" id="{9D92DAB6-AB68-4DC3-B44E-CB5F173197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315" y="1340768"/>
            <a:ext cx="8675370" cy="46514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itchFamily="18" charset="0"/>
                <a:cs typeface="Times New Roman" pitchFamily="18" charset="0"/>
              </a:rPr>
              <a:t>OUT PUT: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Having Diabetes</a:t>
            </a:r>
            <a:endParaRPr lang="en-US" sz="2400" dirty="0">
              <a:latin typeface="Times New Roman" pitchFamily="18" charset="0"/>
              <a:cs typeface="Times New Roman" pitchFamily="18" charset="0"/>
            </a:endParaRPr>
          </a:p>
        </p:txBody>
      </p:sp>
      <p:pic>
        <p:nvPicPr>
          <p:cNvPr id="7" name="Content Placeholder 6">
            <a:extLst>
              <a:ext uri="{FF2B5EF4-FFF2-40B4-BE49-F238E27FC236}">
                <a16:creationId xmlns:a16="http://schemas.microsoft.com/office/drawing/2014/main" id="{63BD7022-CA26-4738-8D96-0FFC5BFD221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7359" y="1608058"/>
            <a:ext cx="8509283" cy="4786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 Not having Diabetes:</a:t>
            </a:r>
          </a:p>
        </p:txBody>
      </p:sp>
      <p:pic>
        <p:nvPicPr>
          <p:cNvPr id="11" name="Content Placeholder 10">
            <a:extLst>
              <a:ext uri="{FF2B5EF4-FFF2-40B4-BE49-F238E27FC236}">
                <a16:creationId xmlns:a16="http://schemas.microsoft.com/office/drawing/2014/main" id="{998688A2-478A-48E0-A16F-D755C60C265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5536" y="1484784"/>
            <a:ext cx="7735712"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107504" y="1556792"/>
            <a:ext cx="8675370" cy="3269225"/>
          </a:xfrm>
        </p:spPr>
        <p:txBody>
          <a:bodyPr>
            <a:normAutofit fontScale="92500" lnSpcReduction="20000"/>
          </a:bodyPr>
          <a:lstStyle/>
          <a:p>
            <a:pPr marL="0" indent="0" algn="just">
              <a:lnSpc>
                <a:spcPct val="150000"/>
              </a:lnSpc>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Machine learning has the great ability to revolutionize the diabetes risk prediction with the help of advanced computational methods and availability of large amount of genetic diabetes risk dataset . </a:t>
            </a:r>
          </a:p>
          <a:p>
            <a:pPr algn="just"/>
            <a:r>
              <a:rPr lang="en-US" sz="2000" dirty="0">
                <a:latin typeface="Times New Roman" pitchFamily="18" charset="0"/>
                <a:cs typeface="Times New Roman" pitchFamily="18" charset="0"/>
              </a:rPr>
              <a:t>Detection of diabetes in its early stages is the key for treatment. </a:t>
            </a:r>
          </a:p>
          <a:p>
            <a:pPr algn="just"/>
            <a:r>
              <a:rPr lang="en-US" sz="2000" dirty="0">
                <a:latin typeface="Times New Roman" pitchFamily="18" charset="0"/>
                <a:cs typeface="Times New Roman" pitchFamily="18" charset="0"/>
              </a:rPr>
              <a:t>This work has described in its machine learning approach to predict diabetes levels.</a:t>
            </a:r>
          </a:p>
          <a:p>
            <a:pPr algn="just"/>
            <a:r>
              <a:rPr lang="en-US" sz="2000" dirty="0">
                <a:latin typeface="Times New Roman" pitchFamily="18" charset="0"/>
                <a:cs typeface="Times New Roman" pitchFamily="18" charset="0"/>
              </a:rPr>
              <a:t>The technique may also help researchers to develop an accurate and effective tool that will reach at the table of clinicians to help them make better decision about the disease status.</a:t>
            </a:r>
          </a:p>
          <a:p>
            <a:pPr algn="just"/>
            <a:r>
              <a:rPr lang="en-US" sz="2000" dirty="0">
                <a:latin typeface="Times New Roman" pitchFamily="18" charset="0"/>
                <a:cs typeface="Times New Roman" pitchFamily="18" charset="0"/>
              </a:rPr>
              <a:t>The technique which accomplishes the highest performance in terms of accuracy is considered to be the best choice.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FUTURE ENHANCEMENT</a:t>
            </a: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More parameters and factors would be involved in the future scope of      this project.</a:t>
            </a:r>
          </a:p>
          <a:p>
            <a:pPr algn="just">
              <a:lnSpc>
                <a:spcPct val="150000"/>
              </a:lnSpc>
            </a:pPr>
            <a:r>
              <a:rPr lang="en-US" sz="2000" dirty="0">
                <a:latin typeface="Times New Roman" pitchFamily="18" charset="0"/>
                <a:cs typeface="Times New Roman" pitchFamily="18" charset="0"/>
              </a:rPr>
              <a:t>The accuracy will increase even more when the parameters increase.</a:t>
            </a:r>
          </a:p>
          <a:p>
            <a:pPr algn="just">
              <a:lnSpc>
                <a:spcPct val="150000"/>
              </a:lnSpc>
            </a:pPr>
            <a:r>
              <a:rPr lang="en-US" sz="2000" dirty="0">
                <a:latin typeface="Times New Roman" pitchFamily="18" charset="0"/>
                <a:cs typeface="Times New Roman" pitchFamily="18" charset="0"/>
              </a:rPr>
              <a:t>Using the traditional techniques and algorithms , we enhance the accuracy by improving the data</a:t>
            </a:r>
          </a:p>
          <a:p>
            <a:pPr algn="just">
              <a:lnSpc>
                <a:spcPct val="150000"/>
              </a:lnSpc>
            </a:pPr>
            <a:r>
              <a:rPr lang="en-US" sz="2000" dirty="0">
                <a:latin typeface="Times New Roman" pitchFamily="18" charset="0"/>
                <a:cs typeface="Times New Roman" pitchFamily="18" charset="0"/>
              </a:rPr>
              <a:t>The sectors where outcome could be decided on the basis of datasets obtained from previous encounters</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2714620"/>
            <a:ext cx="8229600" cy="1143000"/>
          </a:xfrm>
        </p:spPr>
        <p:txBody>
          <a:bodyPr/>
          <a:lstStyle/>
          <a:p>
            <a:r>
              <a:rPr lang="en-IN" sz="4800" b="1" dirty="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539552" y="1556792"/>
            <a:ext cx="7886700" cy="4351338"/>
          </a:xfrm>
        </p:spPr>
        <p:txBody>
          <a:bodyPr>
            <a:normAutofit/>
          </a:bodyPr>
          <a:lstStyle/>
          <a:p>
            <a:r>
              <a:rPr lang="en-US" sz="2200" dirty="0">
                <a:latin typeface="Times New Roman" panose="02020603050405020304" pitchFamily="18" charset="0"/>
                <a:cs typeface="Times New Roman" panose="02020603050405020304" pitchFamily="18" charset="0"/>
              </a:rPr>
              <a:t>Introduction</a:t>
            </a:r>
          </a:p>
          <a:p>
            <a:r>
              <a:rPr lang="en-US" sz="2200" dirty="0">
                <a:latin typeface="Times New Roman" panose="02020603050405020304" pitchFamily="18" charset="0"/>
                <a:cs typeface="Times New Roman" panose="02020603050405020304" pitchFamily="18" charset="0"/>
              </a:rPr>
              <a:t>Proposed system</a:t>
            </a:r>
          </a:p>
          <a:p>
            <a:r>
              <a:rPr lang="en-US" sz="2200" dirty="0">
                <a:latin typeface="Times New Roman" panose="02020603050405020304" pitchFamily="18" charset="0"/>
                <a:cs typeface="Times New Roman" panose="02020603050405020304" pitchFamily="18" charset="0"/>
              </a:rPr>
              <a:t>Requirements</a:t>
            </a:r>
          </a:p>
          <a:p>
            <a:r>
              <a:rPr lang="en-US" sz="2200" dirty="0">
                <a:latin typeface="Times New Roman" panose="02020603050405020304" pitchFamily="18" charset="0"/>
                <a:cs typeface="Times New Roman" panose="02020603050405020304" pitchFamily="18" charset="0"/>
              </a:rPr>
              <a:t>Process of Project</a:t>
            </a:r>
          </a:p>
          <a:p>
            <a:r>
              <a:rPr lang="en-US" sz="2200" dirty="0">
                <a:latin typeface="Times New Roman" panose="02020603050405020304" pitchFamily="18" charset="0"/>
                <a:cs typeface="Times New Roman" panose="02020603050405020304" pitchFamily="18" charset="0"/>
              </a:rPr>
              <a:t>Data flow diagrams</a:t>
            </a:r>
          </a:p>
          <a:p>
            <a:r>
              <a:rPr lang="en-US" sz="2200" dirty="0">
                <a:latin typeface="Times New Roman" panose="02020603050405020304" pitchFamily="18" charset="0"/>
                <a:cs typeface="Times New Roman" panose="02020603050405020304" pitchFamily="18" charset="0"/>
              </a:rPr>
              <a:t>Out put Screens</a:t>
            </a:r>
          </a:p>
          <a:p>
            <a:r>
              <a:rPr lang="en-US" sz="2200" dirty="0">
                <a:latin typeface="Times New Roman" panose="02020603050405020304" pitchFamily="18" charset="0"/>
                <a:cs typeface="Times New Roman" panose="02020603050405020304" pitchFamily="18" charset="0"/>
              </a:rPr>
              <a:t>Conclusion</a:t>
            </a:r>
          </a:p>
          <a:p>
            <a:r>
              <a:rPr lang="en-US" sz="2200" dirty="0">
                <a:latin typeface="Times New Roman" panose="02020603050405020304" pitchFamily="18" charset="0"/>
                <a:cs typeface="Times New Roman" panose="02020603050405020304" pitchFamily="18" charset="0"/>
              </a:rPr>
              <a:t>Future enhancement</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C92040-9279-4573-BB2B-C3AD5A65C8ED}"/>
              </a:ext>
            </a:extLst>
          </p:cNvPr>
          <p:cNvSpPr txBox="1"/>
          <p:nvPr/>
        </p:nvSpPr>
        <p:spPr>
          <a:xfrm>
            <a:off x="3203848" y="404664"/>
            <a:ext cx="4572000" cy="461665"/>
          </a:xfrm>
          <a:prstGeom prst="rect">
            <a:avLst/>
          </a:prstGeom>
          <a:noFill/>
        </p:spPr>
        <p:txBody>
          <a:bodyPr wrap="square">
            <a:spAutoFit/>
          </a:bodyPr>
          <a:lstStyle/>
          <a:p>
            <a:r>
              <a:rPr lang="en-US" sz="2400" b="1" dirty="0">
                <a:solidFill>
                  <a:schemeClr val="accent4">
                    <a:lumMod val="75000"/>
                  </a:schemeClr>
                </a:solidFill>
                <a:latin typeface="Times New Roman" panose="02020603050405020304" pitchFamily="18" charset="0"/>
                <a:cs typeface="Times New Roman" panose="02020603050405020304" pitchFamily="18" charset="0"/>
              </a:rPr>
              <a:t>Introduction</a:t>
            </a:r>
            <a:endParaRPr lang="en-US" sz="24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ED2A1590-523F-47AA-96A6-484147C65581}"/>
              </a:ext>
            </a:extLst>
          </p:cNvPr>
          <p:cNvSpPr txBox="1">
            <a:spLocks/>
          </p:cNvSpPr>
          <p:nvPr/>
        </p:nvSpPr>
        <p:spPr>
          <a:xfrm>
            <a:off x="432833" y="1321568"/>
            <a:ext cx="8477834" cy="5366390"/>
          </a:xfrm>
          <a:prstGeom prst="rect">
            <a:avLst/>
          </a:prstGeom>
        </p:spPr>
        <p:style>
          <a:lnRef idx="2">
            <a:schemeClr val="dk1"/>
          </a:lnRef>
          <a:fillRef idx="1">
            <a:schemeClr val="lt1"/>
          </a:fillRef>
          <a:effectRef idx="0">
            <a:schemeClr val="dk1"/>
          </a:effectRef>
          <a:fontRef idx="minor">
            <a:schemeClr val="dk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en-US" sz="1800" dirty="0">
                <a:latin typeface="Times New Roman" panose="02020603050405020304" pitchFamily="18" charset="0"/>
                <a:ea typeface="Calibri" panose="020F0502020204030204" pitchFamily="34" charset="0"/>
              </a:rPr>
              <a:t>Diabetes is a chronic disease or group of metabolic disease where a person suffers from an extended level of blood glucose in the body</a:t>
            </a:r>
            <a:r>
              <a:rPr lang="en-US" sz="1800" dirty="0">
                <a:latin typeface="Times New Roman" pitchFamily="18" charset="0"/>
                <a:ea typeface="Calibri" panose="020F0502020204030204" pitchFamily="34" charset="0"/>
                <a:cs typeface="Times New Roman" pitchFamily="18" charset="0"/>
              </a:rPr>
              <a:t>,</a:t>
            </a:r>
            <a:r>
              <a:rPr lang="en-US" sz="1800" dirty="0">
                <a:latin typeface="Times New Roman" panose="02020603050405020304" pitchFamily="18" charset="0"/>
                <a:ea typeface="Times New Roman" panose="02020603050405020304" pitchFamily="18" charset="0"/>
              </a:rPr>
              <a:t> It may cause many complications.</a:t>
            </a:r>
            <a:r>
              <a:rPr lang="en-US" dirty="0">
                <a:latin typeface="Times New Roman" pitchFamily="18" charset="0"/>
                <a:cs typeface="Times New Roman" pitchFamily="18" charset="0"/>
              </a:rPr>
              <a:t> </a:t>
            </a:r>
            <a:endParaRPr lang="en-IN" i="1" dirty="0">
              <a:latin typeface="Times New Roman" pitchFamily="18" charset="0"/>
              <a:cs typeface="Times New Roman" pitchFamily="18" charset="0"/>
            </a:endParaRPr>
          </a:p>
          <a:p>
            <a:pPr algn="just"/>
            <a:r>
              <a:rPr lang="en-IN" sz="1800" dirty="0">
                <a:latin typeface="Times New Roman" panose="02020603050405020304" pitchFamily="18" charset="0"/>
                <a:cs typeface="Times New Roman" pitchFamily="18" charset="0"/>
              </a:rPr>
              <a:t>Diabetes mellitus(DM)is a group of diseases characterized by high levels of blood glucose resulting from defects in insulin </a:t>
            </a:r>
            <a:r>
              <a:rPr lang="en-IN" sz="1800" dirty="0" err="1">
                <a:latin typeface="Times New Roman" panose="02020603050405020304" pitchFamily="18" charset="0"/>
                <a:cs typeface="Times New Roman" pitchFamily="18" charset="0"/>
              </a:rPr>
              <a:t>production,insulin</a:t>
            </a:r>
            <a:r>
              <a:rPr lang="en-IN" sz="1800" dirty="0">
                <a:latin typeface="Times New Roman" panose="02020603050405020304" pitchFamily="18" charset="0"/>
                <a:cs typeface="Times New Roman" pitchFamily="18" charset="0"/>
              </a:rPr>
              <a:t> </a:t>
            </a:r>
            <a:r>
              <a:rPr lang="en-IN" sz="1800" dirty="0" err="1">
                <a:latin typeface="Times New Roman" panose="02020603050405020304" pitchFamily="18" charset="0"/>
                <a:cs typeface="Times New Roman" pitchFamily="18" charset="0"/>
              </a:rPr>
              <a:t>action,or</a:t>
            </a:r>
            <a:r>
              <a:rPr lang="en-IN" sz="1800" dirty="0">
                <a:latin typeface="Times New Roman" panose="02020603050405020304" pitchFamily="18" charset="0"/>
                <a:cs typeface="Times New Roman" pitchFamily="18" charset="0"/>
              </a:rPr>
              <a:t> both</a:t>
            </a:r>
            <a:r>
              <a:rPr lang="en-US" sz="1800" dirty="0">
                <a:latin typeface="Times New Roman" panose="02020603050405020304" pitchFamily="18" charset="0"/>
                <a:cs typeface="Times New Roman" panose="02020603050405020304" pitchFamily="18" charset="0"/>
              </a:rPr>
              <a:t>. </a:t>
            </a:r>
            <a:endParaRPr lang="en-US" sz="2400" dirty="0"/>
          </a:p>
          <a:p>
            <a:pPr algn="just"/>
            <a:r>
              <a:rPr lang="en-US" sz="1800" dirty="0">
                <a:latin typeface="Times New Roman" panose="02020603050405020304" pitchFamily="18" charset="0"/>
                <a:ea typeface="Times New Roman" panose="02020603050405020304" pitchFamily="18" charset="0"/>
              </a:rPr>
              <a:t>According to the growing morbidity in recent years, in 2040, the world’s diabetic patients will reach 642 million, which means that one of the ten adults in the future is suffering from diabetes</a:t>
            </a:r>
            <a:r>
              <a:rPr lang="en-US" sz="1800" dirty="0">
                <a:solidFill>
                  <a:srgbClr val="000000"/>
                </a:solidFill>
                <a:latin typeface="Times New Roman"/>
              </a:rPr>
              <a:t>.</a:t>
            </a:r>
          </a:p>
          <a:p>
            <a:r>
              <a:rPr lang="en-US" sz="1800" dirty="0">
                <a:latin typeface="Times New Roman" panose="02020603050405020304" pitchFamily="18" charset="0"/>
                <a:ea typeface="Times New Roman" panose="02020603050405020304" pitchFamily="18" charset="0"/>
              </a:rPr>
              <a:t>In this project, we need to build a machine learning model that can efficiently discover the rules to predict diabetes mellitus of patients based on the given parameter about their health</a:t>
            </a:r>
            <a:r>
              <a:rPr lang="en-US" sz="1800" dirty="0">
                <a:latin typeface="Times New Roman" pitchFamily="18" charset="0"/>
                <a:cs typeface="Times New Roman" pitchFamily="18" charset="0"/>
              </a:rPr>
              <a:t>.</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endParaRPr lang="en-US" sz="2400" dirty="0"/>
          </a:p>
          <a:p>
            <a:pPr algn="just"/>
            <a:endParaRPr lang="en-US" sz="2400" dirty="0"/>
          </a:p>
          <a:p>
            <a:pPr algn="just"/>
            <a:endParaRPr lang="en-US" sz="2400" dirty="0"/>
          </a:p>
        </p:txBody>
      </p:sp>
    </p:spTree>
    <p:extLst>
      <p:ext uri="{BB962C8B-B14F-4D97-AF65-F5344CB8AC3E}">
        <p14:creationId xmlns:p14="http://schemas.microsoft.com/office/powerpoint/2010/main" val="223456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8499D-94CD-4F1A-BAAC-5320AB515989}"/>
              </a:ext>
            </a:extLst>
          </p:cNvPr>
          <p:cNvSpPr txBox="1">
            <a:spLocks/>
          </p:cNvSpPr>
          <p:nvPr/>
        </p:nvSpPr>
        <p:spPr>
          <a:xfrm>
            <a:off x="609600" y="274638"/>
            <a:ext cx="10972800" cy="11430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chemeClr val="accent2">
                    <a:lumMod val="75000"/>
                  </a:schemeClr>
                </a:solidFill>
                <a:latin typeface="Times New Roman" panose="02020603050405020304" pitchFamily="18" charset="0"/>
                <a:cs typeface="Times New Roman" panose="02020603050405020304" pitchFamily="18" charset="0"/>
              </a:rPr>
              <a:t>                       </a:t>
            </a:r>
            <a:r>
              <a:rPr lang="en-IN" sz="2400" b="1" dirty="0">
                <a:solidFill>
                  <a:schemeClr val="accent2">
                    <a:lumMod val="75000"/>
                  </a:schemeClr>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E44EB09C-0E1F-4412-87A3-3CBB23319AF7}"/>
              </a:ext>
            </a:extLst>
          </p:cNvPr>
          <p:cNvSpPr txBox="1">
            <a:spLocks/>
          </p:cNvSpPr>
          <p:nvPr/>
        </p:nvSpPr>
        <p:spPr>
          <a:xfrm>
            <a:off x="429491" y="1300240"/>
            <a:ext cx="8104909" cy="425752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600" dirty="0">
                <a:latin typeface="Times New Roman" panose="02020603050405020304" pitchFamily="18" charset="0"/>
                <a:cs typeface="Times New Roman" panose="02020603050405020304" pitchFamily="18" charset="0"/>
              </a:rPr>
              <a:t>In the view of problem statement described in the introduction </a:t>
            </a:r>
            <a:r>
              <a:rPr lang="en-IN" sz="1600" dirty="0" err="1">
                <a:latin typeface="Times New Roman" panose="02020603050405020304" pitchFamily="18" charset="0"/>
                <a:cs typeface="Times New Roman" panose="02020603050405020304" pitchFamily="18" charset="0"/>
              </a:rPr>
              <a:t>section,we</a:t>
            </a:r>
            <a:r>
              <a:rPr lang="en-IN" sz="1600" dirty="0">
                <a:latin typeface="Times New Roman" panose="02020603050405020304" pitchFamily="18" charset="0"/>
                <a:cs typeface="Times New Roman" panose="02020603050405020304" pitchFamily="18" charset="0"/>
              </a:rPr>
              <a:t> propose a classification model with boosted accuracy to predict patient.</a:t>
            </a:r>
          </a:p>
          <a:p>
            <a:pPr algn="just"/>
            <a:r>
              <a:rPr lang="en-IN" sz="1600" dirty="0">
                <a:latin typeface="Times New Roman" panose="02020603050405020304" pitchFamily="18" charset="0"/>
                <a:cs typeface="Times New Roman" panose="02020603050405020304" pitchFamily="18" charset="0"/>
              </a:rPr>
              <a:t>Classification is one of the most important decision making techniques in many real world problem.</a:t>
            </a:r>
          </a:p>
          <a:p>
            <a:pPr algn="just"/>
            <a:r>
              <a:rPr lang="en-IN" sz="1600" dirty="0">
                <a:latin typeface="Times New Roman" panose="02020603050405020304" pitchFamily="18" charset="0"/>
                <a:cs typeface="Times New Roman" panose="02020603050405020304" pitchFamily="18" charset="0"/>
              </a:rPr>
              <a:t>In this </a:t>
            </a:r>
            <a:r>
              <a:rPr lang="en-IN" sz="1600" dirty="0" err="1">
                <a:latin typeface="Times New Roman" panose="02020603050405020304" pitchFamily="18" charset="0"/>
                <a:cs typeface="Times New Roman" panose="02020603050405020304" pitchFamily="18" charset="0"/>
              </a:rPr>
              <a:t>work,the</a:t>
            </a:r>
            <a:r>
              <a:rPr lang="en-IN" sz="1600" dirty="0">
                <a:latin typeface="Times New Roman" panose="02020603050405020304" pitchFamily="18" charset="0"/>
                <a:cs typeface="Times New Roman" panose="02020603050405020304" pitchFamily="18" charset="0"/>
              </a:rPr>
              <a:t> main objective is to classify the data as diabetic or non-diabetic and improve the classification accuracy.</a:t>
            </a:r>
          </a:p>
          <a:p>
            <a:pPr algn="just"/>
            <a:r>
              <a:rPr lang="en-IN" sz="1600" dirty="0">
                <a:latin typeface="Times New Roman" panose="02020603050405020304" pitchFamily="18" charset="0"/>
                <a:cs typeface="Times New Roman" panose="02020603050405020304" pitchFamily="18" charset="0"/>
              </a:rPr>
              <a:t>It is observed that techniques like Support Vector Machine and Artificial Neural Network are most suitable for implementing the Diabetes prediction system</a:t>
            </a:r>
            <a:r>
              <a:rPr lang="en-IN" dirty="0"/>
              <a:t>.</a:t>
            </a:r>
          </a:p>
          <a:p>
            <a:pPr algn="just">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The Artificial Neural Network is much similar as natural neural  </a:t>
            </a:r>
            <a:r>
              <a:rPr lang="en-IN" sz="1600" dirty="0" err="1">
                <a:latin typeface="Times New Roman" panose="02020603050405020304" pitchFamily="18" charset="0"/>
                <a:cs typeface="Times New Roman" panose="02020603050405020304" pitchFamily="18" charset="0"/>
              </a:rPr>
              <a:t>netwok</a:t>
            </a:r>
            <a:r>
              <a:rPr lang="en-IN" sz="1600" dirty="0">
                <a:latin typeface="Times New Roman" panose="02020603050405020304" pitchFamily="18" charset="0"/>
                <a:cs typeface="Times New Roman" panose="02020603050405020304" pitchFamily="18" charset="0"/>
              </a:rPr>
              <a:t> of a brain .</a:t>
            </a:r>
            <a:r>
              <a:rPr lang="en-IN" sz="1600" dirty="0" err="1">
                <a:latin typeface="Times New Roman" panose="02020603050405020304" pitchFamily="18" charset="0"/>
                <a:cs typeface="Times New Roman" panose="02020603050405020304" pitchFamily="18" charset="0"/>
              </a:rPr>
              <a:t>Artifical</a:t>
            </a:r>
            <a:r>
              <a:rPr lang="en-IN" sz="1600" dirty="0">
                <a:latin typeface="Times New Roman" panose="02020603050405020304" pitchFamily="18" charset="0"/>
                <a:cs typeface="Times New Roman" panose="02020603050405020304" pitchFamily="18" charset="0"/>
              </a:rPr>
              <a:t> Neural Networks(ANN)typically consists of multiple layers or a cube </a:t>
            </a:r>
            <a:r>
              <a:rPr lang="en-IN" sz="1600" dirty="0" err="1">
                <a:latin typeface="Times New Roman" panose="02020603050405020304" pitchFamily="18" charset="0"/>
                <a:cs typeface="Times New Roman" panose="02020603050405020304" pitchFamily="18" charset="0"/>
              </a:rPr>
              <a:t>design,and</a:t>
            </a:r>
            <a:r>
              <a:rPr lang="en-IN" sz="1600" dirty="0">
                <a:latin typeface="Times New Roman" panose="02020603050405020304" pitchFamily="18" charset="0"/>
                <a:cs typeface="Times New Roman" panose="02020603050405020304" pitchFamily="18" charset="0"/>
              </a:rPr>
              <a:t> the signal path traverses from front to </a:t>
            </a:r>
            <a:r>
              <a:rPr lang="en-IN" sz="1600" dirty="0" err="1">
                <a:latin typeface="Times New Roman" panose="02020603050405020304" pitchFamily="18" charset="0"/>
                <a:cs typeface="Times New Roman" panose="02020603050405020304" pitchFamily="18" charset="0"/>
              </a:rPr>
              <a:t>back.Back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propogation</a:t>
            </a:r>
            <a:r>
              <a:rPr lang="en-IN" sz="1600" dirty="0">
                <a:latin typeface="Times New Roman" panose="02020603050405020304" pitchFamily="18" charset="0"/>
                <a:cs typeface="Times New Roman" panose="02020603050405020304" pitchFamily="18" charset="0"/>
              </a:rPr>
              <a:t> is the use of forward stimulation to reset weights on the “</a:t>
            </a:r>
            <a:r>
              <a:rPr lang="en-IN" sz="1600" dirty="0" err="1">
                <a:latin typeface="Times New Roman" panose="02020603050405020304" pitchFamily="18" charset="0"/>
                <a:cs typeface="Times New Roman" panose="02020603050405020304" pitchFamily="18" charset="0"/>
              </a:rPr>
              <a:t>front”neural</a:t>
            </a:r>
            <a:r>
              <a:rPr lang="en-IN" sz="1600" dirty="0">
                <a:latin typeface="Times New Roman" panose="02020603050405020304" pitchFamily="18" charset="0"/>
                <a:cs typeface="Times New Roman" panose="02020603050405020304" pitchFamily="18" charset="0"/>
              </a:rPr>
              <a:t> units and this is sometimes done in combination with training where the correct result is known.</a:t>
            </a:r>
          </a:p>
          <a:p>
            <a:pPr algn="just">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The Support Vector Machine(SVM)was first proposed by </a:t>
            </a:r>
            <a:r>
              <a:rPr lang="en-IN" sz="1600" dirty="0" err="1">
                <a:latin typeface="Times New Roman" panose="02020603050405020304" pitchFamily="18" charset="0"/>
                <a:cs typeface="Times New Roman" panose="02020603050405020304" pitchFamily="18" charset="0"/>
              </a:rPr>
              <a:t>Vapnik</a:t>
            </a:r>
            <a:r>
              <a:rPr lang="en-IN" sz="1600" dirty="0">
                <a:latin typeface="Times New Roman" panose="02020603050405020304" pitchFamily="18" charset="0"/>
                <a:cs typeface="Times New Roman" panose="02020603050405020304" pitchFamily="18" charset="0"/>
              </a:rPr>
              <a:t> and SVM is a related supervised learning method always used in medical diagnosis for classification and </a:t>
            </a:r>
            <a:r>
              <a:rPr lang="en-IN" sz="1600" dirty="0" err="1">
                <a:latin typeface="Times New Roman" panose="02020603050405020304" pitchFamily="18" charset="0"/>
                <a:cs typeface="Times New Roman" panose="02020603050405020304" pitchFamily="18" charset="0"/>
              </a:rPr>
              <a:t>regression.SVM</a:t>
            </a:r>
            <a:r>
              <a:rPr lang="en-IN" sz="1600" dirty="0">
                <a:latin typeface="Times New Roman" panose="02020603050405020304" pitchFamily="18" charset="0"/>
                <a:cs typeface="Times New Roman" panose="02020603050405020304" pitchFamily="18" charset="0"/>
              </a:rPr>
              <a:t> simultaneously minimize the empirical classification error and maximize the geometric margin.</a:t>
            </a:r>
          </a:p>
          <a:p>
            <a:pPr algn="just"/>
            <a:endParaRPr lang="en-IN" dirty="0"/>
          </a:p>
          <a:p>
            <a:pPr marL="457200" lvl="1" indent="0" algn="just">
              <a:buFont typeface="Arial" panose="020B0604020202020204" pitchFamily="34" charset="0"/>
              <a:buNone/>
            </a:pPr>
            <a:endParaRPr lang="en-IN" sz="2800" dirty="0"/>
          </a:p>
          <a:p>
            <a:pPr algn="just">
              <a:buFont typeface="+mj-lt"/>
              <a:buAutoNum type="arabicPeriod"/>
            </a:pPr>
            <a:endParaRPr lang="en-IN" dirty="0"/>
          </a:p>
        </p:txBody>
      </p:sp>
    </p:spTree>
    <p:extLst>
      <p:ext uri="{BB962C8B-B14F-4D97-AF65-F5344CB8AC3E}">
        <p14:creationId xmlns:p14="http://schemas.microsoft.com/office/powerpoint/2010/main" val="299215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a:latin typeface="Times New Roman" pitchFamily="18" charset="0"/>
                <a:cs typeface="Times New Roman" pitchFamily="18" charset="0"/>
              </a:rPr>
              <a:t>REQUIREMENTS</a:t>
            </a:r>
          </a:p>
        </p:txBody>
      </p:sp>
      <p:sp>
        <p:nvSpPr>
          <p:cNvPr id="4" name="Content Placeholder 3"/>
          <p:cNvSpPr>
            <a:spLocks noGrp="1"/>
          </p:cNvSpPr>
          <p:nvPr>
            <p:ph idx="1"/>
          </p:nvPr>
        </p:nvSpPr>
        <p:spPr/>
        <p:txBody>
          <a:bodyPr>
            <a:normAutofit lnSpcReduction="10000"/>
          </a:bodyPr>
          <a:lstStyle/>
          <a:p>
            <a:pPr>
              <a:buNone/>
            </a:pPr>
            <a:r>
              <a:rPr lang="en-IN" sz="2000" b="1" dirty="0">
                <a:latin typeface="Times New Roman" panose="02020603050405020304" pitchFamily="18" charset="0"/>
                <a:cs typeface="Times New Roman" panose="02020603050405020304" pitchFamily="18" charset="0"/>
              </a:rPr>
              <a:t>  Software Requirements</a:t>
            </a:r>
            <a:endParaRPr lang="en-US" sz="2000" b="1" dirty="0">
              <a:latin typeface="Times New Roman" panose="02020603050405020304" pitchFamily="18" charset="0"/>
              <a:cs typeface="Times New Roman" panose="02020603050405020304" pitchFamily="18" charset="0"/>
            </a:endParaRPr>
          </a:p>
          <a:p>
            <a:pPr lvl="0" fontAlgn="base"/>
            <a:r>
              <a:rPr lang="en-IN" sz="2000" dirty="0" err="1">
                <a:latin typeface="Times New Roman" panose="02020603050405020304" pitchFamily="18" charset="0"/>
                <a:cs typeface="Times New Roman" panose="02020603050405020304" pitchFamily="18" charset="0"/>
              </a:rPr>
              <a:t>Spyder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ide</a:t>
            </a:r>
            <a:r>
              <a:rPr lang="en-IN" sz="2000"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lvl="0" fontAlgn="base"/>
            <a:r>
              <a:rPr lang="en-IN" sz="2000" dirty="0">
                <a:latin typeface="Times New Roman" panose="02020603050405020304" pitchFamily="18" charset="0"/>
                <a:cs typeface="Times New Roman" panose="02020603050405020304" pitchFamily="18" charset="0"/>
              </a:rPr>
              <a:t>Python(</a:t>
            </a:r>
            <a:r>
              <a:rPr lang="en-IN" sz="2000" dirty="0" err="1">
                <a:latin typeface="Times New Roman" panose="02020603050405020304" pitchFamily="18" charset="0"/>
                <a:cs typeface="Times New Roman" panose="02020603050405020304" pitchFamily="18" charset="0"/>
              </a:rPr>
              <a:t>pandas,numpy</a:t>
            </a:r>
            <a:r>
              <a:rPr lang="en-IN" sz="2000"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lvl="0" fontAlgn="base"/>
            <a:r>
              <a:rPr lang="en-IN" sz="2000" dirty="0">
                <a:latin typeface="Times New Roman" panose="02020603050405020304" pitchFamily="18" charset="0"/>
                <a:cs typeface="Times New Roman" panose="02020603050405020304" pitchFamily="18" charset="0"/>
              </a:rPr>
              <a:t>Flask</a:t>
            </a:r>
          </a:p>
          <a:p>
            <a:pPr fontAlgn="base"/>
            <a:r>
              <a:rPr lang="en-US" sz="2000" dirty="0">
                <a:latin typeface="Times New Roman" pitchFamily="18" charset="0"/>
                <a:cs typeface="Times New Roman" pitchFamily="18" charset="0"/>
              </a:rPr>
              <a:t>Visual studio community 2019</a:t>
            </a:r>
          </a:p>
          <a:p>
            <a:r>
              <a:rPr lang="en-US" sz="2000" dirty="0">
                <a:latin typeface="Times New Roman" pitchFamily="18" charset="0"/>
                <a:cs typeface="Times New Roman" pitchFamily="18" charset="0"/>
              </a:rPr>
              <a:t>Libraries to be Installed</a:t>
            </a:r>
          </a:p>
          <a:p>
            <a:pPr>
              <a:buFont typeface="Wingdings" panose="05000000000000000000" pitchFamily="2" charset="2"/>
              <a:buChar char="v"/>
            </a:pPr>
            <a:r>
              <a:rPr lang="en-US" sz="2000" dirty="0">
                <a:latin typeface="Times New Roman" pitchFamily="18" charset="0"/>
                <a:cs typeface="Times New Roman" pitchFamily="18" charset="0"/>
              </a:rPr>
              <a:t>Services Used</a:t>
            </a:r>
          </a:p>
          <a:p>
            <a:r>
              <a:rPr lang="en-US" sz="2000" dirty="0">
                <a:latin typeface="Times New Roman" pitchFamily="18" charset="0"/>
                <a:cs typeface="Times New Roman" pitchFamily="18" charset="0"/>
              </a:rPr>
              <a:t>IBM cloud</a:t>
            </a:r>
          </a:p>
          <a:p>
            <a:r>
              <a:rPr lang="en-US" sz="2000" dirty="0">
                <a:latin typeface="Times New Roman" pitchFamily="18" charset="0"/>
                <a:cs typeface="Times New Roman" pitchFamily="18" charset="0"/>
              </a:rPr>
              <a:t>Watson studio</a:t>
            </a:r>
          </a:p>
          <a:p>
            <a:r>
              <a:rPr lang="en-US" sz="2000" dirty="0">
                <a:latin typeface="Times New Roman" pitchFamily="18" charset="0"/>
                <a:cs typeface="Times New Roman" pitchFamily="18" charset="0"/>
              </a:rPr>
              <a:t>Auto Ai</a:t>
            </a:r>
          </a:p>
          <a:p>
            <a:pPr>
              <a:buNone/>
            </a:pPr>
            <a:r>
              <a:rPr lang="en-US" sz="2000" dirty="0">
                <a:latin typeface="Times New Roman" pitchFamily="18" charset="0"/>
                <a:cs typeface="Times New Roman" pitchFamily="18" charset="0"/>
              </a:rPr>
              <a:t>   </a:t>
            </a:r>
          </a:p>
          <a:p>
            <a:pPr fontAlgn="base"/>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AB962-0008-4479-9F40-B14010DA00CA}"/>
              </a:ext>
            </a:extLst>
          </p:cNvPr>
          <p:cNvSpPr txBox="1"/>
          <p:nvPr/>
        </p:nvSpPr>
        <p:spPr>
          <a:xfrm>
            <a:off x="395536" y="764704"/>
            <a:ext cx="6840760" cy="2246769"/>
          </a:xfrm>
          <a:prstGeom prst="rect">
            <a:avLst/>
          </a:prstGeom>
          <a:noFill/>
        </p:spPr>
        <p:txBody>
          <a:bodyPr wrap="square">
            <a:spAutoFit/>
          </a:bodyPr>
          <a:lstStyle/>
          <a:p>
            <a:pPr>
              <a:buNone/>
            </a:pPr>
            <a:endParaRPr lang="en-IN" sz="2000" b="1" dirty="0">
              <a:latin typeface="Times New Roman" panose="02020603050405020304" pitchFamily="18" charset="0"/>
              <a:cs typeface="Times New Roman" pitchFamily="18" charset="0"/>
            </a:endParaRPr>
          </a:p>
          <a:p>
            <a:pPr>
              <a:buNone/>
            </a:pPr>
            <a:endParaRPr lang="en-IN" sz="2000" b="1" dirty="0">
              <a:latin typeface="Times New Roman" panose="02020603050405020304" pitchFamily="18" charset="0"/>
              <a:cs typeface="Times New Roman" pitchFamily="18" charset="0"/>
            </a:endParaRPr>
          </a:p>
          <a:p>
            <a:pPr>
              <a:buNone/>
            </a:pPr>
            <a:r>
              <a:rPr lang="en-IN" sz="2000" b="1" dirty="0">
                <a:latin typeface="Times New Roman" panose="02020603050405020304" pitchFamily="18" charset="0"/>
                <a:cs typeface="Times New Roman" pitchFamily="18" charset="0"/>
              </a:rPr>
              <a:t>Hardware requirement </a:t>
            </a:r>
          </a:p>
          <a:p>
            <a:pPr marL="285750" indent="-285750">
              <a:buFont typeface="Arial" panose="020B0604020202020204" pitchFamily="34" charset="0"/>
              <a:buChar char="•"/>
            </a:pPr>
            <a:endParaRPr lang="en-US" sz="2000" b="1" dirty="0">
              <a:latin typeface="Times New Roman" panose="02020603050405020304" pitchFamily="18" charset="0"/>
              <a:cs typeface="Times New Roman" pitchFamily="18" charset="0"/>
            </a:endParaRPr>
          </a:p>
          <a:p>
            <a:pPr marL="285750" lvl="0" indent="-285750" fontAlgn="base">
              <a:buFont typeface="Arial" panose="020B0604020202020204" pitchFamily="34" charset="0"/>
              <a:buChar char="•"/>
            </a:pPr>
            <a:r>
              <a:rPr lang="en-IN" sz="2000" dirty="0">
                <a:latin typeface="Times New Roman" panose="02020603050405020304" pitchFamily="18" charset="0"/>
                <a:cs typeface="Times New Roman" pitchFamily="18" charset="0"/>
              </a:rPr>
              <a:t>Windows 7,8 or 10(32 or 64 bit) </a:t>
            </a:r>
          </a:p>
          <a:p>
            <a:pPr marL="285750" lvl="0" indent="-285750" fontAlgn="base">
              <a:buFont typeface="Arial" panose="020B0604020202020204" pitchFamily="34" charset="0"/>
              <a:buChar char="•"/>
            </a:pPr>
            <a:r>
              <a:rPr lang="en-IN" sz="2000" dirty="0">
                <a:latin typeface="Times New Roman" panose="02020603050405020304" pitchFamily="18" charset="0"/>
                <a:cs typeface="Times New Roman" pitchFamily="18" charset="0"/>
              </a:rPr>
              <a:t>RAM -4GB </a:t>
            </a:r>
            <a:endParaRPr lang="en-US" sz="2000" b="1" dirty="0">
              <a:latin typeface="Times New Roman" panose="02020603050405020304" pitchFamily="18" charset="0"/>
              <a:cs typeface="Times New Roman" pitchFamily="18" charset="0"/>
            </a:endParaRPr>
          </a:p>
          <a:p>
            <a:pPr marL="285750" lvl="0" indent="-285750" fontAlgn="base">
              <a:buFont typeface="Arial" panose="020B0604020202020204" pitchFamily="34" charset="0"/>
              <a:buChar char="•"/>
            </a:pPr>
            <a:r>
              <a:rPr lang="en-IN" sz="2000" dirty="0">
                <a:latin typeface="Times New Roman" panose="02020603050405020304" pitchFamily="18" charset="0"/>
                <a:cs typeface="Times New Roman" pitchFamily="18" charset="0"/>
              </a:rPr>
              <a:t>Processor:1.5Hz or above HDD:100GB or above</a:t>
            </a:r>
            <a:r>
              <a:rPr lang="en-IN"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913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Process of Project:</a:t>
            </a:r>
            <a:br>
              <a:rPr lang="en-US" sz="1050" b="0" i="0" dirty="0">
                <a:effectLst/>
                <a:latin typeface="Montserrat" panose="00000500000000000000" pitchFamily="2" charset="0"/>
              </a:rPr>
            </a:br>
            <a:br>
              <a:rPr lang="en-US" sz="1050" dirty="0"/>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pic>
        <p:nvPicPr>
          <p:cNvPr id="1026" name="Picture 2">
            <a:extLst>
              <a:ext uri="{FF2B5EF4-FFF2-40B4-BE49-F238E27FC236}">
                <a16:creationId xmlns:a16="http://schemas.microsoft.com/office/drawing/2014/main" id="{D053AF88-057E-4A1B-802A-6C8D2C88E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222598"/>
            <a:ext cx="8201025" cy="443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p>
        </p:txBody>
      </p:sp>
      <p:sp>
        <p:nvSpPr>
          <p:cNvPr id="3" name="Content Placeholder 2"/>
          <p:cNvSpPr>
            <a:spLocks noGrp="1"/>
          </p:cNvSpPr>
          <p:nvPr>
            <p:ph idx="1"/>
          </p:nvPr>
        </p:nvSpPr>
        <p:spPr>
          <a:xfrm>
            <a:off x="628650" y="1105479"/>
            <a:ext cx="7886700" cy="5791631"/>
          </a:xfrm>
        </p:spPr>
        <p:txBody>
          <a:bodyPr>
            <a:normAutofit/>
          </a:bodyPr>
          <a:lstStyle/>
          <a:p>
            <a:endParaRPr lang="en-US" dirty="0"/>
          </a:p>
          <a:p>
            <a:endParaRPr lang="en-US" dirty="0"/>
          </a:p>
        </p:txBody>
      </p:sp>
      <p:sp>
        <p:nvSpPr>
          <p:cNvPr id="4" name="Rectangle 3">
            <a:extLst>
              <a:ext uri="{FF2B5EF4-FFF2-40B4-BE49-F238E27FC236}">
                <a16:creationId xmlns:a16="http://schemas.microsoft.com/office/drawing/2014/main" id="{1BC2A631-1138-4C1E-A7DD-DA1AD17A00D8}"/>
              </a:ext>
            </a:extLst>
          </p:cNvPr>
          <p:cNvSpPr/>
          <p:nvPr/>
        </p:nvSpPr>
        <p:spPr>
          <a:xfrm>
            <a:off x="2901187" y="1581787"/>
            <a:ext cx="2736304" cy="481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PIMA INDIAN  DATASET</a:t>
            </a:r>
          </a:p>
        </p:txBody>
      </p:sp>
      <p:sp>
        <p:nvSpPr>
          <p:cNvPr id="5" name="Arrow: Down 4">
            <a:extLst>
              <a:ext uri="{FF2B5EF4-FFF2-40B4-BE49-F238E27FC236}">
                <a16:creationId xmlns:a16="http://schemas.microsoft.com/office/drawing/2014/main" id="{3A0B4D62-E8ED-4262-81A1-B32591521AAB}"/>
              </a:ext>
            </a:extLst>
          </p:cNvPr>
          <p:cNvSpPr/>
          <p:nvPr/>
        </p:nvSpPr>
        <p:spPr>
          <a:xfrm>
            <a:off x="4089501" y="2076755"/>
            <a:ext cx="484632" cy="614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B14A1C2-0DDD-4F0B-AF8A-3C50B7C85372}"/>
              </a:ext>
            </a:extLst>
          </p:cNvPr>
          <p:cNvSpPr/>
          <p:nvPr/>
        </p:nvSpPr>
        <p:spPr>
          <a:xfrm>
            <a:off x="2768955" y="2585773"/>
            <a:ext cx="2808312" cy="40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8" name="Arrow: Down 7">
            <a:extLst>
              <a:ext uri="{FF2B5EF4-FFF2-40B4-BE49-F238E27FC236}">
                <a16:creationId xmlns:a16="http://schemas.microsoft.com/office/drawing/2014/main" id="{1F8390D6-F502-4563-B470-4EBB7EE10C6F}"/>
              </a:ext>
            </a:extLst>
          </p:cNvPr>
          <p:cNvSpPr/>
          <p:nvPr/>
        </p:nvSpPr>
        <p:spPr>
          <a:xfrm>
            <a:off x="4848336" y="3015372"/>
            <a:ext cx="484632" cy="570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Top Corners One Rounded and One Snipped 9">
            <a:extLst>
              <a:ext uri="{FF2B5EF4-FFF2-40B4-BE49-F238E27FC236}">
                <a16:creationId xmlns:a16="http://schemas.microsoft.com/office/drawing/2014/main" id="{77DFF43D-0721-484E-81C0-C95927BDCF74}"/>
              </a:ext>
            </a:extLst>
          </p:cNvPr>
          <p:cNvSpPr/>
          <p:nvPr/>
        </p:nvSpPr>
        <p:spPr>
          <a:xfrm>
            <a:off x="4662867" y="3630176"/>
            <a:ext cx="914400" cy="91440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set</a:t>
            </a:r>
          </a:p>
        </p:txBody>
      </p:sp>
      <p:sp>
        <p:nvSpPr>
          <p:cNvPr id="11" name="Arrow: Down 10">
            <a:extLst>
              <a:ext uri="{FF2B5EF4-FFF2-40B4-BE49-F238E27FC236}">
                <a16:creationId xmlns:a16="http://schemas.microsoft.com/office/drawing/2014/main" id="{ED2EBBE2-0B57-497C-AE5E-93FB9BD03B64}"/>
              </a:ext>
            </a:extLst>
          </p:cNvPr>
          <p:cNvSpPr/>
          <p:nvPr/>
        </p:nvSpPr>
        <p:spPr>
          <a:xfrm>
            <a:off x="3116071" y="3015372"/>
            <a:ext cx="484632" cy="592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Top Corners One Rounded and One Snipped 11">
            <a:extLst>
              <a:ext uri="{FF2B5EF4-FFF2-40B4-BE49-F238E27FC236}">
                <a16:creationId xmlns:a16="http://schemas.microsoft.com/office/drawing/2014/main" id="{FB12B774-0D1F-499C-A7F1-F32E56E97AB4}"/>
              </a:ext>
            </a:extLst>
          </p:cNvPr>
          <p:cNvSpPr/>
          <p:nvPr/>
        </p:nvSpPr>
        <p:spPr>
          <a:xfrm>
            <a:off x="2901187" y="3603918"/>
            <a:ext cx="914400" cy="91440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set</a:t>
            </a:r>
          </a:p>
        </p:txBody>
      </p:sp>
      <p:sp>
        <p:nvSpPr>
          <p:cNvPr id="13" name="Arrow: Up-Down 12">
            <a:extLst>
              <a:ext uri="{FF2B5EF4-FFF2-40B4-BE49-F238E27FC236}">
                <a16:creationId xmlns:a16="http://schemas.microsoft.com/office/drawing/2014/main" id="{49036248-D1CC-4F0F-B05C-9388CA58C95A}"/>
              </a:ext>
            </a:extLst>
          </p:cNvPr>
          <p:cNvSpPr/>
          <p:nvPr/>
        </p:nvSpPr>
        <p:spPr>
          <a:xfrm>
            <a:off x="3081970" y="4450189"/>
            <a:ext cx="484632" cy="76117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a:extLst>
              <a:ext uri="{FF2B5EF4-FFF2-40B4-BE49-F238E27FC236}">
                <a16:creationId xmlns:a16="http://schemas.microsoft.com/office/drawing/2014/main" id="{C76A085C-A255-4F88-88F3-CD7C92D3ED0A}"/>
              </a:ext>
            </a:extLst>
          </p:cNvPr>
          <p:cNvSpPr/>
          <p:nvPr/>
        </p:nvSpPr>
        <p:spPr>
          <a:xfrm>
            <a:off x="4877751" y="4566281"/>
            <a:ext cx="484632" cy="673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C286CE9-9252-447B-BF74-C21829066473}"/>
              </a:ext>
            </a:extLst>
          </p:cNvPr>
          <p:cNvSpPr/>
          <p:nvPr/>
        </p:nvSpPr>
        <p:spPr>
          <a:xfrm>
            <a:off x="2849109" y="5201018"/>
            <a:ext cx="2880320" cy="44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17" name="Arrow: Down 16">
            <a:extLst>
              <a:ext uri="{FF2B5EF4-FFF2-40B4-BE49-F238E27FC236}">
                <a16:creationId xmlns:a16="http://schemas.microsoft.com/office/drawing/2014/main" id="{83B05D14-2839-409C-8A6E-DD20F29A53B2}"/>
              </a:ext>
            </a:extLst>
          </p:cNvPr>
          <p:cNvSpPr/>
          <p:nvPr/>
        </p:nvSpPr>
        <p:spPr>
          <a:xfrm>
            <a:off x="3930795" y="5634739"/>
            <a:ext cx="484632" cy="456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A2A10287-E730-4422-9DCC-88F22DDD3F30}"/>
              </a:ext>
            </a:extLst>
          </p:cNvPr>
          <p:cNvSpPr/>
          <p:nvPr/>
        </p:nvSpPr>
        <p:spPr>
          <a:xfrm>
            <a:off x="3627549" y="6077088"/>
            <a:ext cx="1243467" cy="766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Predicted</a:t>
            </a:r>
            <a:r>
              <a:rPr lang="en-US" sz="1200" dirty="0"/>
              <a:t> </a:t>
            </a:r>
            <a:r>
              <a:rPr lang="en-US" sz="1400" dirty="0"/>
              <a:t>Outcome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C70AA1-4DF5-4082-AD51-5CD1F9293A8B}"/>
              </a:ext>
            </a:extLst>
          </p:cNvPr>
          <p:cNvSpPr/>
          <p:nvPr/>
        </p:nvSpPr>
        <p:spPr>
          <a:xfrm>
            <a:off x="2330745" y="363457"/>
            <a:ext cx="3156758" cy="35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 collection</a:t>
            </a:r>
          </a:p>
        </p:txBody>
      </p:sp>
      <p:sp>
        <p:nvSpPr>
          <p:cNvPr id="7" name="Rectangle 6">
            <a:extLst>
              <a:ext uri="{FF2B5EF4-FFF2-40B4-BE49-F238E27FC236}">
                <a16:creationId xmlns:a16="http://schemas.microsoft.com/office/drawing/2014/main" id="{08197CB4-02DF-44A6-B054-7853B7B5D742}"/>
              </a:ext>
            </a:extLst>
          </p:cNvPr>
          <p:cNvSpPr/>
          <p:nvPr/>
        </p:nvSpPr>
        <p:spPr>
          <a:xfrm>
            <a:off x="2394375" y="1027353"/>
            <a:ext cx="3029498" cy="409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8" name="Rectangle 7">
            <a:extLst>
              <a:ext uri="{FF2B5EF4-FFF2-40B4-BE49-F238E27FC236}">
                <a16:creationId xmlns:a16="http://schemas.microsoft.com/office/drawing/2014/main" id="{DA172C6A-F46B-46F4-8219-DEC3D9AB832F}"/>
              </a:ext>
            </a:extLst>
          </p:cNvPr>
          <p:cNvSpPr/>
          <p:nvPr/>
        </p:nvSpPr>
        <p:spPr>
          <a:xfrm>
            <a:off x="2379268" y="1793265"/>
            <a:ext cx="3156758" cy="387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9" name="Rectangle 8">
            <a:extLst>
              <a:ext uri="{FF2B5EF4-FFF2-40B4-BE49-F238E27FC236}">
                <a16:creationId xmlns:a16="http://schemas.microsoft.com/office/drawing/2014/main" id="{EA1B7AEC-932C-40CB-B9D3-947F753A1A63}"/>
              </a:ext>
            </a:extLst>
          </p:cNvPr>
          <p:cNvSpPr/>
          <p:nvPr/>
        </p:nvSpPr>
        <p:spPr>
          <a:xfrm>
            <a:off x="2346842" y="2513997"/>
            <a:ext cx="3156758" cy="449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model</a:t>
            </a:r>
          </a:p>
        </p:txBody>
      </p:sp>
      <p:sp>
        <p:nvSpPr>
          <p:cNvPr id="10" name="Rectangle 9">
            <a:extLst>
              <a:ext uri="{FF2B5EF4-FFF2-40B4-BE49-F238E27FC236}">
                <a16:creationId xmlns:a16="http://schemas.microsoft.com/office/drawing/2014/main" id="{57E931EE-BBB4-4D58-8D46-BE8DBF661241}"/>
              </a:ext>
            </a:extLst>
          </p:cNvPr>
          <p:cNvSpPr/>
          <p:nvPr/>
        </p:nvSpPr>
        <p:spPr>
          <a:xfrm>
            <a:off x="2217165" y="3270349"/>
            <a:ext cx="3472434" cy="387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1" name="Rectangle 10">
            <a:extLst>
              <a:ext uri="{FF2B5EF4-FFF2-40B4-BE49-F238E27FC236}">
                <a16:creationId xmlns:a16="http://schemas.microsoft.com/office/drawing/2014/main" id="{0178170F-E4AD-492C-9B0B-6A85D17F0D72}"/>
              </a:ext>
            </a:extLst>
          </p:cNvPr>
          <p:cNvSpPr/>
          <p:nvPr/>
        </p:nvSpPr>
        <p:spPr>
          <a:xfrm>
            <a:off x="2172907" y="4048442"/>
            <a:ext cx="3472434" cy="426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Compare to trained model</a:t>
            </a:r>
          </a:p>
        </p:txBody>
      </p:sp>
      <p:sp>
        <p:nvSpPr>
          <p:cNvPr id="12" name="Rectangle 11">
            <a:extLst>
              <a:ext uri="{FF2B5EF4-FFF2-40B4-BE49-F238E27FC236}">
                <a16:creationId xmlns:a16="http://schemas.microsoft.com/office/drawing/2014/main" id="{75D0B7CA-E679-4F7F-B99D-439E49149848}"/>
              </a:ext>
            </a:extLst>
          </p:cNvPr>
          <p:cNvSpPr/>
          <p:nvPr/>
        </p:nvSpPr>
        <p:spPr>
          <a:xfrm>
            <a:off x="2154677" y="4893745"/>
            <a:ext cx="3472434" cy="387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13" name="Rectangle 12">
            <a:extLst>
              <a:ext uri="{FF2B5EF4-FFF2-40B4-BE49-F238E27FC236}">
                <a16:creationId xmlns:a16="http://schemas.microsoft.com/office/drawing/2014/main" id="{7DED48F8-4B79-4B39-BEAC-B822EDEE7C32}"/>
              </a:ext>
            </a:extLst>
          </p:cNvPr>
          <p:cNvSpPr/>
          <p:nvPr/>
        </p:nvSpPr>
        <p:spPr>
          <a:xfrm>
            <a:off x="2172907" y="5692421"/>
            <a:ext cx="3363119" cy="52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Diabetes prediction</a:t>
            </a:r>
          </a:p>
        </p:txBody>
      </p:sp>
      <p:sp>
        <p:nvSpPr>
          <p:cNvPr id="21" name="Arrow: Down 20">
            <a:extLst>
              <a:ext uri="{FF2B5EF4-FFF2-40B4-BE49-F238E27FC236}">
                <a16:creationId xmlns:a16="http://schemas.microsoft.com/office/drawing/2014/main" id="{1E120820-7A52-4DEF-806E-F9CEE058970D}"/>
              </a:ext>
            </a:extLst>
          </p:cNvPr>
          <p:cNvSpPr/>
          <p:nvPr/>
        </p:nvSpPr>
        <p:spPr>
          <a:xfrm>
            <a:off x="3490740" y="784474"/>
            <a:ext cx="484632" cy="175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56D9411A-6AF9-4684-80F7-9840563E3757}"/>
              </a:ext>
            </a:extLst>
          </p:cNvPr>
          <p:cNvSpPr/>
          <p:nvPr/>
        </p:nvSpPr>
        <p:spPr>
          <a:xfrm>
            <a:off x="3666808" y="3752711"/>
            <a:ext cx="484632" cy="2834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5800BF76-C220-42B2-B691-15D9CEA2F898}"/>
              </a:ext>
            </a:extLst>
          </p:cNvPr>
          <p:cNvSpPr/>
          <p:nvPr/>
        </p:nvSpPr>
        <p:spPr>
          <a:xfrm>
            <a:off x="3640628" y="2217642"/>
            <a:ext cx="355308" cy="2597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Down 23">
            <a:extLst>
              <a:ext uri="{FF2B5EF4-FFF2-40B4-BE49-F238E27FC236}">
                <a16:creationId xmlns:a16="http://schemas.microsoft.com/office/drawing/2014/main" id="{AC225D69-BF28-4471-8009-88E29B428320}"/>
              </a:ext>
            </a:extLst>
          </p:cNvPr>
          <p:cNvSpPr/>
          <p:nvPr/>
        </p:nvSpPr>
        <p:spPr>
          <a:xfrm>
            <a:off x="3575966" y="1435156"/>
            <a:ext cx="484632" cy="4149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8F503301-F90E-4DCB-BFB6-F10AF704D094}"/>
              </a:ext>
            </a:extLst>
          </p:cNvPr>
          <p:cNvSpPr/>
          <p:nvPr/>
        </p:nvSpPr>
        <p:spPr>
          <a:xfrm>
            <a:off x="3612150" y="3012704"/>
            <a:ext cx="484632" cy="2576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Down 25">
            <a:extLst>
              <a:ext uri="{FF2B5EF4-FFF2-40B4-BE49-F238E27FC236}">
                <a16:creationId xmlns:a16="http://schemas.microsoft.com/office/drawing/2014/main" id="{C95F8E75-77A0-4691-B59A-7B64CF1BBBD4}"/>
              </a:ext>
            </a:extLst>
          </p:cNvPr>
          <p:cNvSpPr/>
          <p:nvPr/>
        </p:nvSpPr>
        <p:spPr>
          <a:xfrm>
            <a:off x="3682905" y="4522890"/>
            <a:ext cx="484632" cy="2576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05CB062C-77A7-4525-8BD0-926701A46715}"/>
              </a:ext>
            </a:extLst>
          </p:cNvPr>
          <p:cNvSpPr/>
          <p:nvPr/>
        </p:nvSpPr>
        <p:spPr>
          <a:xfrm>
            <a:off x="3640628" y="5228297"/>
            <a:ext cx="484632" cy="456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29220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1445</TotalTime>
  <Words>751</Words>
  <Application>Microsoft Office PowerPoint</Application>
  <PresentationFormat>On-screen Show (4:3)</PresentationFormat>
  <Paragraphs>78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Montserrat</vt:lpstr>
      <vt:lpstr>Times New Roman</vt:lpstr>
      <vt:lpstr>Wingdings</vt:lpstr>
      <vt:lpstr>Office Theme</vt:lpstr>
      <vt:lpstr>PowerPoint Presentation</vt:lpstr>
      <vt:lpstr>CONTENTS</vt:lpstr>
      <vt:lpstr>PowerPoint Presentation</vt:lpstr>
      <vt:lpstr>PowerPoint Presentation</vt:lpstr>
      <vt:lpstr>REQUIREMENTS</vt:lpstr>
      <vt:lpstr>PowerPoint Presentation</vt:lpstr>
      <vt:lpstr>                          Process of Project:  </vt:lpstr>
      <vt:lpstr>Data flow diagram</vt:lpstr>
      <vt:lpstr>PowerPoint Presentation</vt:lpstr>
      <vt:lpstr>Out put:  </vt:lpstr>
      <vt:lpstr>OUT PUT: Having Diabetes</vt:lpstr>
      <vt:lpstr> Not having Diabetes:</vt:lpstr>
      <vt:lpstr>CONCLUSION</vt:lpstr>
      <vt:lpstr>FUTURE ENHANCEMENT</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detection in radiology images  Using CNN</dc:title>
  <dc:creator>USER</dc:creator>
  <cp:lastModifiedBy>18UK1A05N5</cp:lastModifiedBy>
  <cp:revision>78</cp:revision>
  <dcterms:created xsi:type="dcterms:W3CDTF">2021-02-03T02:31:45Z</dcterms:created>
  <dcterms:modified xsi:type="dcterms:W3CDTF">2021-11-08T07:24:20Z</dcterms:modified>
</cp:coreProperties>
</file>