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70" r:id="rId9"/>
    <p:sldId id="263" r:id="rId10"/>
    <p:sldId id="264" r:id="rId11"/>
    <p:sldId id="265" r:id="rId12"/>
    <p:sldId id="268"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D4C1-FD22-493E-8BAB-3BF3934B7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97DF15-2426-4193-BC8C-2FFAA0E56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7CFE64-4FA3-4D71-862B-C8590062F0DD}"/>
              </a:ext>
            </a:extLst>
          </p:cNvPr>
          <p:cNvSpPr>
            <a:spLocks noGrp="1"/>
          </p:cNvSpPr>
          <p:nvPr>
            <p:ph type="dt" sz="half" idx="10"/>
          </p:nvPr>
        </p:nvSpPr>
        <p:spPr/>
        <p:txBody>
          <a:bodyPr/>
          <a:lstStyle/>
          <a:p>
            <a:fld id="{48F9BC1E-6A0E-4442-9B93-E3CAB6DE03B9}" type="datetimeFigureOut">
              <a:rPr lang="en-IN" smtClean="0"/>
              <a:t>27-10-2021</a:t>
            </a:fld>
            <a:endParaRPr lang="en-IN"/>
          </a:p>
        </p:txBody>
      </p:sp>
      <p:sp>
        <p:nvSpPr>
          <p:cNvPr id="5" name="Footer Placeholder 4">
            <a:extLst>
              <a:ext uri="{FF2B5EF4-FFF2-40B4-BE49-F238E27FC236}">
                <a16:creationId xmlns:a16="http://schemas.microsoft.com/office/drawing/2014/main" id="{925A6377-FE85-4095-A06B-360A58473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AEEE3-3BF3-46A1-82DD-C5900A59721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776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E70C-BFCB-41B7-8394-7F2AC2EA3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C14E5F-3D08-41EF-97F1-028D43A8B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08753F-EA67-4B57-8097-68B0ED0E7A70}"/>
              </a:ext>
            </a:extLst>
          </p:cNvPr>
          <p:cNvSpPr>
            <a:spLocks noGrp="1"/>
          </p:cNvSpPr>
          <p:nvPr>
            <p:ph type="dt" sz="half" idx="10"/>
          </p:nvPr>
        </p:nvSpPr>
        <p:spPr/>
        <p:txBody>
          <a:bodyPr/>
          <a:lstStyle/>
          <a:p>
            <a:fld id="{48F9BC1E-6A0E-4442-9B93-E3CAB6DE03B9}" type="datetimeFigureOut">
              <a:rPr lang="en-IN" smtClean="0"/>
              <a:t>27-10-2021</a:t>
            </a:fld>
            <a:endParaRPr lang="en-IN"/>
          </a:p>
        </p:txBody>
      </p:sp>
      <p:sp>
        <p:nvSpPr>
          <p:cNvPr id="5" name="Footer Placeholder 4">
            <a:extLst>
              <a:ext uri="{FF2B5EF4-FFF2-40B4-BE49-F238E27FC236}">
                <a16:creationId xmlns:a16="http://schemas.microsoft.com/office/drawing/2014/main" id="{2614FD95-2D75-4311-969B-84C28A2A0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98B94-CDA5-461A-8572-F642ECC3508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530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6DDE9-899A-4773-ACF0-CDA51A3F9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E33A2-DA0C-4D64-B15C-09416E9B0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0FC94-9BAC-48DF-86AC-A3CB46FA5ED7}"/>
              </a:ext>
            </a:extLst>
          </p:cNvPr>
          <p:cNvSpPr>
            <a:spLocks noGrp="1"/>
          </p:cNvSpPr>
          <p:nvPr>
            <p:ph type="dt" sz="half" idx="10"/>
          </p:nvPr>
        </p:nvSpPr>
        <p:spPr/>
        <p:txBody>
          <a:bodyPr/>
          <a:lstStyle/>
          <a:p>
            <a:fld id="{48F9BC1E-6A0E-4442-9B93-E3CAB6DE03B9}" type="datetimeFigureOut">
              <a:rPr lang="en-IN" smtClean="0"/>
              <a:t>27-10-2021</a:t>
            </a:fld>
            <a:endParaRPr lang="en-IN"/>
          </a:p>
        </p:txBody>
      </p:sp>
      <p:sp>
        <p:nvSpPr>
          <p:cNvPr id="5" name="Footer Placeholder 4">
            <a:extLst>
              <a:ext uri="{FF2B5EF4-FFF2-40B4-BE49-F238E27FC236}">
                <a16:creationId xmlns:a16="http://schemas.microsoft.com/office/drawing/2014/main" id="{CD669306-8BC4-478F-8876-1CC0765D6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99869-3557-4A96-AA57-B4C5B76C43EF}"/>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78385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982A-0ED5-4995-8043-A673B8330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572F22-5AAE-4457-A575-B2DC4CD42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51964-66BB-4412-BA27-F8EC8F741284}"/>
              </a:ext>
            </a:extLst>
          </p:cNvPr>
          <p:cNvSpPr>
            <a:spLocks noGrp="1"/>
          </p:cNvSpPr>
          <p:nvPr>
            <p:ph type="dt" sz="half" idx="10"/>
          </p:nvPr>
        </p:nvSpPr>
        <p:spPr/>
        <p:txBody>
          <a:bodyPr/>
          <a:lstStyle/>
          <a:p>
            <a:fld id="{48F9BC1E-6A0E-4442-9B93-E3CAB6DE03B9}" type="datetimeFigureOut">
              <a:rPr lang="en-IN" smtClean="0"/>
              <a:t>27-10-2021</a:t>
            </a:fld>
            <a:endParaRPr lang="en-IN"/>
          </a:p>
        </p:txBody>
      </p:sp>
      <p:sp>
        <p:nvSpPr>
          <p:cNvPr id="5" name="Footer Placeholder 4">
            <a:extLst>
              <a:ext uri="{FF2B5EF4-FFF2-40B4-BE49-F238E27FC236}">
                <a16:creationId xmlns:a16="http://schemas.microsoft.com/office/drawing/2014/main" id="{D5839F92-619E-43C3-BBC3-53C9D5E5B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69D72-A100-42FE-BA34-9EF5D2791AA5}"/>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98147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0323-F369-4DC6-BEB5-D304AB2F4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E2B245-AEEF-4488-817E-AFE91349A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5B895-5AC4-483F-89A8-5579C1AB5017}"/>
              </a:ext>
            </a:extLst>
          </p:cNvPr>
          <p:cNvSpPr>
            <a:spLocks noGrp="1"/>
          </p:cNvSpPr>
          <p:nvPr>
            <p:ph type="dt" sz="half" idx="10"/>
          </p:nvPr>
        </p:nvSpPr>
        <p:spPr/>
        <p:txBody>
          <a:bodyPr/>
          <a:lstStyle/>
          <a:p>
            <a:fld id="{48F9BC1E-6A0E-4442-9B93-E3CAB6DE03B9}" type="datetimeFigureOut">
              <a:rPr lang="en-IN" smtClean="0"/>
              <a:t>27-10-2021</a:t>
            </a:fld>
            <a:endParaRPr lang="en-IN"/>
          </a:p>
        </p:txBody>
      </p:sp>
      <p:sp>
        <p:nvSpPr>
          <p:cNvPr id="5" name="Footer Placeholder 4">
            <a:extLst>
              <a:ext uri="{FF2B5EF4-FFF2-40B4-BE49-F238E27FC236}">
                <a16:creationId xmlns:a16="http://schemas.microsoft.com/office/drawing/2014/main" id="{606CC28B-427C-4F28-A5AC-05DADA221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E60FB-566F-4C96-9C2E-3B31AC81B46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6482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D710-0CE0-46A1-8E53-B20CC85D6B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B80C88-D821-46AA-B178-01D8E8E1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8BA1D2-94C1-49C1-9325-E3D3FB463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64CA8A-ADB2-49CA-88E3-844CB6979165}"/>
              </a:ext>
            </a:extLst>
          </p:cNvPr>
          <p:cNvSpPr>
            <a:spLocks noGrp="1"/>
          </p:cNvSpPr>
          <p:nvPr>
            <p:ph type="dt" sz="half" idx="10"/>
          </p:nvPr>
        </p:nvSpPr>
        <p:spPr/>
        <p:txBody>
          <a:bodyPr/>
          <a:lstStyle/>
          <a:p>
            <a:fld id="{48F9BC1E-6A0E-4442-9B93-E3CAB6DE03B9}" type="datetimeFigureOut">
              <a:rPr lang="en-IN" smtClean="0"/>
              <a:t>27-10-2021</a:t>
            </a:fld>
            <a:endParaRPr lang="en-IN"/>
          </a:p>
        </p:txBody>
      </p:sp>
      <p:sp>
        <p:nvSpPr>
          <p:cNvPr id="6" name="Footer Placeholder 5">
            <a:extLst>
              <a:ext uri="{FF2B5EF4-FFF2-40B4-BE49-F238E27FC236}">
                <a16:creationId xmlns:a16="http://schemas.microsoft.com/office/drawing/2014/main" id="{72C7372A-44E3-4ECC-B3FD-312B42EDB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A2DD4-2A6F-450A-97BD-8435465DB230}"/>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7074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2E24-3488-4622-A59B-9CED4FCF82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D99C9-C655-4817-8597-D6C77FAED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F2D8C-2201-4FA6-B2C8-059FEF85C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67D14-E727-47F6-BD3F-4C7868537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45F4F-91AF-4A55-8BA4-239F284E8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A3E3C9-0E50-456F-90FC-31B030876812}"/>
              </a:ext>
            </a:extLst>
          </p:cNvPr>
          <p:cNvSpPr>
            <a:spLocks noGrp="1"/>
          </p:cNvSpPr>
          <p:nvPr>
            <p:ph type="dt" sz="half" idx="10"/>
          </p:nvPr>
        </p:nvSpPr>
        <p:spPr/>
        <p:txBody>
          <a:bodyPr/>
          <a:lstStyle/>
          <a:p>
            <a:fld id="{48F9BC1E-6A0E-4442-9B93-E3CAB6DE03B9}" type="datetimeFigureOut">
              <a:rPr lang="en-IN" smtClean="0"/>
              <a:t>27-10-2021</a:t>
            </a:fld>
            <a:endParaRPr lang="en-IN"/>
          </a:p>
        </p:txBody>
      </p:sp>
      <p:sp>
        <p:nvSpPr>
          <p:cNvPr id="8" name="Footer Placeholder 7">
            <a:extLst>
              <a:ext uri="{FF2B5EF4-FFF2-40B4-BE49-F238E27FC236}">
                <a16:creationId xmlns:a16="http://schemas.microsoft.com/office/drawing/2014/main" id="{2C4FFB58-BCB0-4431-ABB3-C321C828BA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E74F4A-21E6-4094-9157-55C96017816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990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7EE7-0930-442F-8229-97CC176886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649054-3872-47CA-8226-527C8F3D540F}"/>
              </a:ext>
            </a:extLst>
          </p:cNvPr>
          <p:cNvSpPr>
            <a:spLocks noGrp="1"/>
          </p:cNvSpPr>
          <p:nvPr>
            <p:ph type="dt" sz="half" idx="10"/>
          </p:nvPr>
        </p:nvSpPr>
        <p:spPr/>
        <p:txBody>
          <a:bodyPr/>
          <a:lstStyle/>
          <a:p>
            <a:fld id="{48F9BC1E-6A0E-4442-9B93-E3CAB6DE03B9}" type="datetimeFigureOut">
              <a:rPr lang="en-IN" smtClean="0"/>
              <a:t>27-10-2021</a:t>
            </a:fld>
            <a:endParaRPr lang="en-IN"/>
          </a:p>
        </p:txBody>
      </p:sp>
      <p:sp>
        <p:nvSpPr>
          <p:cNvPr id="4" name="Footer Placeholder 3">
            <a:extLst>
              <a:ext uri="{FF2B5EF4-FFF2-40B4-BE49-F238E27FC236}">
                <a16:creationId xmlns:a16="http://schemas.microsoft.com/office/drawing/2014/main" id="{38A25773-EB5D-457B-8821-B510090CC1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BB819-0FBD-42F8-B5EC-B53CF53D3F0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14934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EC853-7702-47E8-BAD3-B34C59785F8B}"/>
              </a:ext>
            </a:extLst>
          </p:cNvPr>
          <p:cNvSpPr>
            <a:spLocks noGrp="1"/>
          </p:cNvSpPr>
          <p:nvPr>
            <p:ph type="dt" sz="half" idx="10"/>
          </p:nvPr>
        </p:nvSpPr>
        <p:spPr/>
        <p:txBody>
          <a:bodyPr/>
          <a:lstStyle/>
          <a:p>
            <a:fld id="{48F9BC1E-6A0E-4442-9B93-E3CAB6DE03B9}" type="datetimeFigureOut">
              <a:rPr lang="en-IN" smtClean="0"/>
              <a:t>27-10-2021</a:t>
            </a:fld>
            <a:endParaRPr lang="en-IN"/>
          </a:p>
        </p:txBody>
      </p:sp>
      <p:sp>
        <p:nvSpPr>
          <p:cNvPr id="3" name="Footer Placeholder 2">
            <a:extLst>
              <a:ext uri="{FF2B5EF4-FFF2-40B4-BE49-F238E27FC236}">
                <a16:creationId xmlns:a16="http://schemas.microsoft.com/office/drawing/2014/main" id="{F6C3C96D-705C-40F2-83CB-056C7A721D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605F16-2E84-41DE-B133-2293DC8E6124}"/>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4419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C920-E568-482B-87AF-373FBE05B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BA3B08-39E2-47AA-B1C5-4B1C46795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164EE1-CF8A-48E9-8488-99A6FF37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88A66-0FE2-4B45-B7A1-BBC15D310F52}"/>
              </a:ext>
            </a:extLst>
          </p:cNvPr>
          <p:cNvSpPr>
            <a:spLocks noGrp="1"/>
          </p:cNvSpPr>
          <p:nvPr>
            <p:ph type="dt" sz="half" idx="10"/>
          </p:nvPr>
        </p:nvSpPr>
        <p:spPr/>
        <p:txBody>
          <a:bodyPr/>
          <a:lstStyle/>
          <a:p>
            <a:fld id="{48F9BC1E-6A0E-4442-9B93-E3CAB6DE03B9}" type="datetimeFigureOut">
              <a:rPr lang="en-IN" smtClean="0"/>
              <a:t>27-10-2021</a:t>
            </a:fld>
            <a:endParaRPr lang="en-IN"/>
          </a:p>
        </p:txBody>
      </p:sp>
      <p:sp>
        <p:nvSpPr>
          <p:cNvPr id="6" name="Footer Placeholder 5">
            <a:extLst>
              <a:ext uri="{FF2B5EF4-FFF2-40B4-BE49-F238E27FC236}">
                <a16:creationId xmlns:a16="http://schemas.microsoft.com/office/drawing/2014/main" id="{7E12CF8E-7799-4A1A-9AB8-2EAF05F5A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517D6-A385-4274-8C4C-E4E8E3944448}"/>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254685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61D3-1C66-4475-8968-CD3F08EC9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0750E8-9DB3-465C-9166-2C4488922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8AE947-5471-4F72-AF40-F970D20A5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F8802-7DC0-4DCD-A28F-E1DA53C625FF}"/>
              </a:ext>
            </a:extLst>
          </p:cNvPr>
          <p:cNvSpPr>
            <a:spLocks noGrp="1"/>
          </p:cNvSpPr>
          <p:nvPr>
            <p:ph type="dt" sz="half" idx="10"/>
          </p:nvPr>
        </p:nvSpPr>
        <p:spPr/>
        <p:txBody>
          <a:bodyPr/>
          <a:lstStyle/>
          <a:p>
            <a:fld id="{48F9BC1E-6A0E-4442-9B93-E3CAB6DE03B9}" type="datetimeFigureOut">
              <a:rPr lang="en-IN" smtClean="0"/>
              <a:t>27-10-2021</a:t>
            </a:fld>
            <a:endParaRPr lang="en-IN"/>
          </a:p>
        </p:txBody>
      </p:sp>
      <p:sp>
        <p:nvSpPr>
          <p:cNvPr id="6" name="Footer Placeholder 5">
            <a:extLst>
              <a:ext uri="{FF2B5EF4-FFF2-40B4-BE49-F238E27FC236}">
                <a16:creationId xmlns:a16="http://schemas.microsoft.com/office/drawing/2014/main" id="{CFF81729-8389-451F-8FB5-AB7587EAE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59470-ABBD-439B-838F-58667357252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4164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9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55BF9-7F71-4716-A4E6-19154A15BC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01C17-DBAB-4EF9-9414-115B8B5D7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F1D1D-7B02-454A-A56F-19F19A515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9BC1E-6A0E-4442-9B93-E3CAB6DE03B9}" type="datetimeFigureOut">
              <a:rPr lang="en-IN" smtClean="0"/>
              <a:t>27-10-2021</a:t>
            </a:fld>
            <a:endParaRPr lang="en-IN"/>
          </a:p>
        </p:txBody>
      </p:sp>
      <p:sp>
        <p:nvSpPr>
          <p:cNvPr id="5" name="Footer Placeholder 4">
            <a:extLst>
              <a:ext uri="{FF2B5EF4-FFF2-40B4-BE49-F238E27FC236}">
                <a16:creationId xmlns:a16="http://schemas.microsoft.com/office/drawing/2014/main" id="{59E9D020-D75B-408A-8BAF-86092E03C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C2814B-356E-42C3-A2D8-0CEFE4940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1DEA-0CFC-4357-9D12-ABA260946763}" type="slidenum">
              <a:rPr lang="en-IN" smtClean="0"/>
              <a:t>‹#›</a:t>
            </a:fld>
            <a:endParaRPr lang="en-IN"/>
          </a:p>
        </p:txBody>
      </p:sp>
    </p:spTree>
    <p:extLst>
      <p:ext uri="{BB962C8B-B14F-4D97-AF65-F5344CB8AC3E}">
        <p14:creationId xmlns:p14="http://schemas.microsoft.com/office/powerpoint/2010/main" val="88213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2C4D-F756-4337-B2B7-11B8D6681181}"/>
              </a:ext>
            </a:extLst>
          </p:cNvPr>
          <p:cNvSpPr>
            <a:spLocks noGrp="1"/>
          </p:cNvSpPr>
          <p:nvPr>
            <p:ph type="ctrTitle"/>
          </p:nvPr>
        </p:nvSpPr>
        <p:spPr>
          <a:xfrm>
            <a:off x="1443037" y="-209550"/>
            <a:ext cx="9305925" cy="2919413"/>
          </a:xfrm>
          <a:effectLst/>
        </p:spPr>
        <p:txBody>
          <a:bodyPr>
            <a:normAutofit/>
          </a:bodyPr>
          <a:lstStyle/>
          <a:p>
            <a:r>
              <a:rPr lang="en-US" sz="3600" b="1" i="0" u="sng" dirty="0">
                <a:solidFill>
                  <a:srgbClr val="2D2828"/>
                </a:solidFill>
                <a:effectLst/>
                <a:latin typeface="Open Sans" panose="020B0604020202020204" pitchFamily="34" charset="0"/>
              </a:rPr>
              <a:t>Covid 19- Analytics Dashboard Using IBM Cognos</a:t>
            </a:r>
            <a:endParaRPr lang="en-IN" sz="5300" b="1" u="sng" dirty="0">
              <a:solidFill>
                <a:schemeClr val="accent2">
                  <a:lumMod val="50000"/>
                </a:schemeClr>
              </a:solidFill>
              <a:effectLst>
                <a:outerShdw blurRad="38100" dist="38100" dir="2700000" algn="tl">
                  <a:srgbClr val="000000">
                    <a:alpha val="43137"/>
                  </a:srgbClr>
                </a:outerShdw>
              </a:effectLst>
              <a:latin typeface="Candara" panose="020E0502030303020204" pitchFamily="34" charset="0"/>
            </a:endParaRPr>
          </a:p>
        </p:txBody>
      </p:sp>
      <p:sp>
        <p:nvSpPr>
          <p:cNvPr id="3" name="Subtitle 2">
            <a:extLst>
              <a:ext uri="{FF2B5EF4-FFF2-40B4-BE49-F238E27FC236}">
                <a16:creationId xmlns:a16="http://schemas.microsoft.com/office/drawing/2014/main" id="{543B70E7-FD16-4E9B-857D-BEB584F4ED14}"/>
              </a:ext>
            </a:extLst>
          </p:cNvPr>
          <p:cNvSpPr>
            <a:spLocks noGrp="1"/>
          </p:cNvSpPr>
          <p:nvPr>
            <p:ph type="subTitle" idx="1"/>
          </p:nvPr>
        </p:nvSpPr>
        <p:spPr>
          <a:xfrm>
            <a:off x="1443037" y="3040063"/>
            <a:ext cx="9144000" cy="1655762"/>
          </a:xfrm>
        </p:spPr>
        <p:txBody>
          <a:bodyPr>
            <a:noAutofit/>
          </a:bodyPr>
          <a:lstStyle/>
          <a:p>
            <a:pPr>
              <a:lnSpc>
                <a:spcPct val="170000"/>
              </a:lnSpc>
            </a:pPr>
            <a:r>
              <a:rPr lang="en-US" sz="1500" dirty="0"/>
              <a:t>PRESENTED BY:</a:t>
            </a:r>
          </a:p>
          <a:p>
            <a:pPr>
              <a:lnSpc>
                <a:spcPct val="170000"/>
              </a:lnSpc>
            </a:pPr>
            <a:r>
              <a:rPr lang="en-US" sz="2000" b="1" dirty="0"/>
              <a:t>TEAM NO: CSE-0014</a:t>
            </a:r>
          </a:p>
          <a:p>
            <a:pPr>
              <a:lnSpc>
                <a:spcPct val="170000"/>
              </a:lnSpc>
            </a:pPr>
            <a:r>
              <a:rPr lang="en-US" sz="1500" b="1" dirty="0"/>
              <a:t>18UK1A0537-NAGUNURI VIKAS</a:t>
            </a:r>
          </a:p>
          <a:p>
            <a:pPr>
              <a:lnSpc>
                <a:spcPct val="170000"/>
              </a:lnSpc>
            </a:pPr>
            <a:r>
              <a:rPr lang="en-US" sz="1500" b="1" dirty="0"/>
              <a:t>18UK1A0521-JANGA SPANDANA REDDY</a:t>
            </a:r>
          </a:p>
          <a:p>
            <a:pPr>
              <a:lnSpc>
                <a:spcPct val="170000"/>
              </a:lnSpc>
            </a:pPr>
            <a:r>
              <a:rPr lang="en-US" sz="1500" b="1" dirty="0"/>
              <a:t>18UK1A068-CHELUMALLA SHRAVYA</a:t>
            </a:r>
          </a:p>
          <a:p>
            <a:pPr>
              <a:lnSpc>
                <a:spcPct val="170000"/>
              </a:lnSpc>
            </a:pPr>
            <a:r>
              <a:rPr lang="en-US" sz="1500" b="1" dirty="0"/>
              <a:t>18UK1A0564-BATTULA SAISAMYUKTHA</a:t>
            </a:r>
            <a:endParaRPr lang="en-IN" sz="1500" b="1" i="1" dirty="0"/>
          </a:p>
        </p:txBody>
      </p:sp>
    </p:spTree>
    <p:extLst>
      <p:ext uri="{BB962C8B-B14F-4D97-AF65-F5344CB8AC3E}">
        <p14:creationId xmlns:p14="http://schemas.microsoft.com/office/powerpoint/2010/main" val="102474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a:extLst>
              <a:ext uri="{FF2B5EF4-FFF2-40B4-BE49-F238E27FC236}">
                <a16:creationId xmlns:a16="http://schemas.microsoft.com/office/drawing/2014/main" id="{D8B888F8-AC96-409D-BBA5-CF82EAA3EB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53B54DDC-143E-4708-A853-404C0FFBD0C4}"/>
              </a:ext>
            </a:extLst>
          </p:cNvPr>
          <p:cNvSpPr txBox="1"/>
          <p:nvPr/>
        </p:nvSpPr>
        <p:spPr>
          <a:xfrm>
            <a:off x="1265638" y="296700"/>
            <a:ext cx="10777415" cy="2446824"/>
          </a:xfrm>
          <a:prstGeom prst="rect">
            <a:avLst/>
          </a:prstGeom>
          <a:noFill/>
        </p:spPr>
        <p:txBody>
          <a:bodyPr wrap="square">
            <a:spAutoFit/>
          </a:bodyPr>
          <a:lstStyle/>
          <a:p>
            <a:r>
              <a:rPr lang="en-IN" sz="3600" dirty="0">
                <a:solidFill>
                  <a:schemeClr val="accent2">
                    <a:lumMod val="50000"/>
                  </a:schemeClr>
                </a:solidFill>
                <a:latin typeface="Candara" panose="020E0502030303020204" pitchFamily="34" charset="0"/>
              </a:rPr>
              <a:t>DATA VISUALIZATION CHART</a:t>
            </a:r>
            <a:r>
              <a:rPr lang="en-IN" sz="1800" dirty="0">
                <a:solidFill>
                  <a:schemeClr val="accent2">
                    <a:lumMod val="50000"/>
                  </a:schemeClr>
                </a:solidFill>
                <a:latin typeface="Candara" panose="020E0502030303020204" pitchFamily="34" charset="0"/>
              </a:rPr>
              <a:t>:</a:t>
            </a:r>
          </a:p>
          <a:p>
            <a:endParaRPr lang="en-IN" dirty="0">
              <a:solidFill>
                <a:schemeClr val="accent2">
                  <a:lumMod val="50000"/>
                </a:schemeClr>
              </a:solidFill>
              <a:latin typeface="Candara" panose="020E0502030303020204" pitchFamily="34" charset="0"/>
            </a:endParaRPr>
          </a:p>
          <a:p>
            <a:pPr algn="l"/>
            <a:r>
              <a:rPr lang="en-US" b="1" i="0" u="sng" dirty="0">
                <a:solidFill>
                  <a:srgbClr val="2D2828"/>
                </a:solidFill>
                <a:effectLst/>
                <a:latin typeface="Arial Black" panose="020B0A04020102020204" pitchFamily="34" charset="0"/>
              </a:rPr>
              <a:t>Statistics Of Chosen State(Selective State):</a:t>
            </a:r>
          </a:p>
          <a:p>
            <a:pPr algn="l"/>
            <a:endParaRPr lang="en-US" b="1" i="0" dirty="0">
              <a:solidFill>
                <a:srgbClr val="2D2828"/>
              </a:solidFill>
              <a:effectLst/>
              <a:latin typeface="Open Sans" panose="020B0606030504020204" pitchFamily="34" charset="0"/>
            </a:endParaRPr>
          </a:p>
          <a:p>
            <a:pPr algn="l"/>
            <a:r>
              <a:rPr lang="en-US" sz="1500" b="1" i="0" dirty="0">
                <a:effectLst/>
                <a:latin typeface="Times New Roman" panose="02020603050405020304" pitchFamily="18" charset="0"/>
                <a:cs typeface="Times New Roman" panose="02020603050405020304" pitchFamily="18" charset="0"/>
              </a:rPr>
              <a:t>In this visualization we will be concentrating on </a:t>
            </a:r>
            <a:r>
              <a:rPr lang="en-US" sz="1500" b="1" i="0" dirty="0" err="1">
                <a:effectLst/>
                <a:latin typeface="Times New Roman" panose="02020603050405020304" pitchFamily="18" charset="0"/>
                <a:cs typeface="Times New Roman" panose="02020603050405020304" pitchFamily="18" charset="0"/>
              </a:rPr>
              <a:t>no.of</a:t>
            </a:r>
            <a:r>
              <a:rPr lang="en-US" sz="1500" b="1" i="0" dirty="0">
                <a:effectLst/>
                <a:latin typeface="Times New Roman" panose="02020603050405020304" pitchFamily="18" charset="0"/>
                <a:cs typeface="Times New Roman" panose="02020603050405020304" pitchFamily="18" charset="0"/>
              </a:rPr>
              <a:t> confirmed, cured as well as death cases in a particular state by applying filters. We will be using the graph type- Bar.</a:t>
            </a:r>
          </a:p>
          <a:p>
            <a:pPr algn="l"/>
            <a:endParaRPr lang="en-US" sz="1500" b="1" i="0" dirty="0">
              <a:effectLst/>
              <a:latin typeface="Times New Roman" panose="02020603050405020304" pitchFamily="18" charset="0"/>
              <a:cs typeface="Times New Roman" panose="02020603050405020304" pitchFamily="18" charset="0"/>
            </a:endParaRPr>
          </a:p>
          <a:p>
            <a:endParaRPr lang="en-IN" sz="1800" dirty="0">
              <a:solidFill>
                <a:schemeClr val="accent2">
                  <a:lumMod val="50000"/>
                </a:schemeClr>
              </a:solidFill>
              <a:latin typeface="Candara" panose="020E0502030303020204" pitchFamily="34" charset="0"/>
            </a:endParaRPr>
          </a:p>
        </p:txBody>
      </p:sp>
      <p:pic>
        <p:nvPicPr>
          <p:cNvPr id="5" name="Picture 4">
            <a:extLst>
              <a:ext uri="{FF2B5EF4-FFF2-40B4-BE49-F238E27FC236}">
                <a16:creationId xmlns:a16="http://schemas.microsoft.com/office/drawing/2014/main" id="{9C275760-4550-4B42-904A-A91AAD5AC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161" y="2507945"/>
            <a:ext cx="7496015" cy="3612639"/>
          </a:xfrm>
          <a:prstGeom prst="rect">
            <a:avLst/>
          </a:prstGeom>
        </p:spPr>
      </p:pic>
    </p:spTree>
    <p:extLst>
      <p:ext uri="{BB962C8B-B14F-4D97-AF65-F5344CB8AC3E}">
        <p14:creationId xmlns:p14="http://schemas.microsoft.com/office/powerpoint/2010/main" val="345486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E300-B0EF-487C-B36A-97506273F44D}"/>
              </a:ext>
            </a:extLst>
          </p:cNvPr>
          <p:cNvSpPr txBox="1"/>
          <p:nvPr/>
        </p:nvSpPr>
        <p:spPr>
          <a:xfrm>
            <a:off x="633046" y="324226"/>
            <a:ext cx="9551463" cy="2939266"/>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VISUALISATION OF GRAPHS:</a:t>
            </a:r>
          </a:p>
          <a:p>
            <a:r>
              <a:rPr lang="en-US" sz="3000" b="1" u="sng" dirty="0">
                <a:solidFill>
                  <a:srgbClr val="2D2828"/>
                </a:solidFill>
                <a:effectLst/>
                <a:latin typeface="Times New Roman" panose="02020603050405020304" pitchFamily="18" charset="0"/>
                <a:cs typeface="Times New Roman" panose="02020603050405020304" pitchFamily="18" charset="0"/>
              </a:rPr>
              <a:t>Monthly Analysis</a:t>
            </a:r>
            <a:r>
              <a:rPr lang="en-US" sz="3600" b="1" dirty="0">
                <a:solidFill>
                  <a:srgbClr val="2D2828"/>
                </a:solidFill>
                <a:effectLst/>
                <a:latin typeface="Open Sans" panose="020B0606030504020204" pitchFamily="34" charset="0"/>
              </a:rPr>
              <a:t>:</a:t>
            </a:r>
          </a:p>
          <a:p>
            <a:endParaRPr lang="en-US" sz="3600" b="1" dirty="0">
              <a:solidFill>
                <a:srgbClr val="2D2828"/>
              </a:solidFill>
              <a:effectLst/>
              <a:latin typeface="Open Sans" panose="020B0606030504020204" pitchFamily="34" charset="0"/>
            </a:endParaRPr>
          </a:p>
          <a:p>
            <a:r>
              <a:rPr lang="en-US" sz="1500" b="1" i="0" dirty="0">
                <a:effectLst/>
                <a:latin typeface="Times New Roman" panose="02020603050405020304" pitchFamily="18" charset="0"/>
                <a:cs typeface="Times New Roman" panose="02020603050405020304" pitchFamily="18" charset="0"/>
              </a:rPr>
              <a:t>In this visualization we will be concentrating on </a:t>
            </a:r>
            <a:r>
              <a:rPr lang="en-US" sz="1500" b="1" i="0" dirty="0" err="1">
                <a:effectLst/>
                <a:latin typeface="Times New Roman" panose="02020603050405020304" pitchFamily="18" charset="0"/>
                <a:cs typeface="Times New Roman" panose="02020603050405020304" pitchFamily="18" charset="0"/>
              </a:rPr>
              <a:t>no.of</a:t>
            </a:r>
            <a:r>
              <a:rPr lang="en-US" sz="1500" b="1" i="0" dirty="0">
                <a:effectLst/>
                <a:latin typeface="Times New Roman" panose="02020603050405020304" pitchFamily="18" charset="0"/>
                <a:cs typeface="Times New Roman" panose="02020603050405020304" pitchFamily="18" charset="0"/>
              </a:rPr>
              <a:t> confirmed, cured as well as death cases in a particular time period. This can be done by putting the DATE column in the filter and </a:t>
            </a:r>
            <a:r>
              <a:rPr lang="en-US" sz="1500" b="1" dirty="0">
                <a:latin typeface="Times New Roman" panose="02020603050405020304" pitchFamily="18" charset="0"/>
                <a:cs typeface="Times New Roman" panose="02020603050405020304" pitchFamily="18" charset="0"/>
              </a:rPr>
              <a:t>then </a:t>
            </a:r>
            <a:r>
              <a:rPr lang="en-US" sz="1500" b="1" dirty="0" err="1">
                <a:latin typeface="Times New Roman" panose="02020603050405020304" pitchFamily="18" charset="0"/>
                <a:cs typeface="Times New Roman" panose="02020603050405020304" pitchFamily="18" charset="0"/>
              </a:rPr>
              <a:t>selectinchoiceg</a:t>
            </a:r>
            <a:r>
              <a:rPr lang="en-US" sz="1500" b="1" dirty="0">
                <a:latin typeface="Times New Roman" panose="02020603050405020304" pitchFamily="18" charset="0"/>
                <a:cs typeface="Times New Roman" panose="02020603050405020304" pitchFamily="18" charset="0"/>
              </a:rPr>
              <a:t> </a:t>
            </a:r>
            <a:r>
              <a:rPr lang="en-US" sz="1500" b="1" i="0" dirty="0">
                <a:effectLst/>
                <a:latin typeface="Times New Roman" panose="02020603050405020304" pitchFamily="18" charset="0"/>
                <a:cs typeface="Times New Roman" panose="02020603050405020304" pitchFamily="18" charset="0"/>
              </a:rPr>
              <a:t>the time period of our.  We will be using the graph type- Line.</a:t>
            </a:r>
            <a:br>
              <a:rPr lang="en-US" sz="1500" b="1" dirty="0">
                <a:effectLst/>
                <a:latin typeface="Times New Roman" panose="02020603050405020304" pitchFamily="18" charset="0"/>
                <a:cs typeface="Times New Roman" panose="02020603050405020304" pitchFamily="18" charset="0"/>
              </a:rPr>
            </a:br>
            <a:endParaRPr lang="en-IN" sz="15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95319A2-1447-44E1-8100-AAD65B7A8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614" y="3429000"/>
            <a:ext cx="6119446" cy="2780966"/>
          </a:xfrm>
          <a:prstGeom prst="rect">
            <a:avLst/>
          </a:prstGeom>
        </p:spPr>
      </p:pic>
    </p:spTree>
    <p:extLst>
      <p:ext uri="{BB962C8B-B14F-4D97-AF65-F5344CB8AC3E}">
        <p14:creationId xmlns:p14="http://schemas.microsoft.com/office/powerpoint/2010/main" val="363181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8685DF-E078-49FB-A318-5347BCD82884}"/>
              </a:ext>
            </a:extLst>
          </p:cNvPr>
          <p:cNvSpPr txBox="1"/>
          <p:nvPr/>
        </p:nvSpPr>
        <p:spPr>
          <a:xfrm>
            <a:off x="1227015" y="367323"/>
            <a:ext cx="7924800" cy="1723549"/>
          </a:xfrm>
          <a:prstGeom prst="rect">
            <a:avLst/>
          </a:prstGeom>
          <a:noFill/>
        </p:spPr>
        <p:txBody>
          <a:bodyPr wrap="square">
            <a:spAutoFit/>
          </a:bodyPr>
          <a:lstStyle/>
          <a:p>
            <a:r>
              <a:rPr lang="en-US" sz="3600" dirty="0">
                <a:solidFill>
                  <a:schemeClr val="accent2">
                    <a:lumMod val="50000"/>
                  </a:schemeClr>
                </a:solidFill>
                <a:latin typeface="Candara" panose="020E0502030303020204" pitchFamily="34" charset="0"/>
              </a:rPr>
              <a:t> </a:t>
            </a:r>
            <a:r>
              <a:rPr lang="en-US" sz="4000" dirty="0">
                <a:solidFill>
                  <a:schemeClr val="accent2">
                    <a:lumMod val="50000"/>
                  </a:schemeClr>
                </a:solidFill>
                <a:latin typeface="Times New Roman" panose="02020603050405020304" pitchFamily="18" charset="0"/>
                <a:cs typeface="Times New Roman" panose="02020603050405020304" pitchFamily="18" charset="0"/>
              </a:rPr>
              <a:t>DASHBOARD CREATION:</a:t>
            </a:r>
          </a:p>
          <a:p>
            <a:endParaRPr lang="en-US" sz="3600" dirty="0">
              <a:solidFill>
                <a:schemeClr val="accent2">
                  <a:lumMod val="50000"/>
                </a:schemeClr>
              </a:solidFill>
              <a:latin typeface="Candara" panose="020E0502030303020204" pitchFamily="34" charset="0"/>
            </a:endParaRPr>
          </a:p>
          <a:p>
            <a:r>
              <a:rPr lang="en-US" sz="1500" b="1" i="0" dirty="0">
                <a:effectLst/>
                <a:latin typeface="Times New Roman" panose="02020603050405020304" pitchFamily="18" charset="0"/>
                <a:cs typeface="Times New Roman" panose="02020603050405020304" pitchFamily="18" charset="0"/>
              </a:rPr>
              <a:t>Once you’ve created views on different tabs in Cognos analytics, you can pull them into a dashboard.</a:t>
            </a:r>
            <a:endParaRPr lang="en-IN" sz="15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B0F63E3-6CF8-4E7E-8FA0-AA25AA7B42E7}"/>
              </a:ext>
            </a:extLst>
          </p:cNvPr>
          <p:cNvPicPr>
            <a:picLocks noChangeAspect="1"/>
          </p:cNvPicPr>
          <p:nvPr/>
        </p:nvPicPr>
        <p:blipFill rotWithShape="1">
          <a:blip r:embed="rId2">
            <a:extLst>
              <a:ext uri="{28A0092B-C50C-407E-A947-70E740481C1C}">
                <a14:useLocalDpi xmlns:a14="http://schemas.microsoft.com/office/drawing/2010/main" val="0"/>
              </a:ext>
            </a:extLst>
          </a:blip>
          <a:srcRect l="757" t="5311" r="1179" b="-1145"/>
          <a:stretch/>
        </p:blipFill>
        <p:spPr>
          <a:xfrm>
            <a:off x="4952134" y="4488761"/>
            <a:ext cx="6110663" cy="2197225"/>
          </a:xfrm>
          <a:prstGeom prst="rect">
            <a:avLst/>
          </a:prstGeom>
        </p:spPr>
      </p:pic>
      <p:pic>
        <p:nvPicPr>
          <p:cNvPr id="3" name="Picture 2">
            <a:extLst>
              <a:ext uri="{FF2B5EF4-FFF2-40B4-BE49-F238E27FC236}">
                <a16:creationId xmlns:a16="http://schemas.microsoft.com/office/drawing/2014/main" id="{7070BFD6-617B-4ED9-8FFB-526BDCFC9302}"/>
              </a:ext>
            </a:extLst>
          </p:cNvPr>
          <p:cNvPicPr>
            <a:picLocks noChangeAspect="1"/>
          </p:cNvPicPr>
          <p:nvPr/>
        </p:nvPicPr>
        <p:blipFill rotWithShape="1">
          <a:blip r:embed="rId3">
            <a:extLst>
              <a:ext uri="{28A0092B-C50C-407E-A947-70E740481C1C}">
                <a14:useLocalDpi xmlns:a14="http://schemas.microsoft.com/office/drawing/2010/main" val="0"/>
              </a:ext>
            </a:extLst>
          </a:blip>
          <a:srcRect l="11505" t="10213" r="51202" b="42802"/>
          <a:stretch/>
        </p:blipFill>
        <p:spPr>
          <a:xfrm>
            <a:off x="170414" y="2090872"/>
            <a:ext cx="4546787" cy="3222239"/>
          </a:xfrm>
          <a:prstGeom prst="rect">
            <a:avLst/>
          </a:prstGeom>
        </p:spPr>
      </p:pic>
    </p:spTree>
    <p:extLst>
      <p:ext uri="{BB962C8B-B14F-4D97-AF65-F5344CB8AC3E}">
        <p14:creationId xmlns:p14="http://schemas.microsoft.com/office/powerpoint/2010/main" val="2649131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ECDD8-22CD-4B95-9CFB-386511966989}"/>
              </a:ext>
            </a:extLst>
          </p:cNvPr>
          <p:cNvSpPr txBox="1"/>
          <p:nvPr/>
        </p:nvSpPr>
        <p:spPr>
          <a:xfrm>
            <a:off x="577048" y="372862"/>
            <a:ext cx="7785716" cy="2693045"/>
          </a:xfrm>
          <a:prstGeom prst="rect">
            <a:avLst/>
          </a:prstGeom>
          <a:noFill/>
        </p:spPr>
        <p:txBody>
          <a:bodyPr wrap="square" rtlCol="0">
            <a:spAutoFit/>
          </a:bodyPr>
          <a:lstStyle/>
          <a:p>
            <a:r>
              <a:rPr lang="en-IN" sz="5300" dirty="0">
                <a:solidFill>
                  <a:schemeClr val="accent2">
                    <a:lumMod val="50000"/>
                  </a:schemeClr>
                </a:solidFill>
                <a:latin typeface="Times New Roman" panose="02020603050405020304" pitchFamily="18" charset="0"/>
                <a:cs typeface="Times New Roman" panose="02020603050405020304" pitchFamily="18" charset="0"/>
              </a:rPr>
              <a:t>SOFTWARE REQUIREMENTS</a:t>
            </a:r>
            <a:r>
              <a:rPr lang="en-IN" sz="5300" dirty="0">
                <a:solidFill>
                  <a:schemeClr val="accent2">
                    <a:lumMod val="50000"/>
                  </a:schemeClr>
                </a:solidFill>
                <a:latin typeface="Candara" panose="020E0502030303020204" pitchFamily="34" charset="0"/>
              </a:rPr>
              <a:t>:</a:t>
            </a:r>
          </a:p>
          <a:p>
            <a:pPr marL="285750" indent="-285750">
              <a:buFont typeface="Arial" panose="020B0604020202020204" pitchFamily="34" charset="0"/>
              <a:buChar char="•"/>
            </a:pPr>
            <a:r>
              <a:rPr lang="en-IN" sz="1500" b="1" dirty="0">
                <a:latin typeface="Times New Roman" panose="02020603050405020304" pitchFamily="18" charset="0"/>
                <a:cs typeface="Times New Roman" panose="02020603050405020304" pitchFamily="18" charset="0"/>
              </a:rPr>
              <a:t>IBM Congo's Analytics Dashboard</a:t>
            </a:r>
          </a:p>
          <a:p>
            <a:pPr marL="285750" indent="-285750">
              <a:buFont typeface="Arial" panose="020B0604020202020204" pitchFamily="34" charset="0"/>
              <a:buChar char="•"/>
            </a:pPr>
            <a:r>
              <a:rPr lang="en-IN" sz="1500" b="1" dirty="0">
                <a:latin typeface="Times New Roman" panose="02020603050405020304" pitchFamily="18" charset="0"/>
                <a:cs typeface="Times New Roman" panose="02020603050405020304" pitchFamily="18" charset="0"/>
              </a:rPr>
              <a:t>IBM Account</a:t>
            </a:r>
          </a:p>
          <a:p>
            <a:pPr marL="285750" indent="-285750">
              <a:buFont typeface="Arial" panose="020B0604020202020204" pitchFamily="34" charset="0"/>
              <a:buChar char="•"/>
            </a:pPr>
            <a:r>
              <a:rPr lang="en-IN" sz="1500" b="1" dirty="0">
                <a:latin typeface="Times New Roman" panose="02020603050405020304" pitchFamily="18" charset="0"/>
                <a:cs typeface="Times New Roman" panose="02020603050405020304" pitchFamily="18" charset="0"/>
              </a:rPr>
              <a:t>Visualization tools: piechart,bars,bubble,bar-graph etc,,</a:t>
            </a:r>
          </a:p>
          <a:p>
            <a:endParaRPr lang="en-IN" dirty="0"/>
          </a:p>
        </p:txBody>
      </p:sp>
    </p:spTree>
    <p:extLst>
      <p:ext uri="{BB962C8B-B14F-4D97-AF65-F5344CB8AC3E}">
        <p14:creationId xmlns:p14="http://schemas.microsoft.com/office/powerpoint/2010/main" val="311049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C59F-CA20-469B-9FC8-3F56E6B2B554}"/>
              </a:ext>
            </a:extLst>
          </p:cNvPr>
          <p:cNvSpPr txBox="1"/>
          <p:nvPr/>
        </p:nvSpPr>
        <p:spPr>
          <a:xfrm>
            <a:off x="408372" y="1260629"/>
            <a:ext cx="7901126" cy="2385268"/>
          </a:xfrm>
          <a:prstGeom prst="rect">
            <a:avLst/>
          </a:prstGeom>
          <a:noFill/>
        </p:spPr>
        <p:txBody>
          <a:bodyPr wrap="square" rtlCol="0">
            <a:spAutoFit/>
          </a:bodyPr>
          <a:lstStyle/>
          <a:p>
            <a:r>
              <a:rPr lang="en-IN" sz="5300" dirty="0">
                <a:solidFill>
                  <a:schemeClr val="accent2">
                    <a:lumMod val="50000"/>
                  </a:schemeClr>
                </a:solidFill>
                <a:latin typeface="Times New Roman" panose="02020603050405020304" pitchFamily="18" charset="0"/>
                <a:cs typeface="Times New Roman" panose="02020603050405020304" pitchFamily="18" charset="0"/>
              </a:rPr>
              <a:t>CONCLUSION</a:t>
            </a:r>
            <a:r>
              <a:rPr lang="en-IN" sz="5300" dirty="0">
                <a:solidFill>
                  <a:schemeClr val="accent2">
                    <a:lumMod val="50000"/>
                  </a:schemeClr>
                </a:solidFill>
                <a:latin typeface="Candara" panose="020E0502030303020204" pitchFamily="34" charset="0"/>
              </a:rPr>
              <a:t>:</a:t>
            </a:r>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In this project we have presented that </a:t>
            </a:r>
            <a:r>
              <a:rPr lang="en-US" sz="1500" b="1" i="0" dirty="0">
                <a:effectLst/>
                <a:latin typeface="Times New Roman" panose="02020603050405020304" pitchFamily="18" charset="0"/>
                <a:cs typeface="Times New Roman" panose="02020603050405020304" pitchFamily="18" charset="0"/>
              </a:rPr>
              <a:t>we will be analyzing some important visualizations, creating a dashboard and by going through these we will get most of the insights of COVID 19 in India.</a:t>
            </a:r>
          </a:p>
          <a:p>
            <a:pPr marL="285750" indent="-285750">
              <a:buFont typeface="Arial" panose="020B0604020202020204" pitchFamily="34" charset="0"/>
              <a:buChar char="•"/>
            </a:pPr>
            <a:endParaRPr lang="en-US"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01436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486D9-33A9-4536-B6C2-6338BD7059F8}"/>
              </a:ext>
            </a:extLst>
          </p:cNvPr>
          <p:cNvSpPr txBox="1"/>
          <p:nvPr/>
        </p:nvSpPr>
        <p:spPr>
          <a:xfrm flipH="1">
            <a:off x="834498" y="2274838"/>
            <a:ext cx="3870666" cy="2169825"/>
          </a:xfrm>
          <a:prstGeom prst="rect">
            <a:avLst/>
          </a:prstGeom>
          <a:noFill/>
        </p:spPr>
        <p:txBody>
          <a:bodyPr wrap="square" rtlCol="0">
            <a:spAutoFit/>
          </a:bodyPr>
          <a:lstStyle/>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OBJECTIVE</a:t>
            </a:r>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IBM CLOUD </a:t>
            </a:r>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IBM CONGOS ANALYTICS</a:t>
            </a:r>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WORKING WITH THE DATASET  </a:t>
            </a:r>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DATA VISUALIZATION CAHRTS</a:t>
            </a:r>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CREATING DASHBOARD</a:t>
            </a:r>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EXPORT THE ANALYSIS</a:t>
            </a:r>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93AE030A-1AC7-4EE6-9118-15A11672D8BC}"/>
              </a:ext>
            </a:extLst>
          </p:cNvPr>
          <p:cNvSpPr txBox="1"/>
          <p:nvPr/>
        </p:nvSpPr>
        <p:spPr>
          <a:xfrm>
            <a:off x="834499" y="1287262"/>
            <a:ext cx="3613213" cy="923330"/>
          </a:xfrm>
          <a:prstGeom prst="rect">
            <a:avLst/>
          </a:prstGeom>
          <a:noFill/>
        </p:spPr>
        <p:txBody>
          <a:bodyPr wrap="square" rtlCol="0">
            <a:spAutoFit/>
          </a:bodyPr>
          <a:lstStyle/>
          <a:p>
            <a:r>
              <a:rPr lang="en-IN" sz="5300" dirty="0">
                <a:solidFill>
                  <a:schemeClr val="accent2">
                    <a:lumMod val="50000"/>
                  </a:schemeClr>
                </a:solidFill>
                <a:latin typeface="Times New Roman" panose="02020603050405020304" pitchFamily="18" charset="0"/>
                <a:cs typeface="Times New Roman" panose="02020603050405020304" pitchFamily="18" charset="0"/>
              </a:rPr>
              <a:t>OUTLINE:</a:t>
            </a:r>
            <a:endParaRPr lang="en-IN" sz="5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72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810822-87FC-425B-B2D4-EFB3BBF7F3E1}"/>
              </a:ext>
            </a:extLst>
          </p:cNvPr>
          <p:cNvSpPr txBox="1"/>
          <p:nvPr/>
        </p:nvSpPr>
        <p:spPr>
          <a:xfrm>
            <a:off x="1339106" y="1974354"/>
            <a:ext cx="7934325" cy="3067506"/>
          </a:xfrm>
          <a:prstGeom prst="rect">
            <a:avLst/>
          </a:prstGeom>
          <a:noFill/>
        </p:spPr>
        <p:txBody>
          <a:bodyPr wrap="square">
            <a:spAutoFit/>
          </a:bodyPr>
          <a:lstStyle/>
          <a:p>
            <a:r>
              <a:rPr lang="en-US" sz="1500" b="1" i="0" dirty="0">
                <a:solidFill>
                  <a:srgbClr val="000000"/>
                </a:solidFill>
                <a:effectLst/>
                <a:latin typeface="Times New Roman" panose="02020603050405020304" pitchFamily="18" charset="0"/>
                <a:cs typeface="Times New Roman" panose="02020603050405020304" pitchFamily="18" charset="0"/>
              </a:rPr>
              <a:t> </a:t>
            </a:r>
            <a:r>
              <a:rPr lang="en-US" sz="1500" b="1" i="0" dirty="0">
                <a:effectLst/>
                <a:latin typeface="Times New Roman" panose="02020603050405020304" pitchFamily="18" charset="0"/>
                <a:cs typeface="Times New Roman" panose="02020603050405020304" pitchFamily="18" charset="0"/>
              </a:rPr>
              <a:t>Coronaviruses are a large family of viruses which may cause illness in animals or humans. In humans, several coronaviruses are known to cause respiratory infections ranging from the common cold to more severe diseases such as Middle East Respiratory Syndrome (MERS) and Severe Acute Respiratory Syndrome (SARS). The most recently discovered coronavirus causes coronavirus disease COVID-19 - World Health Organization.</a:t>
            </a:r>
            <a:r>
              <a:rPr lang="en-US" sz="1500" b="1" dirty="0">
                <a:latin typeface="Times New Roman" panose="02020603050405020304" pitchFamily="18" charset="0"/>
                <a:cs typeface="Times New Roman" panose="02020603050405020304" pitchFamily="18" charset="0"/>
              </a:rPr>
              <a:t>                  </a:t>
            </a:r>
            <a:br>
              <a:rPr lang="en-US" sz="1500" b="1" i="0" dirty="0">
                <a:solidFill>
                  <a:srgbClr val="BDC1C6"/>
                </a:solidFill>
                <a:effectLst/>
                <a:latin typeface="Times New Roman" panose="02020603050405020304" pitchFamily="18" charset="0"/>
                <a:cs typeface="Times New Roman" panose="02020603050405020304" pitchFamily="18" charset="0"/>
              </a:rPr>
            </a:br>
            <a:endParaRPr lang="en-US" sz="1500" b="1" i="0" dirty="0">
              <a:effectLst/>
              <a:latin typeface="Times New Roman" panose="02020603050405020304" pitchFamily="18" charset="0"/>
              <a:cs typeface="Times New Roman" panose="02020603050405020304" pitchFamily="18" charset="0"/>
            </a:endParaRPr>
          </a:p>
          <a:p>
            <a:pPr algn="l"/>
            <a:r>
              <a:rPr lang="en-US" sz="1500" b="1" i="0" dirty="0">
                <a:effectLst/>
                <a:latin typeface="Times New Roman" panose="02020603050405020304" pitchFamily="18" charset="0"/>
                <a:cs typeface="Times New Roman" panose="02020603050405020304" pitchFamily="18" charset="0"/>
              </a:rPr>
              <a:t>The number of new cases are increasing day by day around the world. This dataset has information from the states and union territories of India at daily level. </a:t>
            </a:r>
            <a:br>
              <a:rPr lang="en-US" sz="1500" b="1" i="0" dirty="0">
                <a:effectLst/>
                <a:latin typeface="Times New Roman" panose="02020603050405020304" pitchFamily="18" charset="0"/>
                <a:cs typeface="Times New Roman" panose="02020603050405020304" pitchFamily="18" charset="0"/>
              </a:rPr>
            </a:br>
            <a:endParaRPr lang="en-US" sz="1500" b="1" i="0" dirty="0">
              <a:effectLst/>
              <a:latin typeface="Times New Roman" panose="02020603050405020304" pitchFamily="18" charset="0"/>
              <a:cs typeface="Times New Roman" panose="02020603050405020304" pitchFamily="18" charset="0"/>
            </a:endParaRPr>
          </a:p>
          <a:p>
            <a:pPr algn="l" rtl="0">
              <a:spcBef>
                <a:spcPts val="790"/>
              </a:spcBef>
              <a:spcAft>
                <a:spcPts val="790"/>
              </a:spcAft>
            </a:pPr>
            <a:r>
              <a:rPr lang="en-US" sz="1500" b="1" i="0" dirty="0">
                <a:effectLst/>
                <a:latin typeface="Times New Roman" panose="02020603050405020304" pitchFamily="18" charset="0"/>
                <a:cs typeface="Times New Roman" panose="02020603050405020304" pitchFamily="18" charset="0"/>
              </a:rPr>
              <a:t>As per this project we will be analyzing some important visualizations, creating a dashboard and by going through these we will get most of the insights of COVID 19 in India.</a:t>
            </a:r>
          </a:p>
          <a:p>
            <a:r>
              <a:rPr lang="en-IN" sz="1500" b="1"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E68887B9-DA75-49AC-836B-2FC325182FE6}"/>
              </a:ext>
            </a:extLst>
          </p:cNvPr>
          <p:cNvSpPr txBox="1"/>
          <p:nvPr/>
        </p:nvSpPr>
        <p:spPr>
          <a:xfrm>
            <a:off x="2824028" y="1070102"/>
            <a:ext cx="7124700" cy="2123658"/>
          </a:xfrm>
          <a:prstGeom prst="rect">
            <a:avLst/>
          </a:prstGeom>
          <a:noFill/>
        </p:spPr>
        <p:txBody>
          <a:bodyPr wrap="square" rtlCol="0">
            <a:spAutoFit/>
          </a:bodyPr>
          <a:lstStyle/>
          <a:p>
            <a:r>
              <a:rPr lang="en-IN" sz="4400" dirty="0">
                <a:solidFill>
                  <a:schemeClr val="accent2">
                    <a:lumMod val="50000"/>
                  </a:schemeClr>
                </a:solidFill>
                <a:latin typeface="Times New Roman" panose="02020603050405020304" pitchFamily="18" charset="0"/>
                <a:cs typeface="Times New Roman" panose="02020603050405020304" pitchFamily="18" charset="0"/>
              </a:rPr>
              <a:t>INTRODUCTION</a:t>
            </a:r>
            <a:r>
              <a:rPr lang="en-IN" sz="4400" dirty="0">
                <a:solidFill>
                  <a:schemeClr val="accent2">
                    <a:lumMod val="50000"/>
                  </a:schemeClr>
                </a:solidFill>
                <a:latin typeface="Lucida Sans Typewriter" panose="020B0509030504030204" pitchFamily="49" charset="0"/>
              </a:rPr>
              <a:t>:</a:t>
            </a:r>
          </a:p>
          <a:p>
            <a:endParaRPr lang="en-IN" sz="4400" dirty="0">
              <a:solidFill>
                <a:schemeClr val="accent2">
                  <a:lumMod val="50000"/>
                </a:schemeClr>
              </a:solidFill>
              <a:latin typeface="Lucida Sans Typewriter" panose="020B0509030504030204" pitchFamily="49" charset="0"/>
            </a:endParaRPr>
          </a:p>
          <a:p>
            <a:r>
              <a:rPr lang="en-IN" sz="4400" dirty="0">
                <a:solidFill>
                  <a:schemeClr val="accent2">
                    <a:lumMod val="50000"/>
                  </a:schemeClr>
                </a:solidFill>
                <a:latin typeface="Lucida Sans Typewriter" panose="020B0509030504030204" pitchFamily="49" charset="0"/>
              </a:rPr>
              <a:t>                                              </a:t>
            </a:r>
          </a:p>
        </p:txBody>
      </p:sp>
    </p:spTree>
    <p:extLst>
      <p:ext uri="{BB962C8B-B14F-4D97-AF65-F5344CB8AC3E}">
        <p14:creationId xmlns:p14="http://schemas.microsoft.com/office/powerpoint/2010/main" val="174520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77E7B-1177-4479-A7B6-8444653E91A2}"/>
              </a:ext>
            </a:extLst>
          </p:cNvPr>
          <p:cNvSpPr txBox="1"/>
          <p:nvPr/>
        </p:nvSpPr>
        <p:spPr>
          <a:xfrm>
            <a:off x="705497" y="176074"/>
            <a:ext cx="9898602" cy="6519734"/>
          </a:xfrm>
          <a:prstGeom prst="rect">
            <a:avLst/>
          </a:prstGeom>
          <a:noFill/>
        </p:spPr>
        <p:txBody>
          <a:bodyPr wrap="square" rtlCol="0">
            <a:spAutoFit/>
          </a:bodyPr>
          <a:lstStyle/>
          <a:p>
            <a:endParaRPr lang="en-IN" sz="5300" dirty="0">
              <a:solidFill>
                <a:schemeClr val="accent2">
                  <a:lumMod val="50000"/>
                </a:schemeClr>
              </a:solidFill>
              <a:latin typeface="Candara" panose="020E0502030303020204" pitchFamily="34" charset="0"/>
            </a:endParaRPr>
          </a:p>
          <a:p>
            <a:r>
              <a:rPr lang="en-IN" sz="5300" dirty="0">
                <a:solidFill>
                  <a:schemeClr val="accent2">
                    <a:lumMod val="50000"/>
                  </a:schemeClr>
                </a:solidFill>
                <a:latin typeface="Times New Roman" panose="02020603050405020304" pitchFamily="18" charset="0"/>
                <a:cs typeface="Times New Roman" panose="02020603050405020304" pitchFamily="18" charset="0"/>
              </a:rPr>
              <a:t>OBJECTIVE:</a:t>
            </a:r>
          </a:p>
          <a:p>
            <a:r>
              <a:rPr lang="en-US" sz="1500" b="1" dirty="0">
                <a:effectLst/>
                <a:latin typeface="Times New Roman" panose="02020603050405020304" pitchFamily="18" charset="0"/>
                <a:cs typeface="Times New Roman" panose="02020603050405020304" pitchFamily="18" charset="0"/>
              </a:rPr>
              <a:t>The number of new cases are increasing day by day around the world. This dataset has information from the states and union territories of India at daily level. </a:t>
            </a:r>
            <a:br>
              <a:rPr lang="en-US" sz="1500" b="1" dirty="0">
                <a:effectLst/>
                <a:latin typeface="Times New Roman" panose="02020603050405020304" pitchFamily="18" charset="0"/>
                <a:cs typeface="Times New Roman" panose="02020603050405020304" pitchFamily="18" charset="0"/>
              </a:rPr>
            </a:br>
            <a:endParaRPr lang="en-US" sz="1500" b="1" dirty="0">
              <a:effectLst/>
              <a:latin typeface="Times New Roman" panose="02020603050405020304" pitchFamily="18" charset="0"/>
              <a:cs typeface="Times New Roman" panose="02020603050405020304" pitchFamily="18" charset="0"/>
            </a:endParaRPr>
          </a:p>
          <a:p>
            <a:pPr algn="l" rtl="0">
              <a:spcBef>
                <a:spcPts val="790"/>
              </a:spcBef>
              <a:spcAft>
                <a:spcPts val="790"/>
              </a:spcAft>
            </a:pPr>
            <a:r>
              <a:rPr lang="en-US" sz="1500" b="1" i="0" dirty="0">
                <a:effectLst/>
                <a:latin typeface="Times New Roman" panose="02020603050405020304" pitchFamily="18" charset="0"/>
                <a:cs typeface="Times New Roman" panose="02020603050405020304" pitchFamily="18" charset="0"/>
              </a:rPr>
              <a:t>As per this project we will be analyzing some important visualizations, creating a dashboard and by going through these we will get most of the insights of COVID 19 in India.</a:t>
            </a:r>
          </a:p>
          <a:p>
            <a:pPr algn="l" rtl="0">
              <a:spcBef>
                <a:spcPts val="0"/>
              </a:spcBef>
              <a:spcAft>
                <a:spcPts val="1000"/>
              </a:spcAft>
            </a:pPr>
            <a:r>
              <a:rPr lang="en-US" sz="1500" b="1" i="0" dirty="0">
                <a:effectLst/>
                <a:latin typeface="Times New Roman" panose="02020603050405020304" pitchFamily="18" charset="0"/>
                <a:cs typeface="Times New Roman" panose="02020603050405020304" pitchFamily="18" charset="0"/>
              </a:rPr>
              <a:t>By the end of this project, you will:</a:t>
            </a:r>
          </a:p>
          <a:p>
            <a:pPr algn="l" rtl="0" fontAlgn="base">
              <a:spcBef>
                <a:spcPts val="0"/>
              </a:spcBef>
              <a:spcAft>
                <a:spcPts val="0"/>
              </a:spcAft>
              <a:buFont typeface="Arial" panose="020B0604020202020204" pitchFamily="34" charset="0"/>
              <a:buChar char="•"/>
            </a:pPr>
            <a:r>
              <a:rPr lang="en-US" sz="1500" b="1" i="0" dirty="0">
                <a:solidFill>
                  <a:srgbClr val="35475C"/>
                </a:solidFill>
                <a:effectLst/>
                <a:latin typeface="Times New Roman" panose="02020603050405020304" pitchFamily="18" charset="0"/>
                <a:ea typeface="Microsoft Sans Serif" panose="020B0604020202020204" pitchFamily="34" charset="0"/>
                <a:cs typeface="Times New Roman" panose="02020603050405020304" pitchFamily="18" charset="0"/>
              </a:rPr>
              <a:t>Know fundamental concepts and can work on IBM Cognos Analytics.</a:t>
            </a:r>
          </a:p>
          <a:p>
            <a:pPr algn="l" rtl="0" fontAlgn="base">
              <a:spcBef>
                <a:spcPts val="0"/>
              </a:spcBef>
              <a:spcAft>
                <a:spcPts val="0"/>
              </a:spcAft>
              <a:buFont typeface="Arial" panose="020B0604020202020204" pitchFamily="34" charset="0"/>
              <a:buChar char="•"/>
            </a:pPr>
            <a:r>
              <a:rPr lang="en-US" sz="1500" b="1" i="0" dirty="0">
                <a:solidFill>
                  <a:srgbClr val="35475C"/>
                </a:solidFill>
                <a:effectLst/>
                <a:latin typeface="Times New Roman" panose="02020603050405020304" pitchFamily="18" charset="0"/>
                <a:ea typeface="Microsoft Sans Serif" panose="020B0604020202020204" pitchFamily="34" charset="0"/>
                <a:cs typeface="Times New Roman" panose="02020603050405020304" pitchFamily="18" charset="0"/>
              </a:rPr>
              <a:t>Gain a broad understanding of plotting different graphs.</a:t>
            </a:r>
          </a:p>
          <a:p>
            <a:pPr algn="l" rtl="0" fontAlgn="base">
              <a:spcBef>
                <a:spcPts val="0"/>
              </a:spcBef>
              <a:spcAft>
                <a:spcPts val="800"/>
              </a:spcAft>
              <a:buFont typeface="Arial" panose="020B0604020202020204" pitchFamily="34" charset="0"/>
              <a:buChar char="•"/>
            </a:pPr>
            <a:r>
              <a:rPr lang="en-US" sz="1500" b="1" i="0" dirty="0">
                <a:solidFill>
                  <a:srgbClr val="35475C"/>
                </a:solidFill>
                <a:effectLst/>
                <a:latin typeface="Times New Roman" panose="02020603050405020304" pitchFamily="18" charset="0"/>
                <a:ea typeface="Microsoft Sans Serif" panose="020B0604020202020204" pitchFamily="34" charset="0"/>
                <a:cs typeface="Times New Roman" panose="02020603050405020304" pitchFamily="18" charset="0"/>
              </a:rPr>
              <a:t>Able to create meaningful dashboar</a:t>
            </a:r>
            <a:r>
              <a:rPr lang="en-US" sz="1500" b="1" i="0" dirty="0">
                <a:solidFill>
                  <a:srgbClr val="35475C"/>
                </a:solidFill>
                <a:effectLst/>
                <a:latin typeface="Times New Roman" panose="02020603050405020304" pitchFamily="18" charset="0"/>
                <a:cs typeface="Times New Roman" panose="02020603050405020304" pitchFamily="18" charset="0"/>
              </a:rPr>
              <a:t>ds</a:t>
            </a:r>
          </a:p>
          <a:p>
            <a:pPr algn="l" rtl="0">
              <a:spcBef>
                <a:spcPts val="790"/>
              </a:spcBef>
              <a:spcAft>
                <a:spcPts val="790"/>
              </a:spcAft>
            </a:pPr>
            <a:br>
              <a:rPr lang="en-US" sz="1400" b="0" i="0" dirty="0">
                <a:effectLst/>
                <a:latin typeface="Montserrat" panose="00000500000000000000" pitchFamily="2" charset="0"/>
              </a:rPr>
            </a:br>
            <a:endParaRPr lang="en-US" sz="1400" b="0" i="0" dirty="0">
              <a:effectLst/>
              <a:latin typeface="Montserrat" panose="00000500000000000000" pitchFamily="2" charset="0"/>
            </a:endParaRPr>
          </a:p>
          <a:p>
            <a:br>
              <a:rPr lang="en-US" sz="5400" dirty="0">
                <a:effectLst/>
                <a:latin typeface="Montserrat" panose="00000500000000000000" pitchFamily="2" charset="0"/>
              </a:rPr>
            </a:br>
            <a:endParaRPr lang="en-IN" sz="5300" dirty="0">
              <a:solidFill>
                <a:schemeClr val="accent2">
                  <a:lumMod val="50000"/>
                </a:schemeClr>
              </a:solidFill>
              <a:latin typeface="Candara" panose="020E0502030303020204" pitchFamily="34" charset="0"/>
            </a:endParaRPr>
          </a:p>
        </p:txBody>
      </p:sp>
    </p:spTree>
    <p:extLst>
      <p:ext uri="{BB962C8B-B14F-4D97-AF65-F5344CB8AC3E}">
        <p14:creationId xmlns:p14="http://schemas.microsoft.com/office/powerpoint/2010/main" val="302845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76EB9-C06A-490D-A66A-70CD14B6D49F}"/>
              </a:ext>
            </a:extLst>
          </p:cNvPr>
          <p:cNvSpPr txBox="1"/>
          <p:nvPr/>
        </p:nvSpPr>
        <p:spPr>
          <a:xfrm>
            <a:off x="286247" y="482039"/>
            <a:ext cx="4861285" cy="4139595"/>
          </a:xfrm>
          <a:prstGeom prst="rect">
            <a:avLst/>
          </a:prstGeom>
          <a:noFill/>
        </p:spPr>
        <p:txBody>
          <a:bodyPr wrap="square" rtlCol="0">
            <a:spAutoFit/>
          </a:bodyPr>
          <a:lstStyle/>
          <a:p>
            <a:r>
              <a:rPr lang="en-IN" sz="5300" dirty="0">
                <a:solidFill>
                  <a:schemeClr val="accent2">
                    <a:lumMod val="50000"/>
                  </a:schemeClr>
                </a:solidFill>
                <a:latin typeface="Times New Roman" panose="02020603050405020304" pitchFamily="18" charset="0"/>
                <a:cs typeface="Times New Roman" panose="02020603050405020304" pitchFamily="18" charset="0"/>
              </a:rPr>
              <a:t>DATA:</a:t>
            </a:r>
          </a:p>
          <a:p>
            <a:r>
              <a:rPr lang="en-US" sz="1500" b="1" i="0" u="sng" dirty="0">
                <a:solidFill>
                  <a:srgbClr val="2D2828"/>
                </a:solidFill>
                <a:effectLst/>
                <a:latin typeface="Times New Roman" panose="02020603050405020304" pitchFamily="18" charset="0"/>
                <a:cs typeface="Times New Roman" panose="02020603050405020304" pitchFamily="18" charset="0"/>
              </a:rPr>
              <a:t>Covid 19- Analytics Dashboard Using IBM Cognos</a:t>
            </a:r>
          </a:p>
          <a:p>
            <a:r>
              <a:rPr lang="en-US" sz="1500" b="1" u="sng" dirty="0">
                <a:latin typeface="Times New Roman" panose="02020603050405020304" pitchFamily="18" charset="0"/>
                <a:cs typeface="Times New Roman" panose="02020603050405020304" pitchFamily="18" charset="0"/>
              </a:rPr>
              <a:t> Dataset consists of:</a:t>
            </a:r>
          </a:p>
          <a:p>
            <a:r>
              <a:rPr lang="en-US" sz="1500" b="1" i="0" dirty="0">
                <a:effectLst/>
                <a:latin typeface="Times New Roman" panose="02020603050405020304" pitchFamily="18" charset="0"/>
                <a:cs typeface="Times New Roman" panose="02020603050405020304" pitchFamily="18" charset="0"/>
              </a:rPr>
              <a:t>It has 1,025 data points (rows) and 8 features (columns) describing the results of Covid</a:t>
            </a:r>
          </a:p>
          <a:p>
            <a:endParaRPr lang="en-I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500" b="1" dirty="0">
                <a:latin typeface="Times New Roman" panose="02020603050405020304" pitchFamily="18" charset="0"/>
                <a:cs typeface="Times New Roman" panose="02020603050405020304" pitchFamily="18" charset="0"/>
              </a:rPr>
              <a:t>DATE</a:t>
            </a:r>
          </a:p>
          <a:p>
            <a:pPr marL="285750" indent="-285750">
              <a:buFont typeface="Arial" panose="020B0604020202020204" pitchFamily="34" charset="0"/>
              <a:buChar char="•"/>
            </a:pPr>
            <a:r>
              <a:rPr lang="en-IN" sz="1500" b="1" dirty="0">
                <a:solidFill>
                  <a:srgbClr val="000000"/>
                </a:solidFill>
                <a:latin typeface="Times New Roman" panose="02020603050405020304" pitchFamily="18" charset="0"/>
                <a:cs typeface="Times New Roman" panose="02020603050405020304" pitchFamily="18" charset="0"/>
              </a:rPr>
              <a:t>TIME</a:t>
            </a:r>
            <a:r>
              <a:rPr lang="en-IN" sz="15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1500" b="1" dirty="0">
                <a:solidFill>
                  <a:srgbClr val="000000"/>
                </a:solidFill>
                <a:latin typeface="Times New Roman" panose="02020603050405020304" pitchFamily="18" charset="0"/>
                <a:cs typeface="Times New Roman" panose="02020603050405020304" pitchFamily="18" charset="0"/>
              </a:rPr>
              <a:t>STATES/UNION TERRITORIES</a:t>
            </a:r>
            <a:endParaRPr lang="en-IN" sz="150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500" b="1" dirty="0">
                <a:latin typeface="Times New Roman" panose="02020603050405020304" pitchFamily="18" charset="0"/>
                <a:cs typeface="Times New Roman" panose="02020603050405020304" pitchFamily="18" charset="0"/>
              </a:rPr>
              <a:t>CONFIRMED</a:t>
            </a:r>
          </a:p>
          <a:p>
            <a:pPr marL="285750" indent="-285750">
              <a:buFont typeface="Arial" panose="020B0604020202020204" pitchFamily="34" charset="0"/>
              <a:buChar char="•"/>
            </a:pPr>
            <a:r>
              <a:rPr lang="en-IN" sz="1500" b="1" dirty="0">
                <a:solidFill>
                  <a:srgbClr val="000000"/>
                </a:solidFill>
                <a:latin typeface="Times New Roman" panose="02020603050405020304" pitchFamily="18" charset="0"/>
                <a:cs typeface="Times New Roman" panose="02020603050405020304" pitchFamily="18" charset="0"/>
              </a:rPr>
              <a:t>CURED</a:t>
            </a:r>
            <a:endParaRPr lang="en-I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500" b="1" dirty="0">
                <a:solidFill>
                  <a:srgbClr val="000000"/>
                </a:solidFill>
                <a:latin typeface="Times New Roman" panose="02020603050405020304" pitchFamily="18" charset="0"/>
                <a:cs typeface="Times New Roman" panose="02020603050405020304" pitchFamily="18" charset="0"/>
              </a:rPr>
              <a:t>DEATHS</a:t>
            </a:r>
            <a:endParaRPr lang="en-IN" sz="150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500" b="1" dirty="0">
                <a:solidFill>
                  <a:srgbClr val="000000"/>
                </a:solidFill>
                <a:latin typeface="Times New Roman" panose="02020603050405020304" pitchFamily="18" charset="0"/>
                <a:cs typeface="Times New Roman" panose="02020603050405020304" pitchFamily="18" charset="0"/>
              </a:rPr>
              <a:t>FINALLY CONFIRMED</a:t>
            </a:r>
            <a:r>
              <a:rPr lang="en-IN" sz="1500" b="1" dirty="0">
                <a:latin typeface="Times New Roman" panose="02020603050405020304" pitchFamily="18" charset="0"/>
                <a:cs typeface="Times New Roman" panose="02020603050405020304" pitchFamily="18" charset="0"/>
              </a:rPr>
              <a:t> </a:t>
            </a:r>
          </a:p>
          <a:p>
            <a:endParaRPr lang="en-US" sz="1500" b="1" dirty="0">
              <a:latin typeface="Times New Roman" panose="02020603050405020304" pitchFamily="18" charset="0"/>
              <a:cs typeface="Times New Roman" panose="02020603050405020304" pitchFamily="18" charset="0"/>
            </a:endParaRPr>
          </a:p>
          <a:p>
            <a:r>
              <a:rPr lang="en-US" sz="1500" b="1" dirty="0">
                <a:latin typeface="Times New Roman" panose="02020603050405020304" pitchFamily="18" charset="0"/>
                <a:cs typeface="Times New Roman" panose="02020603050405020304" pitchFamily="18" charset="0"/>
              </a:rPr>
              <a:t>Data source: Internet</a:t>
            </a:r>
            <a:endParaRPr lang="en-IN" sz="15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776D6C9-B70B-451D-9CE3-A301E6184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234" y="614006"/>
            <a:ext cx="5745771" cy="5629987"/>
          </a:xfrm>
          <a:prstGeom prst="rect">
            <a:avLst/>
          </a:prstGeom>
        </p:spPr>
      </p:pic>
    </p:spTree>
    <p:extLst>
      <p:ext uri="{BB962C8B-B14F-4D97-AF65-F5344CB8AC3E}">
        <p14:creationId xmlns:p14="http://schemas.microsoft.com/office/powerpoint/2010/main" val="168742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A5FF01-B558-478B-8629-1EF38C86EFA8}"/>
              </a:ext>
            </a:extLst>
          </p:cNvPr>
          <p:cNvSpPr txBox="1"/>
          <p:nvPr/>
        </p:nvSpPr>
        <p:spPr>
          <a:xfrm>
            <a:off x="711508" y="747019"/>
            <a:ext cx="7474998" cy="3539430"/>
          </a:xfrm>
          <a:prstGeom prst="rect">
            <a:avLst/>
          </a:prstGeom>
          <a:noFill/>
        </p:spPr>
        <p:txBody>
          <a:bodyPr wrap="square" rtlCol="0">
            <a:spAutoFit/>
          </a:bodyPr>
          <a:lstStyle/>
          <a:p>
            <a:r>
              <a:rPr lang="en-US" sz="5300" dirty="0">
                <a:solidFill>
                  <a:schemeClr val="accent2">
                    <a:lumMod val="50000"/>
                  </a:schemeClr>
                </a:solidFill>
                <a:latin typeface="Times New Roman" panose="02020603050405020304" pitchFamily="18" charset="0"/>
                <a:cs typeface="Times New Roman" panose="02020603050405020304" pitchFamily="18" charset="0"/>
              </a:rPr>
              <a:t>DATA VISUALISATION:</a:t>
            </a:r>
          </a:p>
          <a:p>
            <a:endParaRPr lang="en-US" dirty="0">
              <a:latin typeface="Times New Roman" panose="02020603050405020304" pitchFamily="18" charset="0"/>
              <a:cs typeface="Times New Roman" panose="02020603050405020304" pitchFamily="18" charset="0"/>
            </a:endParaRPr>
          </a:p>
          <a:p>
            <a:r>
              <a:rPr lang="en-US" sz="1500" b="1" dirty="0">
                <a:latin typeface="Times New Roman" panose="02020603050405020304" pitchFamily="18" charset="0"/>
                <a:cs typeface="Times New Roman" panose="02020603050405020304" pitchFamily="18" charset="0"/>
              </a:rPr>
              <a:t>Data visualization is where a given dataset is presented in a graphical format. It helps the detection of patterns, trends and correlations that might go undetected in text-based data.</a:t>
            </a:r>
            <a:r>
              <a:rPr lang="en-US" sz="1500" b="1" i="0" dirty="0">
                <a:effectLst/>
                <a:latin typeface="Times New Roman" panose="02020603050405020304" pitchFamily="18" charset="0"/>
                <a:cs typeface="Times New Roman" panose="02020603050405020304" pitchFamily="18" charset="0"/>
              </a:rPr>
              <a:t> Using the COVID 19 India dataset, we plan to create various graphs and charts to highlight the insights and visualizations.</a:t>
            </a:r>
            <a:endParaRPr lang="en-US" sz="1500" b="1" dirty="0">
              <a:latin typeface="Times New Roman" panose="02020603050405020304" pitchFamily="18" charset="0"/>
              <a:cs typeface="Times New Roman" panose="02020603050405020304" pitchFamily="18" charset="0"/>
            </a:endParaRPr>
          </a:p>
          <a:p>
            <a:br>
              <a:rPr lang="en-US" sz="1500" b="1" dirty="0">
                <a:latin typeface="Times New Roman" panose="02020603050405020304" pitchFamily="18" charset="0"/>
                <a:cs typeface="Times New Roman" panose="02020603050405020304" pitchFamily="18" charset="0"/>
              </a:rPr>
            </a:br>
            <a:endParaRPr lang="en-US" sz="1500" b="1" dirty="0">
              <a:latin typeface="Times New Roman" panose="02020603050405020304" pitchFamily="18" charset="0"/>
              <a:cs typeface="Times New Roman" panose="02020603050405020304" pitchFamily="18" charset="0"/>
            </a:endParaRPr>
          </a:p>
          <a:p>
            <a:r>
              <a:rPr lang="en-US" sz="1500" b="1" dirty="0">
                <a:latin typeface="Times New Roman" panose="02020603050405020304" pitchFamily="18" charset="0"/>
                <a:cs typeface="Times New Roman" panose="02020603050405020304" pitchFamily="18" charset="0"/>
              </a:rPr>
              <a:t>To visualize the dataset we need IBM Congo's analytics Dashboard .These Dashboard contains Different  Visualizations such as Area,Bar,Box plot,Bubble,Column,Dataplayer, Decision tree, Driver analysis,Heatmap,Hierarchy bubble etc.</a:t>
            </a:r>
          </a:p>
          <a:p>
            <a:endParaRPr lang="en-IN" dirty="0"/>
          </a:p>
        </p:txBody>
      </p:sp>
      <p:pic>
        <p:nvPicPr>
          <p:cNvPr id="4" name="Picture 3">
            <a:extLst>
              <a:ext uri="{FF2B5EF4-FFF2-40B4-BE49-F238E27FC236}">
                <a16:creationId xmlns:a16="http://schemas.microsoft.com/office/drawing/2014/main" id="{5B8397DA-2C3B-4648-BF2B-628D4663E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887" y="1176793"/>
            <a:ext cx="3563210" cy="4802588"/>
          </a:xfrm>
          <a:prstGeom prst="rect">
            <a:avLst/>
          </a:prstGeom>
        </p:spPr>
      </p:pic>
    </p:spTree>
    <p:extLst>
      <p:ext uri="{BB962C8B-B14F-4D97-AF65-F5344CB8AC3E}">
        <p14:creationId xmlns:p14="http://schemas.microsoft.com/office/powerpoint/2010/main" val="327892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4247F-30CE-4829-A569-A925EDFBDA10}"/>
              </a:ext>
            </a:extLst>
          </p:cNvPr>
          <p:cNvSpPr txBox="1"/>
          <p:nvPr/>
        </p:nvSpPr>
        <p:spPr>
          <a:xfrm>
            <a:off x="382952" y="1100452"/>
            <a:ext cx="11379201" cy="6647974"/>
          </a:xfrm>
          <a:prstGeom prst="rect">
            <a:avLst/>
          </a:prstGeom>
          <a:noFill/>
        </p:spPr>
        <p:txBody>
          <a:bodyPr wrap="square" rtlCol="0">
            <a:spAutoFit/>
          </a:bodyPr>
          <a:lstStyle/>
          <a:p>
            <a:r>
              <a:rPr lang="en-IN" sz="5300" dirty="0">
                <a:solidFill>
                  <a:schemeClr val="accent2">
                    <a:lumMod val="50000"/>
                  </a:schemeClr>
                </a:solidFill>
                <a:latin typeface="Times New Roman" panose="02020603050405020304" pitchFamily="18" charset="0"/>
                <a:cs typeface="Times New Roman" panose="02020603050405020304" pitchFamily="18" charset="0"/>
              </a:rPr>
              <a:t>DATA VISUALIZATION CHARTS</a:t>
            </a:r>
            <a:r>
              <a:rPr lang="en-IN" sz="5300" dirty="0">
                <a:solidFill>
                  <a:schemeClr val="accent2">
                    <a:lumMod val="50000"/>
                  </a:schemeClr>
                </a:solidFill>
                <a:latin typeface="Candara" panose="020E0502030303020204" pitchFamily="34" charset="0"/>
              </a:rPr>
              <a:t>:</a:t>
            </a:r>
          </a:p>
          <a:p>
            <a:r>
              <a:rPr lang="en-IN" b="1" i="0" dirty="0">
                <a:solidFill>
                  <a:srgbClr val="35475C"/>
                </a:solidFill>
                <a:effectLst/>
                <a:latin typeface="Open Sans" panose="020B0606030504020204" pitchFamily="34" charset="0"/>
              </a:rPr>
              <a:t>COVID 19 India Statistics:</a:t>
            </a:r>
          </a:p>
          <a:p>
            <a:pPr algn="ctr"/>
            <a:r>
              <a:rPr lang="en-IN" b="1" u="sng" dirty="0">
                <a:solidFill>
                  <a:srgbClr val="35475C"/>
                </a:solidFill>
                <a:latin typeface="Open Sans" panose="020B0606030504020204" pitchFamily="34" charset="0"/>
              </a:rPr>
              <a:t>NO OF CONFIRMED CASES:</a:t>
            </a:r>
            <a:endParaRPr lang="en-IN" b="1" i="0" u="sng" dirty="0">
              <a:solidFill>
                <a:srgbClr val="35475C"/>
              </a:solidFill>
              <a:effectLst/>
              <a:latin typeface="Open Sans" panose="020B0606030504020204" pitchFamily="34" charset="0"/>
            </a:endParaRPr>
          </a:p>
          <a:p>
            <a:pPr algn="ctr"/>
            <a:endParaRPr lang="en-IN" b="1" dirty="0">
              <a:solidFill>
                <a:srgbClr val="35475C"/>
              </a:solidFill>
              <a:latin typeface="Open Sans" panose="020B0606030504020204" pitchFamily="34" charset="0"/>
            </a:endParaRPr>
          </a:p>
          <a:p>
            <a:endParaRPr lang="en-IN" b="1" i="0" dirty="0">
              <a:solidFill>
                <a:srgbClr val="35475C"/>
              </a:solidFill>
              <a:effectLst/>
              <a:latin typeface="Open Sans" panose="020B0606030504020204" pitchFamily="34" charset="0"/>
            </a:endParaRPr>
          </a:p>
          <a:p>
            <a:endParaRPr lang="en-IN" b="1" i="0" dirty="0">
              <a:solidFill>
                <a:srgbClr val="35475C"/>
              </a:solidFill>
              <a:effectLst/>
              <a:latin typeface="Open Sans" panose="020B0606030504020204" pitchFamily="34" charset="0"/>
            </a:endParaRPr>
          </a:p>
          <a:p>
            <a:endParaRPr lang="en-IN" sz="5300" dirty="0">
              <a:solidFill>
                <a:schemeClr val="accent2">
                  <a:lumMod val="50000"/>
                </a:schemeClr>
              </a:solidFill>
              <a:latin typeface="Candara" panose="020E0502030303020204" pitchFamily="34" charset="0"/>
            </a:endParaRPr>
          </a:p>
          <a:p>
            <a:endParaRPr lang="en-IN" sz="5300" dirty="0">
              <a:solidFill>
                <a:schemeClr val="accent2">
                  <a:lumMod val="50000"/>
                </a:schemeClr>
              </a:solidFill>
              <a:latin typeface="Candara" panose="020E0502030303020204" pitchFamily="34" charset="0"/>
            </a:endParaRPr>
          </a:p>
          <a:p>
            <a:endParaRPr lang="en-IN" sz="5300" dirty="0">
              <a:solidFill>
                <a:schemeClr val="accent2">
                  <a:lumMod val="50000"/>
                </a:schemeClr>
              </a:solidFill>
              <a:latin typeface="Candara" panose="020E0502030303020204" pitchFamily="34" charset="0"/>
            </a:endParaRPr>
          </a:p>
          <a:p>
            <a:endParaRPr lang="en-IN" sz="5300" dirty="0">
              <a:solidFill>
                <a:schemeClr val="accent2">
                  <a:lumMod val="50000"/>
                </a:schemeClr>
              </a:solidFill>
              <a:latin typeface="Candara" panose="020E0502030303020204" pitchFamily="34" charset="0"/>
            </a:endParaRPr>
          </a:p>
          <a:p>
            <a:endParaRPr lang="en-IN" sz="5300" dirty="0">
              <a:solidFill>
                <a:schemeClr val="accent2">
                  <a:lumMod val="50000"/>
                </a:schemeClr>
              </a:solidFill>
              <a:latin typeface="Candara" panose="020E0502030303020204" pitchFamily="34" charset="0"/>
            </a:endParaRPr>
          </a:p>
          <a:p>
            <a:endParaRPr lang="en-IN" dirty="0"/>
          </a:p>
        </p:txBody>
      </p:sp>
      <p:pic>
        <p:nvPicPr>
          <p:cNvPr id="4" name="Picture 3">
            <a:extLst>
              <a:ext uri="{FF2B5EF4-FFF2-40B4-BE49-F238E27FC236}">
                <a16:creationId xmlns:a16="http://schemas.microsoft.com/office/drawing/2014/main" id="{3102B1B7-55B5-4A73-8CE2-5DD2CF4DE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644" y="2879845"/>
            <a:ext cx="7119815" cy="3490261"/>
          </a:xfrm>
          <a:prstGeom prst="rect">
            <a:avLst/>
          </a:prstGeom>
        </p:spPr>
      </p:pic>
    </p:spTree>
    <p:extLst>
      <p:ext uri="{BB962C8B-B14F-4D97-AF65-F5344CB8AC3E}">
        <p14:creationId xmlns:p14="http://schemas.microsoft.com/office/powerpoint/2010/main" val="351159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39BC0-33CE-4966-8A3B-96F7815AE623}"/>
              </a:ext>
            </a:extLst>
          </p:cNvPr>
          <p:cNvSpPr txBox="1"/>
          <p:nvPr/>
        </p:nvSpPr>
        <p:spPr>
          <a:xfrm>
            <a:off x="896645" y="204186"/>
            <a:ext cx="8413811" cy="2600712"/>
          </a:xfrm>
          <a:prstGeom prst="rect">
            <a:avLst/>
          </a:prstGeom>
          <a:noFill/>
        </p:spPr>
        <p:txBody>
          <a:bodyPr wrap="square">
            <a:spAutoFit/>
          </a:bodyPr>
          <a:lstStyle/>
          <a:p>
            <a:r>
              <a:rPr lang="en-IN" sz="4000" dirty="0">
                <a:solidFill>
                  <a:schemeClr val="accent2">
                    <a:lumMod val="50000"/>
                  </a:schemeClr>
                </a:solidFill>
                <a:latin typeface="Times New Roman" panose="02020603050405020304" pitchFamily="18" charset="0"/>
                <a:cs typeface="Times New Roman" panose="02020603050405020304" pitchFamily="18" charset="0"/>
              </a:rPr>
              <a:t>DATA VISUALIZATION CHARTS:</a:t>
            </a:r>
          </a:p>
          <a:p>
            <a:endParaRPr lang="en-IN" sz="4000" dirty="0">
              <a:latin typeface="Times New Roman" panose="02020603050405020304" pitchFamily="18" charset="0"/>
              <a:cs typeface="Times New Roman" panose="02020603050405020304" pitchFamily="18" charset="0"/>
            </a:endParaRPr>
          </a:p>
          <a:p>
            <a:r>
              <a:rPr lang="en-US" sz="2000" b="1" dirty="0">
                <a:solidFill>
                  <a:srgbClr val="2D2828"/>
                </a:solidFill>
                <a:effectLst/>
                <a:latin typeface="Open Sans" panose="020B0606030504020204" pitchFamily="34" charset="0"/>
              </a:rPr>
              <a:t>Percentage Of Confirmed Cases Of Top 10 Affected States</a:t>
            </a:r>
            <a:r>
              <a:rPr lang="en-US" b="1" dirty="0">
                <a:solidFill>
                  <a:srgbClr val="2D2828"/>
                </a:solidFill>
                <a:effectLst/>
                <a:latin typeface="Open Sans" panose="020B0606030504020204" pitchFamily="34" charset="0"/>
              </a:rPr>
              <a:t>:</a:t>
            </a:r>
          </a:p>
          <a:p>
            <a:endParaRPr lang="en-US" b="1" dirty="0">
              <a:solidFill>
                <a:srgbClr val="2D2828"/>
              </a:solidFill>
              <a:effectLst/>
              <a:latin typeface="Open Sans" panose="020B0606030504020204" pitchFamily="34" charset="0"/>
            </a:endParaRPr>
          </a:p>
          <a:p>
            <a:r>
              <a:rPr lang="en-US" sz="1500" b="1" i="0" dirty="0">
                <a:effectLst/>
                <a:latin typeface="Times New Roman" panose="02020603050405020304" pitchFamily="18" charset="0"/>
                <a:cs typeface="Times New Roman" panose="02020603050405020304" pitchFamily="18" charset="0"/>
              </a:rPr>
              <a:t>In this visualization we will be concentrating on the percentage of no.of confirmed cases in top most states. We will be using the graph type- Pie.</a:t>
            </a:r>
            <a:br>
              <a:rPr lang="en-US" sz="1500" b="1" dirty="0">
                <a:effectLst/>
                <a:latin typeface="Times New Roman" panose="02020603050405020304" pitchFamily="18" charset="0"/>
                <a:cs typeface="Times New Roman" panose="02020603050405020304" pitchFamily="18" charset="0"/>
              </a:rPr>
            </a:br>
            <a:endParaRPr lang="en-IN" sz="15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3B464C-F9D0-423C-8DA2-670EEF9FF14B}"/>
              </a:ext>
            </a:extLst>
          </p:cNvPr>
          <p:cNvPicPr>
            <a:picLocks noChangeAspect="1"/>
          </p:cNvPicPr>
          <p:nvPr/>
        </p:nvPicPr>
        <p:blipFill rotWithShape="1">
          <a:blip r:embed="rId2">
            <a:extLst>
              <a:ext uri="{28A0092B-C50C-407E-A947-70E740481C1C}">
                <a14:useLocalDpi xmlns:a14="http://schemas.microsoft.com/office/drawing/2010/main" val="0"/>
              </a:ext>
            </a:extLst>
          </a:blip>
          <a:srcRect l="4026" t="14543" r="-363" b="-19161"/>
          <a:stretch/>
        </p:blipFill>
        <p:spPr>
          <a:xfrm>
            <a:off x="1713389" y="2687892"/>
            <a:ext cx="7930719" cy="4844587"/>
          </a:xfrm>
          <a:prstGeom prst="rect">
            <a:avLst/>
          </a:prstGeom>
        </p:spPr>
      </p:pic>
    </p:spTree>
    <p:extLst>
      <p:ext uri="{BB962C8B-B14F-4D97-AF65-F5344CB8AC3E}">
        <p14:creationId xmlns:p14="http://schemas.microsoft.com/office/powerpoint/2010/main" val="1537920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A6FB4-A644-46A1-88C8-AEC250C7F1AA}"/>
              </a:ext>
            </a:extLst>
          </p:cNvPr>
          <p:cNvSpPr txBox="1"/>
          <p:nvPr/>
        </p:nvSpPr>
        <p:spPr>
          <a:xfrm>
            <a:off x="359508" y="568172"/>
            <a:ext cx="11832491" cy="4339650"/>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DATA VISUALIZATION CHART:</a:t>
            </a:r>
          </a:p>
          <a:p>
            <a:r>
              <a:rPr lang="en-US" sz="2800" b="1" dirty="0">
                <a:solidFill>
                  <a:srgbClr val="2D2828"/>
                </a:solidFill>
                <a:effectLst/>
                <a:latin typeface="Open Sans" panose="020B0606030504020204" pitchFamily="34" charset="0"/>
              </a:rPr>
              <a:t>Top 10 State Wise No Of Confirmed Case:</a:t>
            </a:r>
          </a:p>
          <a:p>
            <a:endParaRPr lang="en-US" sz="2800" b="1" dirty="0">
              <a:solidFill>
                <a:srgbClr val="2D2828"/>
              </a:solidFill>
              <a:effectLst/>
              <a:latin typeface="Open Sans" panose="020B0606030504020204" pitchFamily="34" charset="0"/>
            </a:endParaRPr>
          </a:p>
          <a:p>
            <a:r>
              <a:rPr lang="en-US" sz="1500" b="1" i="0" dirty="0">
                <a:effectLst/>
                <a:latin typeface="Times New Roman" panose="02020603050405020304" pitchFamily="18" charset="0"/>
                <a:cs typeface="Times New Roman" panose="02020603050405020304" pitchFamily="18" charset="0"/>
              </a:rPr>
              <a:t>In this visualization we will be concentrating on no.of confirmed cases in top most states but in descending order (starting from top most affected state). We will be using the graph type- Bar.</a:t>
            </a:r>
          </a:p>
          <a:p>
            <a:br>
              <a:rPr lang="en-US" sz="1500" b="1" dirty="0">
                <a:effectLst/>
                <a:latin typeface="Times New Roman" panose="02020603050405020304" pitchFamily="18" charset="0"/>
                <a:cs typeface="Times New Roman" panose="02020603050405020304" pitchFamily="18" charset="0"/>
              </a:rPr>
            </a:br>
            <a:endParaRPr lang="en-IN" sz="1500" b="1" dirty="0">
              <a:solidFill>
                <a:schemeClr val="accent2">
                  <a:lumMod val="50000"/>
                </a:schemeClr>
              </a:solidFill>
              <a:latin typeface="Times New Roman" panose="02020603050405020304" pitchFamily="18" charset="0"/>
              <a:cs typeface="Times New Roman" panose="02020603050405020304" pitchFamily="18" charset="0"/>
            </a:endParaRPr>
          </a:p>
          <a:p>
            <a:endParaRPr lang="en-IN" sz="5300" dirty="0">
              <a:solidFill>
                <a:schemeClr val="accent2">
                  <a:lumMod val="50000"/>
                </a:schemeClr>
              </a:solidFill>
              <a:latin typeface="Candara" panose="020E0502030303020204" pitchFamily="34" charset="0"/>
            </a:endParaRPr>
          </a:p>
          <a:p>
            <a:endParaRPr lang="en-IN" dirty="0"/>
          </a:p>
          <a:p>
            <a:endParaRPr lang="en-US" dirty="0"/>
          </a:p>
          <a:p>
            <a:endParaRPr lang="en-IN" dirty="0"/>
          </a:p>
        </p:txBody>
      </p:sp>
      <p:pic>
        <p:nvPicPr>
          <p:cNvPr id="4" name="Picture 3">
            <a:extLst>
              <a:ext uri="{FF2B5EF4-FFF2-40B4-BE49-F238E27FC236}">
                <a16:creationId xmlns:a16="http://schemas.microsoft.com/office/drawing/2014/main" id="{4B6881F7-05B8-4F87-A0C3-3C8DE4D6A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706" y="2862162"/>
            <a:ext cx="9034585" cy="3881229"/>
          </a:xfrm>
          <a:prstGeom prst="rect">
            <a:avLst/>
          </a:prstGeom>
        </p:spPr>
      </p:pic>
    </p:spTree>
    <p:extLst>
      <p:ext uri="{BB962C8B-B14F-4D97-AF65-F5344CB8AC3E}">
        <p14:creationId xmlns:p14="http://schemas.microsoft.com/office/powerpoint/2010/main" val="1245185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TotalTime>
  <Words>738</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Black</vt:lpstr>
      <vt:lpstr>Calibri</vt:lpstr>
      <vt:lpstr>Calibri Light</vt:lpstr>
      <vt:lpstr>Candara</vt:lpstr>
      <vt:lpstr>Lucida Sans Typewriter</vt:lpstr>
      <vt:lpstr>Montserrat</vt:lpstr>
      <vt:lpstr>Open Sans</vt:lpstr>
      <vt:lpstr>Times New Roman</vt:lpstr>
      <vt:lpstr>Office Theme</vt:lpstr>
      <vt:lpstr>Covid 19- Analytics Dashboard Using IBM Cognos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With Machine Learning.</dc:title>
  <dc:creator>Anuhya Bajjuri</dc:creator>
  <cp:lastModifiedBy>18UK1A0537</cp:lastModifiedBy>
  <cp:revision>25</cp:revision>
  <dcterms:created xsi:type="dcterms:W3CDTF">2021-07-23T17:19:53Z</dcterms:created>
  <dcterms:modified xsi:type="dcterms:W3CDTF">2021-10-27T18:31:15Z</dcterms:modified>
</cp:coreProperties>
</file>