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85" r:id="rId5"/>
    <p:sldId id="308" r:id="rId6"/>
    <p:sldId id="258" r:id="rId7"/>
    <p:sldId id="289" r:id="rId8"/>
    <p:sldId id="288" r:id="rId9"/>
    <p:sldId id="290" r:id="rId10"/>
    <p:sldId id="291" r:id="rId11"/>
    <p:sldId id="292" r:id="rId12"/>
    <p:sldId id="293" r:id="rId13"/>
    <p:sldId id="294" r:id="rId14"/>
    <p:sldId id="295" r:id="rId15"/>
    <p:sldId id="307" r:id="rId16"/>
    <p:sldId id="297" r:id="rId17"/>
    <p:sldId id="298" r:id="rId18"/>
    <p:sldId id="300" r:id="rId19"/>
    <p:sldId id="301" r:id="rId20"/>
    <p:sldId id="302" r:id="rId21"/>
    <p:sldId id="303" r:id="rId22"/>
    <p:sldId id="309" r:id="rId23"/>
    <p:sldId id="310" r:id="rId24"/>
    <p:sldId id="305" r:id="rId25"/>
    <p:sldId id="30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3300"/>
    <a:srgbClr val="103350"/>
    <a:srgbClr val="99CC0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786"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12/3/2021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EBBB009-59B1-4129-8DC0-0E212A53AD79}"/>
              </a:ext>
            </a:extLst>
          </p:cNvPr>
          <p:cNvPicPr>
            <a:picLocks noChangeAspect="1"/>
          </p:cNvPicPr>
          <p:nvPr/>
        </p:nvPicPr>
        <p:blipFill>
          <a:blip r:embed="rId2"/>
          <a:stretch>
            <a:fillRect/>
          </a:stretch>
        </p:blipFill>
        <p:spPr>
          <a:xfrm>
            <a:off x="1357659" y="2183800"/>
            <a:ext cx="3734845" cy="3953770"/>
          </a:xfrm>
          <a:prstGeom prst="rect">
            <a:avLst/>
          </a:prstGeom>
        </p:spPr>
      </p:pic>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241300" y="627103"/>
            <a:ext cx="11214100" cy="1754326"/>
          </a:xfrm>
        </p:spPr>
        <p:txBody>
          <a:bodyPr/>
          <a:lstStyle/>
          <a:p>
            <a:pPr algn="ctr"/>
            <a:r>
              <a:rPr lang="en-IN" sz="4400" i="0" u="sng" dirty="0">
                <a:solidFill>
                  <a:srgbClr val="FF3300"/>
                </a:solidFill>
                <a:effectLst/>
                <a:latin typeface="Times New Roman" panose="02020603050405020304" pitchFamily="18" charset="0"/>
                <a:cs typeface="Times New Roman" panose="02020603050405020304" pitchFamily="18" charset="0"/>
              </a:rPr>
              <a:t>“ Risk Prediction In Corporate Financial </a:t>
            </a:r>
            <a:r>
              <a:rPr lang="en-IN" sz="3600" i="0" u="sng" dirty="0">
                <a:solidFill>
                  <a:srgbClr val="FF3300"/>
                </a:solidFill>
                <a:effectLst/>
                <a:latin typeface="Times New Roman" panose="02020603050405020304" pitchFamily="18" charset="0"/>
                <a:cs typeface="Times New Roman" panose="02020603050405020304" pitchFamily="18" charset="0"/>
              </a:rPr>
              <a:t>Management</a:t>
            </a:r>
            <a:r>
              <a:rPr lang="en-IN" sz="4400" i="0" u="sng" dirty="0">
                <a:solidFill>
                  <a:srgbClr val="FF3300"/>
                </a:solidFill>
                <a:effectLst/>
                <a:latin typeface="Times New Roman" panose="02020603050405020304" pitchFamily="18" charset="0"/>
                <a:cs typeface="Times New Roman" panose="02020603050405020304" pitchFamily="18" charset="0"/>
              </a:rPr>
              <a:t> Using IBM Auto Ai Service ”</a:t>
            </a:r>
            <a:br>
              <a:rPr lang="en-IN" b="1" i="0" dirty="0">
                <a:solidFill>
                  <a:srgbClr val="FF3300"/>
                </a:solidFill>
                <a:effectLst/>
                <a:latin typeface="Times New Roman" panose="02020603050405020304" pitchFamily="18" charset="0"/>
                <a:cs typeface="Times New Roman" panose="02020603050405020304" pitchFamily="18" charset="0"/>
              </a:rPr>
            </a:br>
            <a:endParaRPr lang="en-US" dirty="0">
              <a:solidFill>
                <a:srgbClr val="FF33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a:xfrm>
            <a:off x="5631976" y="2501841"/>
            <a:ext cx="9496839" cy="3694831"/>
          </a:xfrm>
        </p:spPr>
        <p:txBody>
          <a:bodyPr lIns="288000" tIns="0" rIns="1584000" bIns="540000" numCol="2" anchor="t" anchorCtr="0">
            <a:norm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Team No: CSE_B_01</a:t>
            </a:r>
          </a:p>
          <a:p>
            <a:pPr algn="just"/>
            <a:endParaRPr lang="en-US" sz="12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18UK1A0583 – </a:t>
            </a:r>
            <a:r>
              <a:rPr lang="en-US" sz="2000" dirty="0" err="1">
                <a:latin typeface="Times New Roman" panose="02020603050405020304" pitchFamily="18" charset="0"/>
                <a:cs typeface="Times New Roman" panose="02020603050405020304" pitchFamily="18" charset="0"/>
              </a:rPr>
              <a:t>Koppula</a:t>
            </a:r>
            <a:r>
              <a:rPr lang="en-US" sz="2000" dirty="0">
                <a:latin typeface="Times New Roman" panose="02020603050405020304" pitchFamily="18" charset="0"/>
                <a:cs typeface="Times New Roman" panose="02020603050405020304" pitchFamily="18" charset="0"/>
              </a:rPr>
              <a:t> Srija</a:t>
            </a:r>
          </a:p>
          <a:p>
            <a:pPr algn="just"/>
            <a:r>
              <a:rPr lang="en-US" sz="2000" dirty="0">
                <a:latin typeface="Times New Roman" panose="02020603050405020304" pitchFamily="18" charset="0"/>
                <a:cs typeface="Times New Roman" panose="02020603050405020304" pitchFamily="18" charset="0"/>
              </a:rPr>
              <a:t>    18UK1A05C2 – </a:t>
            </a:r>
            <a:r>
              <a:rPr lang="en-US" sz="2000" dirty="0" err="1">
                <a:latin typeface="Times New Roman" panose="02020603050405020304" pitchFamily="18" charset="0"/>
                <a:cs typeface="Times New Roman" panose="02020603050405020304" pitchFamily="18" charset="0"/>
              </a:rPr>
              <a:t>Vankar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Amisha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18UK1A05A9 – </a:t>
            </a:r>
            <a:r>
              <a:rPr lang="en-US" sz="2000" dirty="0" err="1">
                <a:latin typeface="Times New Roman" panose="02020603050405020304" pitchFamily="18" charset="0"/>
                <a:cs typeface="Times New Roman" panose="02020603050405020304" pitchFamily="18" charset="0"/>
              </a:rPr>
              <a:t>Adupa</a:t>
            </a:r>
            <a:r>
              <a:rPr lang="en-US" sz="2000" dirty="0">
                <a:latin typeface="Times New Roman" panose="02020603050405020304" pitchFamily="18" charset="0"/>
                <a:cs typeface="Times New Roman" panose="02020603050405020304" pitchFamily="18" charset="0"/>
              </a:rPr>
              <a:t> Sowmya</a:t>
            </a:r>
          </a:p>
          <a:p>
            <a:pPr algn="just"/>
            <a:r>
              <a:rPr lang="en-US" sz="2000" dirty="0">
                <a:latin typeface="Times New Roman" panose="02020603050405020304" pitchFamily="18" charset="0"/>
                <a:cs typeface="Times New Roman" panose="02020603050405020304" pitchFamily="18" charset="0"/>
              </a:rPr>
              <a:t>    18UK1A05E8 –</a:t>
            </a:r>
            <a:r>
              <a:rPr lang="en-US" sz="2000" dirty="0" err="1">
                <a:latin typeface="Times New Roman" panose="02020603050405020304" pitchFamily="18" charset="0"/>
                <a:cs typeface="Times New Roman" panose="02020603050405020304" pitchFamily="18" charset="0"/>
              </a:rPr>
              <a:t>Kondeti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Mukhesh</a:t>
            </a:r>
            <a:endParaRPr lang="en-US" sz="2000" dirty="0">
              <a:latin typeface="Times New Roman" panose="02020603050405020304" pitchFamily="18" charset="0"/>
              <a:cs typeface="Times New Roman" panose="02020603050405020304" pitchFamily="18" charset="0"/>
            </a:endParaRPr>
          </a:p>
          <a:p>
            <a:pPr algn="r"/>
            <a:r>
              <a:rPr lang="en-US" sz="20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A4F52B49-B13E-48A4-A2A1-E21CB3B02F9B}"/>
              </a:ext>
            </a:extLst>
          </p:cNvPr>
          <p:cNvSpPr txBox="1"/>
          <p:nvPr/>
        </p:nvSpPr>
        <p:spPr>
          <a:xfrm>
            <a:off x="12934122" y="980661"/>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5958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24D2-708A-4780-907F-A4D19AAA8199}"/>
              </a:ext>
            </a:extLst>
          </p:cNvPr>
          <p:cNvSpPr>
            <a:spLocks noGrp="1"/>
          </p:cNvSpPr>
          <p:nvPr>
            <p:ph type="title"/>
          </p:nvPr>
        </p:nvSpPr>
        <p:spPr>
          <a:xfrm>
            <a:off x="488949" y="659818"/>
            <a:ext cx="11214100" cy="535531"/>
          </a:xfrm>
        </p:spPr>
        <p:txBody>
          <a:bodyPr/>
          <a:lstStyle/>
          <a:p>
            <a:r>
              <a:rPr lang="en-IN" dirty="0">
                <a:solidFill>
                  <a:srgbClr val="99CC00"/>
                </a:solidFill>
                <a:latin typeface="Times New Roman" panose="02020603050405020304" pitchFamily="18" charset="0"/>
                <a:cs typeface="Times New Roman" panose="02020603050405020304" pitchFamily="18" charset="0"/>
              </a:rPr>
              <a:t>III.  ADD AUTO AI EXPERIMENT</a:t>
            </a:r>
          </a:p>
        </p:txBody>
      </p:sp>
      <p:sp>
        <p:nvSpPr>
          <p:cNvPr id="3" name="Slide Number Placeholder 2">
            <a:extLst>
              <a:ext uri="{FF2B5EF4-FFF2-40B4-BE49-F238E27FC236}">
                <a16:creationId xmlns:a16="http://schemas.microsoft.com/office/drawing/2014/main" id="{A5A3E2CA-405F-4024-ABA5-BF73FE7B13AE}"/>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329EFAFF-E5D0-4CDD-92E0-0B463CC451CD}"/>
              </a:ext>
            </a:extLst>
          </p:cNvPr>
          <p:cNvSpPr>
            <a:spLocks noGrp="1"/>
          </p:cNvSpPr>
          <p:nvPr>
            <p:ph type="body" sz="quarter" idx="13"/>
          </p:nvPr>
        </p:nvSpPr>
        <p:spPr>
          <a:xfrm>
            <a:off x="407780" y="1500149"/>
            <a:ext cx="11376439" cy="4467302"/>
          </a:xfrm>
        </p:spPr>
        <p:txBody>
          <a:bodyPr/>
          <a:lstStyle/>
          <a:p>
            <a:pPr algn="just"/>
            <a:r>
              <a:rPr lang="en-US" sz="2000" b="0" i="0" dirty="0">
                <a:effectLst/>
                <a:latin typeface="Times New Roman" panose="02020603050405020304" pitchFamily="18" charset="0"/>
                <a:cs typeface="Times New Roman" panose="02020603050405020304" pitchFamily="18" charset="0"/>
              </a:rPr>
              <a:t>The Auto AI graphical tool in Watson Studio automatically analyzes our data and generates candidate model pipelines customized for our predictive modeling problem. These model pipelines are created iteratively as Auto AI analyzes our dataset and discovers data transformations, algorithms, and parameter settings that work best for our problem setting.  Results are displayed on a leaderboard, showing the automatically generated model pipelines ranked according to your problem optimization objective.</a:t>
            </a:r>
          </a:p>
          <a:p>
            <a:pPr marL="0" indent="0" algn="just">
              <a:buNone/>
            </a:pPr>
            <a:r>
              <a:rPr lang="en-US" sz="2000" b="0" i="0" dirty="0">
                <a:solidFill>
                  <a:srgbClr val="FF0000"/>
                </a:solidFill>
                <a:effectLst/>
                <a:latin typeface="Times New Roman" panose="02020603050405020304" pitchFamily="18" charset="0"/>
                <a:cs typeface="Times New Roman" panose="02020603050405020304" pitchFamily="18" charset="0"/>
              </a:rPr>
              <a:t>    To add the project </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Click on Add Project from Watson Studio project  </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Select Auto AI   </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Specify a name and description for your experiment</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Select a machine learning service instance and click Create</a:t>
            </a:r>
            <a:endParaRPr lang="en-US" b="0" i="0" dirty="0">
              <a:effectLst/>
              <a:latin typeface="Times New Roman" panose="02020603050405020304" pitchFamily="18" charset="0"/>
              <a:cs typeface="Times New Roman" panose="02020603050405020304" pitchFamily="18" charset="0"/>
            </a:endParaRPr>
          </a:p>
          <a:p>
            <a:pPr marL="0" indent="0">
              <a:buNone/>
            </a:pPr>
            <a:br>
              <a:rPr lang="en-US" b="0" i="0" dirty="0">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AutoShape 2">
            <a:extLst>
              <a:ext uri="{FF2B5EF4-FFF2-40B4-BE49-F238E27FC236}">
                <a16:creationId xmlns:a16="http://schemas.microsoft.com/office/drawing/2014/main" id="{E71FDDCD-4F2D-4055-9AE9-E7976BE140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C8E5250E-78F0-473B-93BE-06DA40AA082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a:extLst>
              <a:ext uri="{FF2B5EF4-FFF2-40B4-BE49-F238E27FC236}">
                <a16:creationId xmlns:a16="http://schemas.microsoft.com/office/drawing/2014/main" id="{91BDC0C0-177C-4AC3-A0FC-68548D56377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a:extLst>
              <a:ext uri="{FF2B5EF4-FFF2-40B4-BE49-F238E27FC236}">
                <a16:creationId xmlns:a16="http://schemas.microsoft.com/office/drawing/2014/main" id="{96ECAE55-9E1D-4B89-B15D-84436BAF5256}"/>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a:extLst>
              <a:ext uri="{FF2B5EF4-FFF2-40B4-BE49-F238E27FC236}">
                <a16:creationId xmlns:a16="http://schemas.microsoft.com/office/drawing/2014/main" id="{628C78A6-D35E-49A0-9742-073F473E0BEE}"/>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AE284FC4-E526-40A3-9C46-48F2C887C843}"/>
              </a:ext>
            </a:extLst>
          </p:cNvPr>
          <p:cNvPicPr>
            <a:picLocks noChangeAspect="1"/>
          </p:cNvPicPr>
          <p:nvPr/>
        </p:nvPicPr>
        <p:blipFill>
          <a:blip r:embed="rId2"/>
          <a:stretch>
            <a:fillRect/>
          </a:stretch>
        </p:blipFill>
        <p:spPr>
          <a:xfrm>
            <a:off x="6858000" y="3456164"/>
            <a:ext cx="5167922" cy="2511287"/>
          </a:xfrm>
          <a:prstGeom prst="rect">
            <a:avLst/>
          </a:prstGeom>
        </p:spPr>
      </p:pic>
    </p:spTree>
    <p:extLst>
      <p:ext uri="{BB962C8B-B14F-4D97-AF65-F5344CB8AC3E}">
        <p14:creationId xmlns:p14="http://schemas.microsoft.com/office/powerpoint/2010/main" val="25036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E14E-AC88-4BDC-B098-E30D299B63B6}"/>
              </a:ext>
            </a:extLst>
          </p:cNvPr>
          <p:cNvSpPr>
            <a:spLocks noGrp="1"/>
          </p:cNvSpPr>
          <p:nvPr>
            <p:ph type="title"/>
          </p:nvPr>
        </p:nvSpPr>
        <p:spPr>
          <a:xfrm>
            <a:off x="662609" y="532860"/>
            <a:ext cx="11214100" cy="535531"/>
          </a:xfrm>
        </p:spPr>
        <p:txBody>
          <a:bodyPr/>
          <a:lstStyle/>
          <a:p>
            <a:r>
              <a:rPr lang="en-IN" dirty="0">
                <a:solidFill>
                  <a:srgbClr val="99CC00"/>
                </a:solidFill>
                <a:latin typeface="Times New Roman" panose="02020603050405020304" pitchFamily="18" charset="0"/>
                <a:cs typeface="Times New Roman" panose="02020603050405020304" pitchFamily="18" charset="0"/>
              </a:rPr>
              <a:t>IV. RUN AUTO AI EXPERIMENT</a:t>
            </a:r>
          </a:p>
        </p:txBody>
      </p:sp>
      <p:sp>
        <p:nvSpPr>
          <p:cNvPr id="3" name="Slide Number Placeholder 2">
            <a:extLst>
              <a:ext uri="{FF2B5EF4-FFF2-40B4-BE49-F238E27FC236}">
                <a16:creationId xmlns:a16="http://schemas.microsoft.com/office/drawing/2014/main" id="{1EE947B1-9F39-45EE-A99E-759C87225C6F}"/>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9" name="AutoShape 10">
            <a:extLst>
              <a:ext uri="{FF2B5EF4-FFF2-40B4-BE49-F238E27FC236}">
                <a16:creationId xmlns:a16="http://schemas.microsoft.com/office/drawing/2014/main" id="{CA7D1D9D-1B68-4C8F-9379-C1EE364E4FEB}"/>
              </a:ext>
            </a:extLst>
          </p:cNvPr>
          <p:cNvSpPr>
            <a:spLocks noGrp="1" noChangeAspect="1" noChangeArrowheads="1"/>
          </p:cNvSpPr>
          <p:nvPr>
            <p:ph type="body" sz="quarter" idx="13"/>
          </p:nvPr>
        </p:nvSpPr>
        <p:spPr bwMode="auto">
          <a:xfrm>
            <a:off x="503306" y="1455532"/>
            <a:ext cx="11115261" cy="48085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sz="2000" dirty="0">
                <a:latin typeface="Times New Roman" panose="02020603050405020304" pitchFamily="18" charset="0"/>
                <a:cs typeface="Times New Roman" panose="02020603050405020304" pitchFamily="18" charset="0"/>
              </a:rPr>
              <a:t>To run the Auto AI experiment, we should upload the dataset</a:t>
            </a:r>
            <a:r>
              <a:rPr lang="en-IN" sz="1600" b="1"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Click on Browse as shown in below fig. Select the dataset (</a:t>
            </a:r>
            <a:r>
              <a:rPr lang="en-IN" sz="2000" b="1" i="1" dirty="0">
                <a:latin typeface="Times New Roman" panose="02020603050405020304" pitchFamily="18" charset="0"/>
                <a:cs typeface="Times New Roman" panose="02020603050405020304" pitchFamily="18" charset="0"/>
              </a:rPr>
              <a:t>“ </a:t>
            </a:r>
            <a:r>
              <a:rPr lang="en-IN" sz="2000" b="1" i="1" dirty="0" err="1">
                <a:latin typeface="Times New Roman" panose="02020603050405020304" pitchFamily="18" charset="0"/>
                <a:cs typeface="Times New Roman" panose="02020603050405020304" pitchFamily="18" charset="0"/>
              </a:rPr>
              <a:t>german_credit_dataset</a:t>
            </a:r>
            <a:r>
              <a:rPr lang="en-IN" sz="2000" b="1" i="1" dirty="0">
                <a:latin typeface="Times New Roman" panose="02020603050405020304" pitchFamily="18" charset="0"/>
                <a:cs typeface="Times New Roman" panose="02020603050405020304" pitchFamily="18" charset="0"/>
              </a:rPr>
              <a:t> ” ). </a:t>
            </a:r>
            <a:r>
              <a:rPr lang="en-IN" sz="2000" dirty="0">
                <a:latin typeface="Times New Roman" panose="02020603050405020304" pitchFamily="18" charset="0"/>
                <a:cs typeface="Times New Roman" panose="02020603050405020304" pitchFamily="18" charset="0"/>
              </a:rPr>
              <a:t>Hence it was loaded.</a:t>
            </a:r>
            <a:endParaRPr lang="en-IN" sz="2000"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endParaRPr lang="en-IN" sz="2000" b="1" i="1" dirty="0">
              <a:latin typeface="Times New Roman" panose="02020603050405020304" pitchFamily="18" charset="0"/>
              <a:cs typeface="Times New Roman" panose="02020603050405020304" pitchFamily="18" charset="0"/>
            </a:endParaRPr>
          </a:p>
          <a:p>
            <a:pPr marL="0" indent="0">
              <a:buNone/>
            </a:pPr>
            <a:endParaRPr lang="en-IN" sz="2000" b="1" i="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r>
              <a:rPr lang="en-IN" dirty="0"/>
              <a:t> </a:t>
            </a:r>
          </a:p>
        </p:txBody>
      </p:sp>
      <p:pic>
        <p:nvPicPr>
          <p:cNvPr id="11" name="Picture 10">
            <a:extLst>
              <a:ext uri="{FF2B5EF4-FFF2-40B4-BE49-F238E27FC236}">
                <a16:creationId xmlns:a16="http://schemas.microsoft.com/office/drawing/2014/main" id="{DB36475D-C5CF-4F8E-84E4-E18C8ECCE739}"/>
              </a:ext>
            </a:extLst>
          </p:cNvPr>
          <p:cNvPicPr>
            <a:picLocks noChangeAspect="1"/>
          </p:cNvPicPr>
          <p:nvPr/>
        </p:nvPicPr>
        <p:blipFill>
          <a:blip r:embed="rId2"/>
          <a:stretch>
            <a:fillRect/>
          </a:stretch>
        </p:blipFill>
        <p:spPr>
          <a:xfrm>
            <a:off x="662608" y="2491408"/>
            <a:ext cx="10697147" cy="3604591"/>
          </a:xfrm>
          <a:prstGeom prst="rect">
            <a:avLst/>
          </a:prstGeom>
        </p:spPr>
      </p:pic>
    </p:spTree>
    <p:extLst>
      <p:ext uri="{BB962C8B-B14F-4D97-AF65-F5344CB8AC3E}">
        <p14:creationId xmlns:p14="http://schemas.microsoft.com/office/powerpoint/2010/main" val="143150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20A9-4EF3-4846-AEF3-618B849AA45C}"/>
              </a:ext>
            </a:extLst>
          </p:cNvPr>
          <p:cNvSpPr>
            <a:spLocks noGrp="1"/>
          </p:cNvSpPr>
          <p:nvPr>
            <p:ph type="title"/>
          </p:nvPr>
        </p:nvSpPr>
        <p:spPr>
          <a:xfrm>
            <a:off x="444500" y="542925"/>
            <a:ext cx="11214100" cy="206210"/>
          </a:xfrm>
        </p:spPr>
        <p:txBody>
          <a:bodyPr/>
          <a:lstStyle/>
          <a:p>
            <a:r>
              <a:rPr lang="en-IN" sz="800" dirty="0">
                <a:solidFill>
                  <a:schemeClr val="tx1"/>
                </a:solidFill>
                <a:latin typeface="Microsoft Uighur" panose="02000000000000000000" pitchFamily="2" charset="-78"/>
                <a:cs typeface="Microsoft Uighur" panose="02000000000000000000" pitchFamily="2" charset="-78"/>
              </a:rPr>
              <a:t>a</a:t>
            </a:r>
          </a:p>
        </p:txBody>
      </p:sp>
      <p:sp>
        <p:nvSpPr>
          <p:cNvPr id="3" name="Slide Number Placeholder 2">
            <a:extLst>
              <a:ext uri="{FF2B5EF4-FFF2-40B4-BE49-F238E27FC236}">
                <a16:creationId xmlns:a16="http://schemas.microsoft.com/office/drawing/2014/main" id="{431F1F16-BF59-4464-B066-9FB6D3BAB3A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304355EF-E182-4821-A9AC-AA16D2A944E9}"/>
              </a:ext>
            </a:extLst>
          </p:cNvPr>
          <p:cNvSpPr>
            <a:spLocks noGrp="1"/>
          </p:cNvSpPr>
          <p:nvPr>
            <p:ph type="body" sz="quarter" idx="13"/>
          </p:nvPr>
        </p:nvSpPr>
        <p:spPr>
          <a:xfrm>
            <a:off x="669786" y="923020"/>
            <a:ext cx="10582413" cy="4801919"/>
          </a:xfrm>
        </p:spPr>
        <p:txBody>
          <a:bodyPr/>
          <a:lstStyle/>
          <a:p>
            <a:r>
              <a:rPr lang="en-IN" sz="2000" dirty="0">
                <a:latin typeface="Times New Roman" panose="02020603050405020304" pitchFamily="18" charset="0"/>
                <a:cs typeface="Times New Roman" panose="02020603050405020304" pitchFamily="18" charset="0"/>
              </a:rPr>
              <a:t>From the dropdown, select “risk” as prediction , as it is the output of the model</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9DB1456F-2C8A-4752-B943-0D9ACB127F39}"/>
              </a:ext>
            </a:extLst>
          </p:cNvPr>
          <p:cNvPicPr>
            <a:picLocks noChangeAspect="1"/>
          </p:cNvPicPr>
          <p:nvPr/>
        </p:nvPicPr>
        <p:blipFill>
          <a:blip r:embed="rId2"/>
          <a:stretch>
            <a:fillRect/>
          </a:stretch>
        </p:blipFill>
        <p:spPr>
          <a:xfrm>
            <a:off x="669785" y="1677592"/>
            <a:ext cx="10582413" cy="4221232"/>
          </a:xfrm>
          <a:prstGeom prst="rect">
            <a:avLst/>
          </a:prstGeom>
        </p:spPr>
      </p:pic>
    </p:spTree>
    <p:extLst>
      <p:ext uri="{BB962C8B-B14F-4D97-AF65-F5344CB8AC3E}">
        <p14:creationId xmlns:p14="http://schemas.microsoft.com/office/powerpoint/2010/main" val="295845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B802-4F51-41D8-95D9-276667E00534}"/>
              </a:ext>
            </a:extLst>
          </p:cNvPr>
          <p:cNvSpPr>
            <a:spLocks noGrp="1"/>
          </p:cNvSpPr>
          <p:nvPr>
            <p:ph type="title"/>
          </p:nvPr>
        </p:nvSpPr>
        <p:spPr>
          <a:xfrm>
            <a:off x="444500" y="542925"/>
            <a:ext cx="11214100" cy="369332"/>
          </a:xfrm>
        </p:spPr>
        <p:txBody>
          <a:bodyPr/>
          <a:lstStyle/>
          <a:p>
            <a:pPr marL="342900" indent="-342900">
              <a:buClr>
                <a:srgbClr val="00B0F0"/>
              </a:buClr>
              <a:buFont typeface="Arial" panose="020B0604020202020204" pitchFamily="34" charset="0"/>
              <a:buChar char="•"/>
            </a:pPr>
            <a:r>
              <a:rPr lang="en-IN" sz="2000" b="0" dirty="0">
                <a:latin typeface="Times New Roman" panose="02020603050405020304" pitchFamily="18" charset="0"/>
                <a:cs typeface="Times New Roman" panose="02020603050405020304" pitchFamily="18" charset="0"/>
              </a:rPr>
              <a:t>As the model trained from the algorithms, infographic view of pipelines are shown below:</a:t>
            </a:r>
          </a:p>
        </p:txBody>
      </p:sp>
      <p:sp>
        <p:nvSpPr>
          <p:cNvPr id="3" name="Slide Number Placeholder 2">
            <a:extLst>
              <a:ext uri="{FF2B5EF4-FFF2-40B4-BE49-F238E27FC236}">
                <a16:creationId xmlns:a16="http://schemas.microsoft.com/office/drawing/2014/main" id="{18A01942-5F13-4DEA-B890-8677C91910A1}"/>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73F8B640-2365-4348-817A-520B2EAE8113}"/>
              </a:ext>
            </a:extLst>
          </p:cNvPr>
          <p:cNvSpPr>
            <a:spLocks noGrp="1"/>
          </p:cNvSpPr>
          <p:nvPr>
            <p:ph type="body" sz="quarter" idx="13"/>
          </p:nvPr>
        </p:nvSpPr>
        <p:spPr>
          <a:xfrm>
            <a:off x="590274" y="1325216"/>
            <a:ext cx="11068326" cy="4989859"/>
          </a:xfrm>
        </p:spPr>
        <p:txBody>
          <a:bodyPr/>
          <a:lstStyle/>
          <a:p>
            <a:pPr marL="0" indent="0">
              <a:buNone/>
            </a:pPr>
            <a:r>
              <a:rPr lang="en-IN" dirty="0"/>
              <a:t>v</a:t>
            </a:r>
          </a:p>
        </p:txBody>
      </p:sp>
      <p:pic>
        <p:nvPicPr>
          <p:cNvPr id="6" name="Picture 5">
            <a:extLst>
              <a:ext uri="{FF2B5EF4-FFF2-40B4-BE49-F238E27FC236}">
                <a16:creationId xmlns:a16="http://schemas.microsoft.com/office/drawing/2014/main" id="{16E241C8-AB68-492B-926C-41CD93FFF41F}"/>
              </a:ext>
            </a:extLst>
          </p:cNvPr>
          <p:cNvPicPr>
            <a:picLocks noChangeAspect="1"/>
          </p:cNvPicPr>
          <p:nvPr/>
        </p:nvPicPr>
        <p:blipFill>
          <a:blip r:embed="rId2"/>
          <a:stretch>
            <a:fillRect/>
          </a:stretch>
        </p:blipFill>
        <p:spPr>
          <a:xfrm>
            <a:off x="590274" y="4101961"/>
            <a:ext cx="4770602" cy="2213114"/>
          </a:xfrm>
          <a:prstGeom prst="rect">
            <a:avLst/>
          </a:prstGeom>
        </p:spPr>
      </p:pic>
      <p:pic>
        <p:nvPicPr>
          <p:cNvPr id="8" name="Picture 7">
            <a:extLst>
              <a:ext uri="{FF2B5EF4-FFF2-40B4-BE49-F238E27FC236}">
                <a16:creationId xmlns:a16="http://schemas.microsoft.com/office/drawing/2014/main" id="{0E1501F3-D995-4840-BAB0-F3708EBC489E}"/>
              </a:ext>
            </a:extLst>
          </p:cNvPr>
          <p:cNvPicPr>
            <a:picLocks noChangeAspect="1"/>
          </p:cNvPicPr>
          <p:nvPr/>
        </p:nvPicPr>
        <p:blipFill>
          <a:blip r:embed="rId3"/>
          <a:stretch>
            <a:fillRect/>
          </a:stretch>
        </p:blipFill>
        <p:spPr>
          <a:xfrm>
            <a:off x="590274" y="1129448"/>
            <a:ext cx="8777495" cy="2801705"/>
          </a:xfrm>
          <a:prstGeom prst="rect">
            <a:avLst/>
          </a:prstGeom>
        </p:spPr>
      </p:pic>
    </p:spTree>
    <p:extLst>
      <p:ext uri="{BB962C8B-B14F-4D97-AF65-F5344CB8AC3E}">
        <p14:creationId xmlns:p14="http://schemas.microsoft.com/office/powerpoint/2010/main" val="2476500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07FA-F4D0-4262-8A90-D7C4430C8547}"/>
              </a:ext>
            </a:extLst>
          </p:cNvPr>
          <p:cNvSpPr>
            <a:spLocks noGrp="1"/>
          </p:cNvSpPr>
          <p:nvPr>
            <p:ph type="title"/>
          </p:nvPr>
        </p:nvSpPr>
        <p:spPr>
          <a:xfrm>
            <a:off x="444500" y="479948"/>
            <a:ext cx="11214100" cy="535531"/>
          </a:xfrm>
        </p:spPr>
        <p:txBody>
          <a:bodyPr/>
          <a:lstStyle/>
          <a:p>
            <a:r>
              <a:rPr lang="en-IN" dirty="0">
                <a:solidFill>
                  <a:srgbClr val="99CC00"/>
                </a:solidFill>
                <a:latin typeface="Times New Roman" panose="02020603050405020304" pitchFamily="18" charset="0"/>
                <a:cs typeface="Times New Roman" panose="02020603050405020304" pitchFamily="18" charset="0"/>
              </a:rPr>
              <a:t>V.  SAVE THE MODEL</a:t>
            </a:r>
          </a:p>
        </p:txBody>
      </p:sp>
      <p:sp>
        <p:nvSpPr>
          <p:cNvPr id="3" name="Slide Number Placeholder 2">
            <a:extLst>
              <a:ext uri="{FF2B5EF4-FFF2-40B4-BE49-F238E27FC236}">
                <a16:creationId xmlns:a16="http://schemas.microsoft.com/office/drawing/2014/main" id="{7DCA9B97-6888-4205-9722-518B6201B90F}"/>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7FF5553E-9679-442A-9CBE-6BD16B9FB53E}"/>
              </a:ext>
            </a:extLst>
          </p:cNvPr>
          <p:cNvSpPr>
            <a:spLocks noGrp="1"/>
          </p:cNvSpPr>
          <p:nvPr>
            <p:ph type="body" sz="quarter" idx="13"/>
          </p:nvPr>
        </p:nvSpPr>
        <p:spPr>
          <a:xfrm>
            <a:off x="436769" y="1199164"/>
            <a:ext cx="11018631" cy="4459671"/>
          </a:xfrm>
        </p:spPr>
        <p:txBody>
          <a:bodyPr/>
          <a:lstStyle/>
          <a:p>
            <a:pPr algn="just"/>
            <a:r>
              <a:rPr lang="en-US" sz="2000" b="0" i="0" dirty="0">
                <a:effectLst/>
                <a:latin typeface="Times New Roman" panose="02020603050405020304" pitchFamily="18" charset="0"/>
                <a:cs typeface="Times New Roman" panose="02020603050405020304" pitchFamily="18" charset="0"/>
              </a:rPr>
              <a:t>Once the pipeline creation is complete, we can view and compare the ranked pipelines in a leader board. </a:t>
            </a:r>
          </a:p>
          <a:p>
            <a:pPr algn="just"/>
            <a:r>
              <a:rPr lang="en-US" sz="2000" b="0" i="0" dirty="0">
                <a:effectLst/>
                <a:latin typeface="Times New Roman" panose="02020603050405020304" pitchFamily="18" charset="0"/>
                <a:cs typeface="Times New Roman" panose="02020603050405020304" pitchFamily="18" charset="0"/>
              </a:rPr>
              <a:t>Choose Save model from the action menu for the pipeline with the highest accuracy or low error rate (</a:t>
            </a:r>
            <a:r>
              <a:rPr lang="en-US" sz="2000" dirty="0">
                <a:latin typeface="Times New Roman" panose="02020603050405020304" pitchFamily="18" charset="0"/>
                <a:cs typeface="Times New Roman" panose="02020603050405020304" pitchFamily="18" charset="0"/>
              </a:rPr>
              <a:t>pipeline3: Accuracy- 0.744, Algorithm- XGB Classifier).</a:t>
            </a:r>
          </a:p>
          <a:p>
            <a:pPr algn="just"/>
            <a:r>
              <a:rPr lang="en-US" sz="2000" b="0" i="0" dirty="0">
                <a:effectLst/>
                <a:latin typeface="Times New Roman" panose="02020603050405020304" pitchFamily="18" charset="0"/>
                <a:cs typeface="Times New Roman" panose="02020603050405020304" pitchFamily="18" charset="0"/>
              </a:rPr>
              <a:t>This saves the pipeline as a Machine Learning asset in our project. A notification gives you the link to view the saved model in your project.</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1D90430-1521-4F01-9DE5-A16FDFBA1641}"/>
              </a:ext>
            </a:extLst>
          </p:cNvPr>
          <p:cNvPicPr>
            <a:picLocks noChangeAspect="1"/>
          </p:cNvPicPr>
          <p:nvPr/>
        </p:nvPicPr>
        <p:blipFill>
          <a:blip r:embed="rId2"/>
          <a:stretch>
            <a:fillRect/>
          </a:stretch>
        </p:blipFill>
        <p:spPr>
          <a:xfrm>
            <a:off x="736600" y="3237375"/>
            <a:ext cx="7182678" cy="3260262"/>
          </a:xfrm>
          <a:prstGeom prst="rect">
            <a:avLst/>
          </a:prstGeom>
        </p:spPr>
      </p:pic>
    </p:spTree>
    <p:extLst>
      <p:ext uri="{BB962C8B-B14F-4D97-AF65-F5344CB8AC3E}">
        <p14:creationId xmlns:p14="http://schemas.microsoft.com/office/powerpoint/2010/main" val="85659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C85-8949-411F-89B6-3835D28F9A52}"/>
              </a:ext>
            </a:extLst>
          </p:cNvPr>
          <p:cNvSpPr>
            <a:spLocks noGrp="1"/>
          </p:cNvSpPr>
          <p:nvPr>
            <p:ph type="title"/>
          </p:nvPr>
        </p:nvSpPr>
        <p:spPr/>
        <p:txBody>
          <a:bodyPr/>
          <a:lstStyle/>
          <a:p>
            <a:r>
              <a:rPr lang="en-IN" dirty="0">
                <a:solidFill>
                  <a:srgbClr val="99CC00"/>
                </a:solidFill>
                <a:latin typeface="Times New Roman" panose="02020603050405020304" pitchFamily="18" charset="0"/>
                <a:cs typeface="Times New Roman" panose="02020603050405020304" pitchFamily="18" charset="0"/>
              </a:rPr>
              <a:t>VI. DEPLOY THE MODEL</a:t>
            </a:r>
          </a:p>
        </p:txBody>
      </p:sp>
      <p:sp>
        <p:nvSpPr>
          <p:cNvPr id="3" name="Slide Number Placeholder 2">
            <a:extLst>
              <a:ext uri="{FF2B5EF4-FFF2-40B4-BE49-F238E27FC236}">
                <a16:creationId xmlns:a16="http://schemas.microsoft.com/office/drawing/2014/main" id="{C50F0786-8C51-446A-A00C-CF8B63AC5E55}"/>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C98023EF-C01F-4B52-9CEB-B5A48DA94EB7}"/>
              </a:ext>
            </a:extLst>
          </p:cNvPr>
          <p:cNvSpPr>
            <a:spLocks noGrp="1"/>
          </p:cNvSpPr>
          <p:nvPr>
            <p:ph type="body" sz="quarter" idx="13"/>
          </p:nvPr>
        </p:nvSpPr>
        <p:spPr>
          <a:xfrm>
            <a:off x="444500" y="1382378"/>
            <a:ext cx="11214100" cy="4832892"/>
          </a:xfrm>
        </p:spPr>
        <p:txBody>
          <a:bodyPr/>
          <a:lstStyle/>
          <a:p>
            <a:pPr marL="0" indent="0">
              <a:buNone/>
            </a:pPr>
            <a:r>
              <a:rPr lang="en-US" sz="2000" dirty="0">
                <a:latin typeface="Times New Roman" panose="02020603050405020304" pitchFamily="18" charset="0"/>
                <a:cs typeface="Times New Roman" panose="02020603050405020304" pitchFamily="18" charset="0"/>
              </a:rPr>
              <a:t>Before we can use our trained model to make predictions on new data, we must deploy the model. Now we can deploy the model from the model details page.</a:t>
            </a:r>
          </a:p>
          <a:p>
            <a:r>
              <a:rPr lang="en-US" sz="2000" dirty="0">
                <a:latin typeface="Times New Roman" panose="02020603050405020304" pitchFamily="18" charset="0"/>
                <a:cs typeface="Times New Roman" panose="02020603050405020304" pitchFamily="18" charset="0"/>
              </a:rPr>
              <a:t>Click on the model name in the notification displayed when you save the model</a:t>
            </a:r>
          </a:p>
          <a:p>
            <a:r>
              <a:rPr lang="en-US" sz="2000" dirty="0">
                <a:latin typeface="Times New Roman" panose="02020603050405020304" pitchFamily="18" charset="0"/>
                <a:cs typeface="Times New Roman" panose="02020603050405020304" pitchFamily="18" charset="0"/>
              </a:rPr>
              <a:t>Open the Assets page for the project  containing the model and  click the model name in the Machine Learning Model selection</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From the model details page: </a:t>
            </a:r>
          </a:p>
          <a:p>
            <a:r>
              <a:rPr lang="en-US" sz="2000" dirty="0">
                <a:latin typeface="Times New Roman" panose="02020603050405020304" pitchFamily="18" charset="0"/>
                <a:cs typeface="Times New Roman" panose="02020603050405020304" pitchFamily="18" charset="0"/>
              </a:rPr>
              <a:t>Click the promote to deployment space</a:t>
            </a:r>
          </a:p>
          <a:p>
            <a:r>
              <a:rPr lang="en-US" sz="2000" dirty="0">
                <a:latin typeface="Times New Roman" panose="02020603050405020304" pitchFamily="18" charset="0"/>
                <a:cs typeface="Times New Roman" panose="02020603050405020304" pitchFamily="18" charset="0"/>
              </a:rPr>
              <a:t>Choose an existing deployment space or Create new one</a:t>
            </a:r>
          </a:p>
          <a:p>
            <a:r>
              <a:rPr lang="en-US" sz="2000" dirty="0">
                <a:latin typeface="Times New Roman" panose="02020603050405020304" pitchFamily="18" charset="0"/>
                <a:cs typeface="Times New Roman" panose="02020603050405020304" pitchFamily="18" charset="0"/>
              </a:rPr>
              <a:t>Click add Deployment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In the page that opens, fill in the fields:</a:t>
            </a:r>
          </a:p>
          <a:p>
            <a:r>
              <a:rPr lang="en-US" sz="2000" dirty="0">
                <a:latin typeface="Times New Roman" panose="02020603050405020304" pitchFamily="18" charset="0"/>
                <a:cs typeface="Times New Roman" panose="02020603050405020304" pitchFamily="18" charset="0"/>
              </a:rPr>
              <a:t>Specify a name for the deployment</a:t>
            </a:r>
          </a:p>
          <a:p>
            <a:r>
              <a:rPr lang="en-US" sz="2000" dirty="0">
                <a:latin typeface="Times New Roman" panose="02020603050405020304" pitchFamily="18" charset="0"/>
                <a:cs typeface="Times New Roman" panose="02020603050405020304" pitchFamily="18" charset="0"/>
              </a:rPr>
              <a:t>Select  Web Service as the deployment type then Click Save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56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FE80-5E4B-446D-9B65-1576B2DFE2D8}"/>
              </a:ext>
            </a:extLst>
          </p:cNvPr>
          <p:cNvSpPr>
            <a:spLocks noGrp="1"/>
          </p:cNvSpPr>
          <p:nvPr>
            <p:ph type="title"/>
          </p:nvPr>
        </p:nvSpPr>
        <p:spPr>
          <a:xfrm>
            <a:off x="444500" y="542925"/>
            <a:ext cx="11214100" cy="369332"/>
          </a:xfrm>
        </p:spPr>
        <p:txBody>
          <a:bodyPr/>
          <a:lstStyle/>
          <a:p>
            <a:r>
              <a:rPr lang="en-US" sz="2000" b="0" dirty="0">
                <a:latin typeface="Times New Roman" panose="02020603050405020304" pitchFamily="18" charset="0"/>
                <a:cs typeface="Times New Roman" panose="02020603050405020304" pitchFamily="18" charset="0"/>
              </a:rPr>
              <a:t>Hence the deployment space is created  and shown below in Assets</a:t>
            </a:r>
            <a:endParaRPr lang="en-IN" sz="2000" b="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29ADA56-5A6F-4591-B29D-3E52280FAD67}"/>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 Placeholder 3">
            <a:extLst>
              <a:ext uri="{FF2B5EF4-FFF2-40B4-BE49-F238E27FC236}">
                <a16:creationId xmlns:a16="http://schemas.microsoft.com/office/drawing/2014/main" id="{6D46BA73-E5C7-4BDA-AB62-7D8ADDF2E9D8}"/>
              </a:ext>
            </a:extLst>
          </p:cNvPr>
          <p:cNvSpPr>
            <a:spLocks noGrp="1"/>
          </p:cNvSpPr>
          <p:nvPr>
            <p:ph type="body" sz="quarter" idx="13"/>
          </p:nvPr>
        </p:nvSpPr>
        <p:spPr>
          <a:xfrm>
            <a:off x="1766128" y="1563755"/>
            <a:ext cx="6330950" cy="1865245"/>
          </a:xfrm>
        </p:spPr>
        <p:txBody>
          <a:bodyPr/>
          <a:lstStyle/>
          <a:p>
            <a:endParaRPr lang="en-IN" dirty="0"/>
          </a:p>
        </p:txBody>
      </p:sp>
      <p:pic>
        <p:nvPicPr>
          <p:cNvPr id="5" name="Picture 4">
            <a:extLst>
              <a:ext uri="{FF2B5EF4-FFF2-40B4-BE49-F238E27FC236}">
                <a16:creationId xmlns:a16="http://schemas.microsoft.com/office/drawing/2014/main" id="{473F9A94-6A0E-4CA2-A5D9-25396EEA97BD}"/>
              </a:ext>
            </a:extLst>
          </p:cNvPr>
          <p:cNvPicPr>
            <a:picLocks noChangeAspect="1"/>
          </p:cNvPicPr>
          <p:nvPr/>
        </p:nvPicPr>
        <p:blipFill>
          <a:blip r:embed="rId2"/>
          <a:stretch>
            <a:fillRect/>
          </a:stretch>
        </p:blipFill>
        <p:spPr>
          <a:xfrm>
            <a:off x="444500" y="1262415"/>
            <a:ext cx="10660822" cy="4489027"/>
          </a:xfrm>
          <a:prstGeom prst="rect">
            <a:avLst/>
          </a:prstGeom>
        </p:spPr>
      </p:pic>
    </p:spTree>
    <p:extLst>
      <p:ext uri="{BB962C8B-B14F-4D97-AF65-F5344CB8AC3E}">
        <p14:creationId xmlns:p14="http://schemas.microsoft.com/office/powerpoint/2010/main" val="90456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59B6-92B1-4196-B4A4-6C96A9997252}"/>
              </a:ext>
            </a:extLst>
          </p:cNvPr>
          <p:cNvSpPr>
            <a:spLocks noGrp="1"/>
          </p:cNvSpPr>
          <p:nvPr>
            <p:ph type="title"/>
          </p:nvPr>
        </p:nvSpPr>
        <p:spPr>
          <a:xfrm>
            <a:off x="691009" y="595933"/>
            <a:ext cx="11214100" cy="646331"/>
          </a:xfrm>
        </p:spPr>
        <p:txBody>
          <a:bodyPr/>
          <a:lstStyle/>
          <a:p>
            <a:r>
              <a:rPr lang="en-US" sz="2000" b="0" i="0" dirty="0">
                <a:effectLst/>
                <a:latin typeface="Times New Roman" panose="02020603050405020304" pitchFamily="18" charset="0"/>
                <a:cs typeface="Times New Roman" panose="02020603050405020304" pitchFamily="18" charset="0"/>
              </a:rPr>
              <a:t>After you save the deployment, click on the deployment name to view the deployment details page. Enter the input values  to test and results obtained as predictions.</a:t>
            </a:r>
            <a:endParaRPr lang="en-IN"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D675D5D-2A8E-4C52-B0A6-B72DD3E8E4E2}"/>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 Placeholder 3">
            <a:extLst>
              <a:ext uri="{FF2B5EF4-FFF2-40B4-BE49-F238E27FC236}">
                <a16:creationId xmlns:a16="http://schemas.microsoft.com/office/drawing/2014/main" id="{9EF36C13-4B41-45FD-ACB5-382C7198BC29}"/>
              </a:ext>
            </a:extLst>
          </p:cNvPr>
          <p:cNvSpPr>
            <a:spLocks noGrp="1"/>
          </p:cNvSpPr>
          <p:nvPr>
            <p:ph type="body" sz="quarter" idx="13"/>
          </p:nvPr>
        </p:nvSpPr>
        <p:spPr>
          <a:xfrm>
            <a:off x="1563756" y="2690191"/>
            <a:ext cx="5585791" cy="1510748"/>
          </a:xfrm>
        </p:spPr>
        <p:txBody>
          <a:bodyPr/>
          <a:lstStyle/>
          <a:p>
            <a:pPr marL="0" indent="0">
              <a:buNone/>
            </a:pPr>
            <a:endParaRPr lang="en-IN" dirty="0"/>
          </a:p>
        </p:txBody>
      </p:sp>
      <p:pic>
        <p:nvPicPr>
          <p:cNvPr id="6" name="Picture 5">
            <a:extLst>
              <a:ext uri="{FF2B5EF4-FFF2-40B4-BE49-F238E27FC236}">
                <a16:creationId xmlns:a16="http://schemas.microsoft.com/office/drawing/2014/main" id="{37AC271B-F0DF-432E-BC77-FA5CAB955CEA}"/>
              </a:ext>
            </a:extLst>
          </p:cNvPr>
          <p:cNvPicPr>
            <a:picLocks noChangeAspect="1"/>
          </p:cNvPicPr>
          <p:nvPr/>
        </p:nvPicPr>
        <p:blipFill>
          <a:blip r:embed="rId2"/>
          <a:stretch>
            <a:fillRect/>
          </a:stretch>
        </p:blipFill>
        <p:spPr>
          <a:xfrm>
            <a:off x="691009" y="1576739"/>
            <a:ext cx="10308296" cy="4509879"/>
          </a:xfrm>
          <a:prstGeom prst="rect">
            <a:avLst/>
          </a:prstGeom>
        </p:spPr>
      </p:pic>
    </p:spTree>
    <p:extLst>
      <p:ext uri="{BB962C8B-B14F-4D97-AF65-F5344CB8AC3E}">
        <p14:creationId xmlns:p14="http://schemas.microsoft.com/office/powerpoint/2010/main" val="1528314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DD42-D7F0-4D03-AD42-40D18BA63626}"/>
              </a:ext>
            </a:extLst>
          </p:cNvPr>
          <p:cNvSpPr>
            <a:spLocks noGrp="1"/>
          </p:cNvSpPr>
          <p:nvPr>
            <p:ph type="title"/>
          </p:nvPr>
        </p:nvSpPr>
        <p:spPr>
          <a:xfrm>
            <a:off x="714237" y="696476"/>
            <a:ext cx="11214100" cy="590931"/>
          </a:xfrm>
        </p:spPr>
        <p:txBody>
          <a:bodyPr/>
          <a:lstStyle/>
          <a:p>
            <a:r>
              <a:rPr lang="en-US" sz="3600" dirty="0">
                <a:solidFill>
                  <a:srgbClr val="FFFF99"/>
                </a:solidFill>
                <a:latin typeface="Times New Roman" panose="02020603050405020304" pitchFamily="18" charset="0"/>
                <a:cs typeface="Times New Roman" panose="02020603050405020304" pitchFamily="18" charset="0"/>
              </a:rPr>
              <a:t>BUILD NODE-RED APPLICATION</a:t>
            </a:r>
            <a:endParaRPr lang="en-IN" sz="3600" dirty="0">
              <a:solidFill>
                <a:srgbClr val="FFFF9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301DD02-951D-4BD7-864C-F6E2C0FE823D}"/>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 Placeholder 3">
            <a:extLst>
              <a:ext uri="{FF2B5EF4-FFF2-40B4-BE49-F238E27FC236}">
                <a16:creationId xmlns:a16="http://schemas.microsoft.com/office/drawing/2014/main" id="{F765E3D0-8F5C-48D1-8D35-C0FA54E25501}"/>
              </a:ext>
            </a:extLst>
          </p:cNvPr>
          <p:cNvSpPr>
            <a:spLocks noGrp="1"/>
          </p:cNvSpPr>
          <p:nvPr>
            <p:ph type="body" sz="quarter" idx="13"/>
          </p:nvPr>
        </p:nvSpPr>
        <p:spPr>
          <a:xfrm>
            <a:off x="573432" y="1598882"/>
            <a:ext cx="11045135" cy="4093243"/>
          </a:xfrm>
        </p:spPr>
        <p:txBody>
          <a:bodyPr/>
          <a:lstStyle/>
          <a:p>
            <a:r>
              <a:rPr lang="en-US" sz="2000" dirty="0">
                <a:latin typeface="Times New Roman" panose="02020603050405020304" pitchFamily="18" charset="0"/>
                <a:cs typeface="Times New Roman" panose="02020603050405020304" pitchFamily="18" charset="0"/>
              </a:rPr>
              <a:t>Get</a:t>
            </a:r>
            <a:r>
              <a:rPr lang="en-IN" sz="2000" dirty="0">
                <a:latin typeface="Times New Roman" panose="02020603050405020304" pitchFamily="18" charset="0"/>
                <a:cs typeface="Times New Roman" panose="02020603050405020304" pitchFamily="18" charset="0"/>
              </a:rPr>
              <a:t> IAM access token and set a API key</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BFE23B-EFE2-41C3-9B98-988F385BACBD}"/>
              </a:ext>
            </a:extLst>
          </p:cNvPr>
          <p:cNvPicPr>
            <a:picLocks noChangeAspect="1"/>
          </p:cNvPicPr>
          <p:nvPr/>
        </p:nvPicPr>
        <p:blipFill>
          <a:blip r:embed="rId2"/>
          <a:stretch>
            <a:fillRect/>
          </a:stretch>
        </p:blipFill>
        <p:spPr>
          <a:xfrm>
            <a:off x="714237" y="2220682"/>
            <a:ext cx="10161533" cy="3940842"/>
          </a:xfrm>
          <a:prstGeom prst="rect">
            <a:avLst/>
          </a:prstGeom>
        </p:spPr>
      </p:pic>
    </p:spTree>
    <p:extLst>
      <p:ext uri="{BB962C8B-B14F-4D97-AF65-F5344CB8AC3E}">
        <p14:creationId xmlns:p14="http://schemas.microsoft.com/office/powerpoint/2010/main" val="152571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5A01B-E36F-40CA-8DC2-58C4E6F83674}"/>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13CA5CF1-E50B-4F04-B2A0-971EA76A2F17}"/>
              </a:ext>
            </a:extLst>
          </p:cNvPr>
          <p:cNvSpPr>
            <a:spLocks noGrp="1"/>
          </p:cNvSpPr>
          <p:nvPr>
            <p:ph type="body" sz="quarter" idx="13"/>
          </p:nvPr>
        </p:nvSpPr>
        <p:spPr>
          <a:xfrm>
            <a:off x="533400" y="1259209"/>
            <a:ext cx="10916227" cy="5149488"/>
          </a:xfrm>
        </p:spPr>
        <p:txBody>
          <a:bodyPr/>
          <a:lstStyle/>
          <a:p>
            <a:r>
              <a:rPr lang="en-IN" dirty="0"/>
              <a:t>Create Node-Red service from the cloud foundry of IBM Cloud and deploy the app</a:t>
            </a:r>
          </a:p>
          <a:p>
            <a:r>
              <a:rPr lang="en-IN" dirty="0"/>
              <a:t>Create a UI</a:t>
            </a:r>
          </a:p>
          <a:p>
            <a:r>
              <a:rPr lang="en-IN" dirty="0"/>
              <a:t>Set Global Variables to the UI</a:t>
            </a:r>
          </a:p>
          <a:p>
            <a:r>
              <a:rPr lang="en-IN" dirty="0"/>
              <a:t>Get the access token with the help of http request node</a:t>
            </a:r>
          </a:p>
          <a:p>
            <a:r>
              <a:rPr lang="en-IN" dirty="0"/>
              <a:t>Send the input values to scoring endpoint in json format along with the access token using http request  node</a:t>
            </a:r>
          </a:p>
          <a:p>
            <a:r>
              <a:rPr lang="en-IN" dirty="0"/>
              <a:t>Get the Prediction</a:t>
            </a:r>
          </a:p>
          <a:p>
            <a:r>
              <a:rPr lang="en-IN" dirty="0"/>
              <a:t>Parse the output</a:t>
            </a:r>
          </a:p>
          <a:p>
            <a:r>
              <a:rPr lang="en-IN" dirty="0"/>
              <a:t>Showcase the output on the UI</a:t>
            </a:r>
          </a:p>
          <a:p>
            <a:endParaRPr lang="en-IN" dirty="0"/>
          </a:p>
          <a:p>
            <a:endParaRPr lang="en-IN" dirty="0"/>
          </a:p>
          <a:p>
            <a:endParaRPr lang="en-IN" dirty="0"/>
          </a:p>
        </p:txBody>
      </p:sp>
      <p:sp>
        <p:nvSpPr>
          <p:cNvPr id="6" name="Title 5">
            <a:extLst>
              <a:ext uri="{FF2B5EF4-FFF2-40B4-BE49-F238E27FC236}">
                <a16:creationId xmlns:a16="http://schemas.microsoft.com/office/drawing/2014/main" id="{4051A038-A81B-4C35-BAA4-D2C2C191346A}"/>
              </a:ext>
            </a:extLst>
          </p:cNvPr>
          <p:cNvSpPr>
            <a:spLocks noGrp="1"/>
          </p:cNvSpPr>
          <p:nvPr>
            <p:ph type="title"/>
          </p:nvPr>
        </p:nvSpPr>
        <p:spPr>
          <a:xfrm>
            <a:off x="539173" y="449303"/>
            <a:ext cx="11214100" cy="480131"/>
          </a:xfrm>
        </p:spPr>
        <p:txBody>
          <a:bodyPr/>
          <a:lstStyle/>
          <a:p>
            <a:r>
              <a:rPr lang="en-IN" sz="2800" dirty="0">
                <a:solidFill>
                  <a:srgbClr val="FF0000"/>
                </a:solidFill>
              </a:rPr>
              <a:t>Steps to follow in Node-Red</a:t>
            </a:r>
          </a:p>
        </p:txBody>
      </p:sp>
      <p:sp>
        <p:nvSpPr>
          <p:cNvPr id="7" name="AutoShape 2">
            <a:extLst>
              <a:ext uri="{FF2B5EF4-FFF2-40B4-BE49-F238E27FC236}">
                <a16:creationId xmlns:a16="http://schemas.microsoft.com/office/drawing/2014/main" id="{54C1F436-9288-4B49-A98C-2ECEABB410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C7D0C180-DA0F-446A-960C-8DD677B0F05B}"/>
              </a:ext>
            </a:extLst>
          </p:cNvPr>
          <p:cNvPicPr>
            <a:picLocks noChangeAspect="1"/>
          </p:cNvPicPr>
          <p:nvPr/>
        </p:nvPicPr>
        <p:blipFill>
          <a:blip r:embed="rId2"/>
          <a:stretch>
            <a:fillRect/>
          </a:stretch>
        </p:blipFill>
        <p:spPr>
          <a:xfrm>
            <a:off x="3885045" y="3308894"/>
            <a:ext cx="7564582" cy="3079021"/>
          </a:xfrm>
          <a:prstGeom prst="rect">
            <a:avLst/>
          </a:prstGeom>
        </p:spPr>
      </p:pic>
    </p:spTree>
    <p:extLst>
      <p:ext uri="{BB962C8B-B14F-4D97-AF65-F5344CB8AC3E}">
        <p14:creationId xmlns:p14="http://schemas.microsoft.com/office/powerpoint/2010/main" val="344431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11A2-15B0-4B12-A604-D3B8E5769C04}"/>
              </a:ext>
            </a:extLst>
          </p:cNvPr>
          <p:cNvSpPr>
            <a:spLocks noGrp="1"/>
          </p:cNvSpPr>
          <p:nvPr>
            <p:ph type="title"/>
          </p:nvPr>
        </p:nvSpPr>
        <p:spPr>
          <a:xfrm>
            <a:off x="656535" y="779747"/>
            <a:ext cx="11214100" cy="535531"/>
          </a:xfrm>
        </p:spPr>
        <p:txBody>
          <a:bodyPr/>
          <a:lstStyle/>
          <a:p>
            <a:r>
              <a:rPr lang="en-IN" dirty="0">
                <a:solidFill>
                  <a:srgbClr val="FF3300"/>
                </a:solidFill>
                <a:latin typeface="Times New Roman" panose="02020603050405020304" pitchFamily="18" charset="0"/>
                <a:cs typeface="Times New Roman" panose="02020603050405020304" pitchFamily="18" charset="0"/>
              </a:rPr>
              <a:t>OUTLINE</a:t>
            </a:r>
          </a:p>
        </p:txBody>
      </p:sp>
      <p:sp>
        <p:nvSpPr>
          <p:cNvPr id="3" name="Slide Number Placeholder 2">
            <a:extLst>
              <a:ext uri="{FF2B5EF4-FFF2-40B4-BE49-F238E27FC236}">
                <a16:creationId xmlns:a16="http://schemas.microsoft.com/office/drawing/2014/main" id="{EE5A19F3-A48F-45DB-84DE-F0366D53CDB3}"/>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9A3843FE-CC94-4657-91D9-7191A6C60DC3}"/>
              </a:ext>
            </a:extLst>
          </p:cNvPr>
          <p:cNvSpPr>
            <a:spLocks noGrp="1"/>
          </p:cNvSpPr>
          <p:nvPr>
            <p:ph type="body" sz="quarter" idx="13"/>
          </p:nvPr>
        </p:nvSpPr>
        <p:spPr>
          <a:xfrm>
            <a:off x="537265" y="1652027"/>
            <a:ext cx="9613900" cy="4625009"/>
          </a:xfrm>
        </p:spPr>
        <p:txBody>
          <a:bodyPr/>
          <a:lstStyle/>
          <a:p>
            <a:r>
              <a:rPr lang="en-IN" sz="2800" dirty="0">
                <a:solidFill>
                  <a:srgbClr val="FFFF99"/>
                </a:solidFill>
                <a:latin typeface="Times New Roman" panose="02020603050405020304" pitchFamily="18" charset="0"/>
                <a:cs typeface="Times New Roman" panose="02020603050405020304" pitchFamily="18" charset="0"/>
              </a:rPr>
              <a:t>INTRODUCTION</a:t>
            </a:r>
          </a:p>
          <a:p>
            <a:r>
              <a:rPr lang="en-IN" sz="2800" dirty="0">
                <a:solidFill>
                  <a:srgbClr val="FFFF99"/>
                </a:solidFill>
                <a:latin typeface="Times New Roman" panose="02020603050405020304" pitchFamily="18" charset="0"/>
                <a:cs typeface="Times New Roman" panose="02020603050405020304" pitchFamily="18" charset="0"/>
              </a:rPr>
              <a:t>OBJECTIVES</a:t>
            </a:r>
          </a:p>
          <a:p>
            <a:r>
              <a:rPr lang="en-IN" sz="2800" dirty="0">
                <a:solidFill>
                  <a:srgbClr val="FFFF99"/>
                </a:solidFill>
                <a:latin typeface="Times New Roman" panose="02020603050405020304" pitchFamily="18" charset="0"/>
                <a:cs typeface="Times New Roman" panose="02020603050405020304" pitchFamily="18" charset="0"/>
              </a:rPr>
              <a:t>SERVICES USED</a:t>
            </a:r>
          </a:p>
          <a:p>
            <a:r>
              <a:rPr lang="en-IN" sz="2800" dirty="0">
                <a:solidFill>
                  <a:srgbClr val="FFFF99"/>
                </a:solidFill>
                <a:latin typeface="Times New Roman" panose="02020603050405020304" pitchFamily="18" charset="0"/>
                <a:cs typeface="Times New Roman" panose="02020603050405020304" pitchFamily="18" charset="0"/>
              </a:rPr>
              <a:t>BUILD MACHINE LEARNING MODEL</a:t>
            </a:r>
          </a:p>
          <a:p>
            <a:r>
              <a:rPr lang="en-IN" sz="2800" dirty="0">
                <a:solidFill>
                  <a:srgbClr val="FFFF99"/>
                </a:solidFill>
                <a:latin typeface="Times New Roman" panose="02020603050405020304" pitchFamily="18" charset="0"/>
                <a:cs typeface="Times New Roman" panose="02020603050405020304" pitchFamily="18" charset="0"/>
              </a:rPr>
              <a:t>BUILD NODE-RED APPLICATION</a:t>
            </a:r>
          </a:p>
          <a:p>
            <a:r>
              <a:rPr lang="en-IN" sz="2800" dirty="0">
                <a:solidFill>
                  <a:srgbClr val="FFFF99"/>
                </a:solidFill>
                <a:latin typeface="Times New Roman" panose="02020603050405020304" pitchFamily="18" charset="0"/>
                <a:cs typeface="Times New Roman" panose="02020603050405020304" pitchFamily="18" charset="0"/>
              </a:rPr>
              <a:t>PREDICTION SHOWCASED ON UI</a:t>
            </a:r>
          </a:p>
          <a:p>
            <a:r>
              <a:rPr lang="en-IN" sz="2800" dirty="0">
                <a:solidFill>
                  <a:srgbClr val="FFFF99"/>
                </a:solidFill>
                <a:latin typeface="Times New Roman" panose="02020603050405020304" pitchFamily="18" charset="0"/>
                <a:cs typeface="Times New Roman" panose="02020603050405020304" pitchFamily="18" charset="0"/>
              </a:rPr>
              <a:t>CONCLUSION</a:t>
            </a:r>
          </a:p>
          <a:p>
            <a:endParaRPr lang="en-IN" sz="2800" dirty="0">
              <a:solidFill>
                <a:srgbClr val="FFFF99"/>
              </a:solidFill>
              <a:latin typeface="Times New Roman" panose="02020603050405020304" pitchFamily="18" charset="0"/>
              <a:cs typeface="Times New Roman" panose="02020603050405020304" pitchFamily="18" charset="0"/>
            </a:endParaRPr>
          </a:p>
          <a:p>
            <a:endParaRPr lang="en-IN" sz="2800" dirty="0">
              <a:solidFill>
                <a:srgbClr val="FFFF99"/>
              </a:solidFill>
              <a:latin typeface="Times New Roman" panose="02020603050405020304" pitchFamily="18" charset="0"/>
              <a:cs typeface="Times New Roman" panose="02020603050405020304" pitchFamily="18" charset="0"/>
            </a:endParaRPr>
          </a:p>
          <a:p>
            <a:endParaRPr lang="en-IN" sz="2800" dirty="0">
              <a:solidFill>
                <a:srgbClr val="FFFF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55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533E-8669-4418-887C-6A4D005C5A95}"/>
              </a:ext>
            </a:extLst>
          </p:cNvPr>
          <p:cNvSpPr>
            <a:spLocks noGrp="1"/>
          </p:cNvSpPr>
          <p:nvPr>
            <p:ph type="title"/>
          </p:nvPr>
        </p:nvSpPr>
        <p:spPr/>
        <p:txBody>
          <a:bodyPr/>
          <a:lstStyle/>
          <a:p>
            <a:r>
              <a:rPr lang="en-IN" dirty="0">
                <a:solidFill>
                  <a:srgbClr val="FFFF99"/>
                </a:solidFill>
              </a:rPr>
              <a:t>PREDICTION SHOWCASED ON UI</a:t>
            </a:r>
          </a:p>
        </p:txBody>
      </p:sp>
      <p:sp>
        <p:nvSpPr>
          <p:cNvPr id="3" name="Slide Number Placeholder 2">
            <a:extLst>
              <a:ext uri="{FF2B5EF4-FFF2-40B4-BE49-F238E27FC236}">
                <a16:creationId xmlns:a16="http://schemas.microsoft.com/office/drawing/2014/main" id="{BB2F8F39-1A72-47FC-B7A9-14BC3FC12118}"/>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8" name="Picture 7">
            <a:extLst>
              <a:ext uri="{FF2B5EF4-FFF2-40B4-BE49-F238E27FC236}">
                <a16:creationId xmlns:a16="http://schemas.microsoft.com/office/drawing/2014/main" id="{4913AFE5-4B39-4C20-8AFB-BF694833861B}"/>
              </a:ext>
            </a:extLst>
          </p:cNvPr>
          <p:cNvPicPr>
            <a:picLocks noChangeAspect="1"/>
          </p:cNvPicPr>
          <p:nvPr/>
        </p:nvPicPr>
        <p:blipFill>
          <a:blip r:embed="rId2"/>
          <a:stretch>
            <a:fillRect/>
          </a:stretch>
        </p:blipFill>
        <p:spPr>
          <a:xfrm>
            <a:off x="5510303" y="1791566"/>
            <a:ext cx="6021643" cy="3760211"/>
          </a:xfrm>
          <a:prstGeom prst="rect">
            <a:avLst/>
          </a:prstGeom>
        </p:spPr>
      </p:pic>
      <p:sp>
        <p:nvSpPr>
          <p:cNvPr id="10" name="AutoShape 4">
            <a:extLst>
              <a:ext uri="{FF2B5EF4-FFF2-40B4-BE49-F238E27FC236}">
                <a16:creationId xmlns:a16="http://schemas.microsoft.com/office/drawing/2014/main" id="{458B784F-E474-4086-9418-0D88670C88E4}"/>
              </a:ext>
            </a:extLst>
          </p:cNvPr>
          <p:cNvSpPr>
            <a:spLocks noGrp="1" noChangeAspect="1" noChangeArrowheads="1"/>
          </p:cNvSpPr>
          <p:nvPr>
            <p:ph type="body" sz="quarter" idx="13"/>
          </p:nvPr>
        </p:nvSpPr>
        <p:spPr bwMode="auto">
          <a:xfrm>
            <a:off x="0" y="1219133"/>
            <a:ext cx="12153900" cy="5638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a:t>.</a:t>
            </a:r>
          </a:p>
        </p:txBody>
      </p:sp>
      <p:pic>
        <p:nvPicPr>
          <p:cNvPr id="12" name="Picture 11">
            <a:extLst>
              <a:ext uri="{FF2B5EF4-FFF2-40B4-BE49-F238E27FC236}">
                <a16:creationId xmlns:a16="http://schemas.microsoft.com/office/drawing/2014/main" id="{DE669C4D-FE82-45DB-BF17-E3DB132E790B}"/>
              </a:ext>
            </a:extLst>
          </p:cNvPr>
          <p:cNvPicPr>
            <a:picLocks noChangeAspect="1"/>
          </p:cNvPicPr>
          <p:nvPr/>
        </p:nvPicPr>
        <p:blipFill>
          <a:blip r:embed="rId3"/>
          <a:stretch>
            <a:fillRect/>
          </a:stretch>
        </p:blipFill>
        <p:spPr>
          <a:xfrm>
            <a:off x="700465" y="1219133"/>
            <a:ext cx="4612409" cy="4905078"/>
          </a:xfrm>
          <a:prstGeom prst="rect">
            <a:avLst/>
          </a:prstGeom>
        </p:spPr>
      </p:pic>
    </p:spTree>
    <p:extLst>
      <p:ext uri="{BB962C8B-B14F-4D97-AF65-F5344CB8AC3E}">
        <p14:creationId xmlns:p14="http://schemas.microsoft.com/office/powerpoint/2010/main" val="4240965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4A8D-738A-4D86-995A-68E34615B7E8}"/>
              </a:ext>
            </a:extLst>
          </p:cNvPr>
          <p:cNvSpPr>
            <a:spLocks noGrp="1"/>
          </p:cNvSpPr>
          <p:nvPr>
            <p:ph type="title"/>
          </p:nvPr>
        </p:nvSpPr>
        <p:spPr>
          <a:xfrm>
            <a:off x="626165" y="802664"/>
            <a:ext cx="11214100" cy="590931"/>
          </a:xfrm>
        </p:spPr>
        <p:txBody>
          <a:bodyPr/>
          <a:lstStyle/>
          <a:p>
            <a:r>
              <a:rPr lang="en-US" sz="3600" dirty="0">
                <a:solidFill>
                  <a:srgbClr val="FFFF99"/>
                </a:solidFill>
                <a:latin typeface="Times New Roman" panose="02020603050405020304" pitchFamily="18" charset="0"/>
                <a:cs typeface="Times New Roman" panose="02020603050405020304" pitchFamily="18" charset="0"/>
              </a:rPr>
              <a:t>CONCLUSION</a:t>
            </a:r>
            <a:endParaRPr lang="en-IN" sz="3600" dirty="0">
              <a:solidFill>
                <a:srgbClr val="FFFF99"/>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E5CC105-89C5-4D52-B60D-9BAD788DD0A2}"/>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 Placeholder 3">
            <a:extLst>
              <a:ext uri="{FF2B5EF4-FFF2-40B4-BE49-F238E27FC236}">
                <a16:creationId xmlns:a16="http://schemas.microsoft.com/office/drawing/2014/main" id="{9C3E09C8-0301-400D-9DB3-C6B1B7DBCFF8}"/>
              </a:ext>
            </a:extLst>
          </p:cNvPr>
          <p:cNvSpPr>
            <a:spLocks noGrp="1"/>
          </p:cNvSpPr>
          <p:nvPr>
            <p:ph type="body" sz="quarter" idx="13"/>
          </p:nvPr>
        </p:nvSpPr>
        <p:spPr>
          <a:xfrm>
            <a:off x="533400" y="1597302"/>
            <a:ext cx="11111396" cy="4717773"/>
          </a:xfrm>
        </p:spPr>
        <p:txBody>
          <a:bodyPr/>
          <a:lstStyle/>
          <a:p>
            <a:r>
              <a:rPr lang="en-IN" sz="2000" dirty="0">
                <a:latin typeface="Times New Roman" panose="02020603050405020304" pitchFamily="18" charset="0"/>
                <a:cs typeface="Times New Roman" panose="02020603050405020304" pitchFamily="18" charset="0"/>
              </a:rPr>
              <a:t>Banks hold huge volumes of customer behaviour related data from which they are unable to arrive at judgement if an applicant can be defaulter for assessing credit or not. Previously, it is used to be done by manual processes using balance sheets and spread sheets. This type of manual approach could not able to provide desired exact accuracy and it is quiet leanly process </a:t>
            </a:r>
          </a:p>
          <a:p>
            <a:r>
              <a:rPr lang="en-IN" sz="2000" dirty="0">
                <a:latin typeface="Times New Roman" panose="02020603050405020304" pitchFamily="18" charset="0"/>
                <a:cs typeface="Times New Roman" panose="02020603050405020304" pitchFamily="18" charset="0"/>
              </a:rPr>
              <a:t>To overcome the drawbacks of manual decision making on assessment of credit, we have proposed Auto AI based Predictions. The predictions are based on efficient Machine Learning algorithm XGB Classifier</a:t>
            </a:r>
          </a:p>
          <a:p>
            <a:r>
              <a:rPr lang="en-IN" sz="2000" dirty="0">
                <a:latin typeface="Times New Roman" panose="02020603050405020304" pitchFamily="18" charset="0"/>
                <a:cs typeface="Times New Roman" panose="02020603050405020304" pitchFamily="18" charset="0"/>
              </a:rPr>
              <a:t>This system can able to provide more than 75% accuracy in the predictions of assessment of credit. Hence the model reduces fraudulent transactions which can reduce monetary loss and risk mitigation by building a Web Application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77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947791-3F86-454D-B8A4-53AB3D639834}"/>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 Placeholder 3">
            <a:extLst>
              <a:ext uri="{FF2B5EF4-FFF2-40B4-BE49-F238E27FC236}">
                <a16:creationId xmlns:a16="http://schemas.microsoft.com/office/drawing/2014/main" id="{98F87C67-4FBB-4802-A5A5-37185AE0641F}"/>
              </a:ext>
            </a:extLst>
          </p:cNvPr>
          <p:cNvSpPr>
            <a:spLocks noGrp="1"/>
          </p:cNvSpPr>
          <p:nvPr>
            <p:ph type="body" sz="quarter" idx="13"/>
          </p:nvPr>
        </p:nvSpPr>
        <p:spPr>
          <a:xfrm>
            <a:off x="2221396" y="2303008"/>
            <a:ext cx="9030804" cy="4194629"/>
          </a:xfrm>
        </p:spPr>
        <p:txBody>
          <a:bodyPr/>
          <a:lstStyle/>
          <a:p>
            <a:pPr marL="0" indent="0">
              <a:buNone/>
            </a:pPr>
            <a:r>
              <a:rPr lang="en-IN" sz="8800" dirty="0">
                <a:solidFill>
                  <a:srgbClr val="FF0000"/>
                </a:solidFill>
                <a:latin typeface="Times New Roman" panose="02020603050405020304" pitchFamily="18" charset="0"/>
                <a:cs typeface="Times New Roman" panose="02020603050405020304" pitchFamily="18" charset="0"/>
              </a:rPr>
              <a:t>THANK YOU</a:t>
            </a:r>
          </a:p>
        </p:txBody>
      </p:sp>
      <p:sp>
        <p:nvSpPr>
          <p:cNvPr id="6" name="Title 5">
            <a:extLst>
              <a:ext uri="{FF2B5EF4-FFF2-40B4-BE49-F238E27FC236}">
                <a16:creationId xmlns:a16="http://schemas.microsoft.com/office/drawing/2014/main" id="{E709F3CB-C337-485D-A000-68EF0C30AD72}"/>
              </a:ext>
            </a:extLst>
          </p:cNvPr>
          <p:cNvSpPr>
            <a:spLocks noGrp="1"/>
          </p:cNvSpPr>
          <p:nvPr>
            <p:ph type="title"/>
          </p:nvPr>
        </p:nvSpPr>
        <p:spPr>
          <a:xfrm>
            <a:off x="444500" y="542925"/>
            <a:ext cx="11214100" cy="206210"/>
          </a:xfrm>
        </p:spPr>
        <p:txBody>
          <a:bodyPr/>
          <a:lstStyle/>
          <a:p>
            <a:r>
              <a:rPr lang="en-IN" sz="800" dirty="0">
                <a:solidFill>
                  <a:srgbClr val="103350"/>
                </a:solidFill>
                <a:latin typeface="Wingdings" panose="05000000000000000000" pitchFamily="2" charset="2"/>
                <a:cs typeface="Microsoft Uighur" panose="02000000000000000000" pitchFamily="2" charset="-78"/>
              </a:rPr>
              <a:t>999</a:t>
            </a:r>
          </a:p>
        </p:txBody>
      </p:sp>
    </p:spTree>
    <p:extLst>
      <p:ext uri="{BB962C8B-B14F-4D97-AF65-F5344CB8AC3E}">
        <p14:creationId xmlns:p14="http://schemas.microsoft.com/office/powerpoint/2010/main" val="394214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33400" y="671159"/>
            <a:ext cx="11214100" cy="590931"/>
          </a:xfrm>
        </p:spPr>
        <p:txBody>
          <a:bodyPr/>
          <a:lstStyle/>
          <a:p>
            <a:r>
              <a:rPr lang="en-US" sz="3600" dirty="0">
                <a:solidFill>
                  <a:srgbClr val="FFFF99"/>
                </a:solidFill>
                <a:latin typeface="Times New Roman" panose="02020603050405020304" pitchFamily="18" charset="0"/>
                <a:cs typeface="Times New Roman" panose="02020603050405020304" pitchFamily="18" charset="0"/>
              </a:rPr>
              <a:t>INRODUCTION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33400" y="1532059"/>
            <a:ext cx="11214100" cy="4783016"/>
          </a:xfrm>
        </p:spPr>
        <p:txBody>
          <a:bodyPr/>
          <a:lstStyle/>
          <a:p>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 RISK PREDICTION is any measure that is used to predict a person’s risk of an event. Risk Prediction models have become an important part of Decision Making in quick and simple way.</a:t>
            </a:r>
            <a:r>
              <a:rPr lang="en-US" sz="2000" b="0" i="0" dirty="0">
                <a:solidFill>
                  <a:srgbClr val="000000"/>
                </a:solidFill>
                <a:effectLst/>
                <a:latin typeface="Calibri" panose="020F0502020204030204" pitchFamily="34" charset="0"/>
                <a:cs typeface="Calibri" panose="020F0502020204030204" pitchFamily="34" charset="0"/>
              </a:rPr>
              <a:t> </a:t>
            </a:r>
          </a:p>
          <a:p>
            <a:r>
              <a:rPr lang="en-US" sz="2000" b="0" i="0" dirty="0">
                <a:effectLst/>
                <a:latin typeface="Calibri" panose="020F0502020204030204" pitchFamily="34" charset="0"/>
                <a:cs typeface="Calibri" panose="020F0502020204030204" pitchFamily="34" charset="0"/>
              </a:rPr>
              <a:t>The use of AI in financial risk  prediction is still in its nascence, but the combination of an exponential increase in the amount of available data and improving ML algorithms to digest these data has the potential to greatly impact the corporate field especially Banks.</a:t>
            </a:r>
          </a:p>
          <a:p>
            <a:r>
              <a:rPr lang="en-US" sz="2000" b="0" i="0" dirty="0">
                <a:effectLst/>
                <a:latin typeface="Calibri" panose="020F0502020204030204" pitchFamily="34" charset="0"/>
                <a:cs typeface="Calibri" panose="020F0502020204030204" pitchFamily="34" charset="0"/>
              </a:rPr>
              <a:t>The use of ML in financial risk management can be illustrated through two interesting applications that are developing rapidly: Probability of Default, Early Warning Signals.</a:t>
            </a:r>
            <a:endParaRPr lang="en-US" sz="2000" dirty="0">
              <a:latin typeface="Calibri" panose="020F0502020204030204" pitchFamily="34" charset="0"/>
              <a:cs typeface="Calibri" panose="020F0502020204030204" pitchFamily="34" charset="0"/>
            </a:endParaRPr>
          </a:p>
          <a:p>
            <a:r>
              <a:rPr lang="en-US" sz="2000" dirty="0">
                <a:effectLst/>
                <a:latin typeface="Calibri" panose="020F0502020204030204" pitchFamily="34" charset="0"/>
                <a:cs typeface="Calibri" panose="020F0502020204030204" pitchFamily="34" charset="0"/>
              </a:rPr>
              <a:t> This project discusses building a system for creating predictions that can be used in different scenarios. It focuses on predicting fraudulent transactions, which can reduce monetary loss and risk mitigation by building a web application.</a:t>
            </a:r>
          </a:p>
          <a:p>
            <a:r>
              <a:rPr lang="en-US" sz="2000" dirty="0">
                <a:effectLst/>
                <a:latin typeface="Calibri" panose="020F0502020204030204" pitchFamily="34" charset="0"/>
                <a:cs typeface="Calibri" panose="020F0502020204030204" pitchFamily="34" charset="0"/>
              </a:rPr>
              <a:t>Using IBM Auto AI , we automate all of the tasks involved in building predictive models for different requirements</a:t>
            </a:r>
            <a:r>
              <a:rPr lang="en-US" sz="2000" dirty="0">
                <a:latin typeface="Calibri" panose="020F0502020204030204" pitchFamily="34" charset="0"/>
                <a:cs typeface="Calibri" panose="020F0502020204030204" pitchFamily="34" charset="0"/>
              </a:rPr>
              <a:t> from the dataset and predict the results.</a:t>
            </a:r>
            <a:br>
              <a:rPr lang="en-US" sz="2000" dirty="0">
                <a:effectLst/>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2D98-BD1E-4350-BC11-770ADDE56C39}"/>
              </a:ext>
            </a:extLst>
          </p:cNvPr>
          <p:cNvSpPr>
            <a:spLocks noGrp="1"/>
          </p:cNvSpPr>
          <p:nvPr>
            <p:ph type="title"/>
          </p:nvPr>
        </p:nvSpPr>
        <p:spPr>
          <a:xfrm>
            <a:off x="860007" y="837542"/>
            <a:ext cx="11214100" cy="1034129"/>
          </a:xfrm>
        </p:spPr>
        <p:txBody>
          <a:bodyPr/>
          <a:lstStyle/>
          <a:p>
            <a:r>
              <a:rPr lang="en-US" sz="3600" b="1" i="0" dirty="0">
                <a:solidFill>
                  <a:srgbClr val="FFFF99"/>
                </a:solidFill>
                <a:effectLst/>
                <a:latin typeface="Times New Roman" panose="02020603050405020304" pitchFamily="18" charset="0"/>
                <a:cs typeface="Times New Roman" panose="02020603050405020304" pitchFamily="18" charset="0"/>
              </a:rPr>
              <a:t> OBJECTIVES</a:t>
            </a:r>
            <a:br>
              <a:rPr lang="en-US" b="1" i="0" dirty="0">
                <a:solidFill>
                  <a:srgbClr val="2D2828"/>
                </a:solidFill>
                <a:effectLst/>
                <a:latin typeface="Open Sans" panose="020B0606030504020204" pitchFamily="34" charset="0"/>
              </a:rPr>
            </a:br>
            <a:endParaRPr lang="en-IN" dirty="0"/>
          </a:p>
        </p:txBody>
      </p:sp>
      <p:sp>
        <p:nvSpPr>
          <p:cNvPr id="3" name="Slide Number Placeholder 2">
            <a:extLst>
              <a:ext uri="{FF2B5EF4-FFF2-40B4-BE49-F238E27FC236}">
                <a16:creationId xmlns:a16="http://schemas.microsoft.com/office/drawing/2014/main" id="{3B00D5A5-2CB0-482D-8F2E-5A221AF8E9E7}"/>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3C32D7EC-C170-4AA9-9991-2A2051F6B44E}"/>
              </a:ext>
            </a:extLst>
          </p:cNvPr>
          <p:cNvSpPr>
            <a:spLocks noGrp="1"/>
          </p:cNvSpPr>
          <p:nvPr>
            <p:ph type="body" sz="quarter" idx="13"/>
          </p:nvPr>
        </p:nvSpPr>
        <p:spPr>
          <a:xfrm>
            <a:off x="860007" y="1927215"/>
            <a:ext cx="6718300" cy="4093243"/>
          </a:xfrm>
        </p:spPr>
        <p:txBody>
          <a:bodyPr/>
          <a:lstStyle/>
          <a:p>
            <a:r>
              <a:rPr lang="en-IN" sz="2000" dirty="0">
                <a:latin typeface="Times New Roman" panose="02020603050405020304" pitchFamily="18" charset="0"/>
                <a:cs typeface="Times New Roman" panose="02020603050405020304" pitchFamily="18" charset="0"/>
              </a:rPr>
              <a:t>Knowledge to work with Watson Studio to create a project</a:t>
            </a:r>
          </a:p>
          <a:p>
            <a:r>
              <a:rPr lang="en-IN" sz="2000" dirty="0">
                <a:latin typeface="Times New Roman" panose="02020603050405020304" pitchFamily="18" charset="0"/>
                <a:cs typeface="Times New Roman" panose="02020603050405020304" pitchFamily="18" charset="0"/>
              </a:rPr>
              <a:t>Knowledge to use Auto AI experiment to create a model</a:t>
            </a:r>
          </a:p>
          <a:p>
            <a:r>
              <a:rPr lang="en-IN" sz="2000" dirty="0">
                <a:latin typeface="Times New Roman" panose="02020603050405020304" pitchFamily="18" charset="0"/>
                <a:cs typeface="Times New Roman" panose="02020603050405020304" pitchFamily="18" charset="0"/>
              </a:rPr>
              <a:t>Deploying the ML model as a Web Server</a:t>
            </a:r>
          </a:p>
          <a:p>
            <a:r>
              <a:rPr lang="en-IN" sz="2000" dirty="0">
                <a:latin typeface="Times New Roman" panose="02020603050405020304" pitchFamily="18" charset="0"/>
                <a:cs typeface="Times New Roman" panose="02020603050405020304" pitchFamily="18" charset="0"/>
              </a:rPr>
              <a:t>Auto Analysis of project</a:t>
            </a:r>
          </a:p>
          <a:p>
            <a:r>
              <a:rPr lang="en-IN" sz="2000" dirty="0">
                <a:latin typeface="Times New Roman" panose="02020603050405020304" pitchFamily="18" charset="0"/>
                <a:cs typeface="Times New Roman" panose="02020603050405020304" pitchFamily="18" charset="0"/>
              </a:rPr>
              <a:t>Building an ease of User Interface (UI) to showcase the prediction</a:t>
            </a:r>
          </a:p>
        </p:txBody>
      </p:sp>
    </p:spTree>
    <p:extLst>
      <p:ext uri="{BB962C8B-B14F-4D97-AF65-F5344CB8AC3E}">
        <p14:creationId xmlns:p14="http://schemas.microsoft.com/office/powerpoint/2010/main" val="89666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5E55-D6BB-4A88-A8EF-C38A482F8E43}"/>
              </a:ext>
            </a:extLst>
          </p:cNvPr>
          <p:cNvSpPr>
            <a:spLocks noGrp="1"/>
          </p:cNvSpPr>
          <p:nvPr>
            <p:ph type="title"/>
          </p:nvPr>
        </p:nvSpPr>
        <p:spPr>
          <a:xfrm>
            <a:off x="488950" y="653725"/>
            <a:ext cx="11214100" cy="590931"/>
          </a:xfrm>
        </p:spPr>
        <p:txBody>
          <a:bodyPr/>
          <a:lstStyle/>
          <a:p>
            <a:r>
              <a:rPr lang="en-IN" sz="3600" dirty="0">
                <a:solidFill>
                  <a:srgbClr val="FFFF99"/>
                </a:solidFill>
                <a:latin typeface="Times New Roman" panose="02020603050405020304" pitchFamily="18" charset="0"/>
                <a:cs typeface="Times New Roman" panose="02020603050405020304" pitchFamily="18" charset="0"/>
              </a:rPr>
              <a:t>SERVICES USED:</a:t>
            </a:r>
          </a:p>
        </p:txBody>
      </p:sp>
      <p:sp>
        <p:nvSpPr>
          <p:cNvPr id="3" name="Slide Number Placeholder 2">
            <a:extLst>
              <a:ext uri="{FF2B5EF4-FFF2-40B4-BE49-F238E27FC236}">
                <a16:creationId xmlns:a16="http://schemas.microsoft.com/office/drawing/2014/main" id="{2877E93A-E790-46C7-9171-C145F408BDE3}"/>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DA5A2B19-3236-4D4E-ADCE-8A2462206E96}"/>
              </a:ext>
            </a:extLst>
          </p:cNvPr>
          <p:cNvSpPr>
            <a:spLocks noGrp="1"/>
          </p:cNvSpPr>
          <p:nvPr>
            <p:ph type="body" sz="quarter" idx="13"/>
          </p:nvPr>
        </p:nvSpPr>
        <p:spPr>
          <a:xfrm>
            <a:off x="258954" y="1948071"/>
            <a:ext cx="11262485" cy="4207534"/>
          </a:xfrm>
        </p:spPr>
        <p:txBody>
          <a:bodyPr/>
          <a:lstStyle/>
          <a:p>
            <a:pPr algn="just"/>
            <a:r>
              <a:rPr lang="en-IN" sz="2800" i="0" dirty="0">
                <a:effectLst/>
                <a:latin typeface="Times New Roman" panose="02020603050405020304" pitchFamily="18" charset="0"/>
                <a:cs typeface="Times New Roman" panose="02020603050405020304" pitchFamily="18" charset="0"/>
              </a:rPr>
              <a:t>IBM Watson Studio                              </a:t>
            </a:r>
          </a:p>
          <a:p>
            <a:pPr algn="just"/>
            <a:r>
              <a:rPr lang="en-IN" sz="2800" i="0" dirty="0">
                <a:effectLst/>
                <a:latin typeface="Times New Roman" panose="02020603050405020304" pitchFamily="18" charset="0"/>
                <a:cs typeface="Times New Roman" panose="02020603050405020304" pitchFamily="18" charset="0"/>
              </a:rPr>
              <a:t>IBM Watson Machine Learning      </a:t>
            </a:r>
          </a:p>
          <a:p>
            <a:pPr algn="just"/>
            <a:r>
              <a:rPr lang="en-IN" sz="2800" i="0" dirty="0">
                <a:effectLst/>
                <a:latin typeface="Times New Roman" panose="02020603050405020304" pitchFamily="18" charset="0"/>
                <a:cs typeface="Times New Roman" panose="02020603050405020304" pitchFamily="18" charset="0"/>
              </a:rPr>
              <a:t>IBM Cloud Object Storage</a:t>
            </a:r>
          </a:p>
          <a:p>
            <a:pPr algn="just"/>
            <a:r>
              <a:rPr lang="en-IN" sz="2800" dirty="0">
                <a:latin typeface="Times New Roman" panose="02020603050405020304" pitchFamily="18" charset="0"/>
                <a:cs typeface="Times New Roman" panose="02020603050405020304" pitchFamily="18" charset="0"/>
              </a:rPr>
              <a:t>IBM Auto AI</a:t>
            </a:r>
          </a:p>
          <a:p>
            <a:pPr algn="just"/>
            <a:r>
              <a:rPr lang="en-IN" sz="2800" dirty="0">
                <a:latin typeface="Times New Roman" panose="02020603050405020304" pitchFamily="18" charset="0"/>
                <a:cs typeface="Times New Roman" panose="02020603050405020304" pitchFamily="18" charset="0"/>
              </a:rPr>
              <a:t>IBM Node-Red</a:t>
            </a:r>
            <a:endParaRPr lang="en-IN" sz="2800" i="0" dirty="0">
              <a:effectLst/>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774F9D6-3DC5-4CAF-BDD1-E635D6184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30" y="1404127"/>
            <a:ext cx="6435770" cy="348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02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2835-CC37-417F-9C6D-C6EB82778D20}"/>
              </a:ext>
            </a:extLst>
          </p:cNvPr>
          <p:cNvSpPr>
            <a:spLocks noGrp="1"/>
          </p:cNvSpPr>
          <p:nvPr>
            <p:ph type="title"/>
          </p:nvPr>
        </p:nvSpPr>
        <p:spPr>
          <a:xfrm>
            <a:off x="789647" y="740841"/>
            <a:ext cx="11214100" cy="624133"/>
          </a:xfrm>
        </p:spPr>
        <p:txBody>
          <a:bodyPr/>
          <a:lstStyle/>
          <a:p>
            <a:r>
              <a:rPr lang="en-IN" sz="3600" b="1" i="0" dirty="0">
                <a:solidFill>
                  <a:srgbClr val="FFFF99"/>
                </a:solidFill>
                <a:effectLst/>
                <a:latin typeface="Times New Roman" panose="02020603050405020304" pitchFamily="18" charset="0"/>
                <a:cs typeface="Times New Roman" panose="02020603050405020304" pitchFamily="18" charset="0"/>
              </a:rPr>
              <a:t>BUILD MACHINE LEARNING MODEL</a:t>
            </a:r>
            <a:br>
              <a:rPr lang="en-IN" b="1" i="0" dirty="0">
                <a:solidFill>
                  <a:srgbClr val="2D2828"/>
                </a:solidFill>
                <a:effectLst/>
                <a:latin typeface="Open Sans" panose="020B0606030504020204" pitchFamily="34" charset="0"/>
              </a:rPr>
            </a:br>
            <a:br>
              <a:rPr lang="en-IN" dirty="0"/>
            </a:br>
            <a:endParaRPr lang="en-IN" dirty="0"/>
          </a:p>
        </p:txBody>
      </p:sp>
      <p:sp>
        <p:nvSpPr>
          <p:cNvPr id="3" name="Slide Number Placeholder 2">
            <a:extLst>
              <a:ext uri="{FF2B5EF4-FFF2-40B4-BE49-F238E27FC236}">
                <a16:creationId xmlns:a16="http://schemas.microsoft.com/office/drawing/2014/main" id="{572DC9EC-6D01-4CEF-A540-2B1370523BD6}"/>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0D9B85D9-EDAB-4291-9898-E6A7BD22D83A}"/>
              </a:ext>
            </a:extLst>
          </p:cNvPr>
          <p:cNvSpPr>
            <a:spLocks noGrp="1"/>
          </p:cNvSpPr>
          <p:nvPr>
            <p:ph type="body" sz="quarter" idx="13"/>
          </p:nvPr>
        </p:nvSpPr>
        <p:spPr>
          <a:xfrm>
            <a:off x="789647" y="1691589"/>
            <a:ext cx="10612706" cy="4199317"/>
          </a:xfrm>
        </p:spPr>
        <p:txBody>
          <a:bodyPr/>
          <a:lstStyle/>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this activity we will save a pipeline as a Watson Machine Learning model, deploy the model and score it to view a prediction. Model Building includes the following:</a:t>
            </a:r>
          </a:p>
          <a:p>
            <a:pPr marL="514350" indent="-514350" algn="l">
              <a:buFont typeface="+mj-lt"/>
              <a:buAutoNum type="romanUcPeriod"/>
            </a:pPr>
            <a:r>
              <a:rPr lang="en-US" sz="2000" b="1" i="0" dirty="0">
                <a:solidFill>
                  <a:srgbClr val="99CC00"/>
                </a:solidFill>
                <a:effectLst/>
                <a:latin typeface="Times New Roman" panose="02020603050405020304" pitchFamily="18" charset="0"/>
                <a:cs typeface="Times New Roman" panose="02020603050405020304" pitchFamily="18" charset="0"/>
              </a:rPr>
              <a:t>Collect the data set</a:t>
            </a:r>
          </a:p>
          <a:p>
            <a:pPr marL="514350" indent="-514350" algn="l">
              <a:buFont typeface="+mj-lt"/>
              <a:buAutoNum type="romanUcPeriod"/>
            </a:pPr>
            <a:r>
              <a:rPr lang="en-US" sz="2000" b="1" i="0" dirty="0">
                <a:solidFill>
                  <a:srgbClr val="99CC00"/>
                </a:solidFill>
                <a:effectLst/>
                <a:latin typeface="Times New Roman" panose="02020603050405020304" pitchFamily="18" charset="0"/>
                <a:cs typeface="Times New Roman" panose="02020603050405020304" pitchFamily="18" charset="0"/>
              </a:rPr>
              <a:t>Create Watson Studio project</a:t>
            </a:r>
          </a:p>
          <a:p>
            <a:pPr marL="514350" indent="-514350" algn="l">
              <a:buFont typeface="+mj-lt"/>
              <a:buAutoNum type="romanUcPeriod"/>
            </a:pPr>
            <a:r>
              <a:rPr lang="en-US" sz="2000" b="1" i="0" dirty="0">
                <a:solidFill>
                  <a:srgbClr val="99CC00"/>
                </a:solidFill>
                <a:effectLst/>
                <a:latin typeface="Times New Roman" panose="02020603050405020304" pitchFamily="18" charset="0"/>
                <a:cs typeface="Times New Roman" panose="02020603050405020304" pitchFamily="18" charset="0"/>
              </a:rPr>
              <a:t>Add Auto AI experiment</a:t>
            </a:r>
          </a:p>
          <a:p>
            <a:pPr marL="514350" indent="-514350" algn="l">
              <a:buFont typeface="+mj-lt"/>
              <a:buAutoNum type="romanUcPeriod"/>
            </a:pPr>
            <a:r>
              <a:rPr lang="en-US" sz="2000" b="1" i="0" dirty="0">
                <a:solidFill>
                  <a:srgbClr val="99CC00"/>
                </a:solidFill>
                <a:effectLst/>
                <a:latin typeface="Times New Roman" panose="02020603050405020304" pitchFamily="18" charset="0"/>
                <a:cs typeface="Times New Roman" panose="02020603050405020304" pitchFamily="18" charset="0"/>
              </a:rPr>
              <a:t>Run AI Experiment</a:t>
            </a:r>
          </a:p>
          <a:p>
            <a:pPr marL="514350" indent="-514350" algn="l">
              <a:buFont typeface="+mj-lt"/>
              <a:buAutoNum type="romanUcPeriod"/>
            </a:pPr>
            <a:r>
              <a:rPr lang="en-US" sz="2000" b="1" i="0" dirty="0">
                <a:solidFill>
                  <a:srgbClr val="99CC00"/>
                </a:solidFill>
                <a:effectLst/>
                <a:latin typeface="Times New Roman" panose="02020603050405020304" pitchFamily="18" charset="0"/>
                <a:cs typeface="Times New Roman" panose="02020603050405020304" pitchFamily="18" charset="0"/>
              </a:rPr>
              <a:t>Save the model</a:t>
            </a:r>
          </a:p>
          <a:p>
            <a:pPr marL="514350" indent="-514350" algn="l">
              <a:buFont typeface="+mj-lt"/>
              <a:buAutoNum type="romanUcPeriod"/>
            </a:pPr>
            <a:r>
              <a:rPr lang="en-US" sz="2000" b="1" i="0" dirty="0">
                <a:solidFill>
                  <a:srgbClr val="99CC00"/>
                </a:solidFill>
                <a:effectLst/>
                <a:latin typeface="Times New Roman" panose="02020603050405020304" pitchFamily="18" charset="0"/>
                <a:cs typeface="Times New Roman" panose="02020603050405020304" pitchFamily="18" charset="0"/>
              </a:rPr>
              <a:t>Deploy the model</a:t>
            </a:r>
          </a:p>
          <a:p>
            <a:endParaRPr lang="en-IN" dirty="0"/>
          </a:p>
        </p:txBody>
      </p:sp>
    </p:spTree>
    <p:extLst>
      <p:ext uri="{BB962C8B-B14F-4D97-AF65-F5344CB8AC3E}">
        <p14:creationId xmlns:p14="http://schemas.microsoft.com/office/powerpoint/2010/main" val="5086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932A-67D2-40FC-AE09-B980E0D76E0C}"/>
              </a:ext>
            </a:extLst>
          </p:cNvPr>
          <p:cNvSpPr>
            <a:spLocks noGrp="1"/>
          </p:cNvSpPr>
          <p:nvPr>
            <p:ph type="title"/>
          </p:nvPr>
        </p:nvSpPr>
        <p:spPr>
          <a:xfrm>
            <a:off x="488950" y="360363"/>
            <a:ext cx="11214100" cy="535531"/>
          </a:xfrm>
        </p:spPr>
        <p:txBody>
          <a:bodyPr/>
          <a:lstStyle/>
          <a:p>
            <a:r>
              <a:rPr lang="en-IN" dirty="0">
                <a:solidFill>
                  <a:srgbClr val="99CC00"/>
                </a:solidFill>
                <a:latin typeface="Times New Roman" panose="02020603050405020304" pitchFamily="18" charset="0"/>
                <a:cs typeface="Times New Roman" panose="02020603050405020304" pitchFamily="18" charset="0"/>
              </a:rPr>
              <a:t> </a:t>
            </a:r>
            <a:r>
              <a:rPr lang="en-IN" b="0" dirty="0">
                <a:solidFill>
                  <a:srgbClr val="99CC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COLLECT THE DATA SET</a:t>
            </a:r>
          </a:p>
        </p:txBody>
      </p:sp>
      <p:sp>
        <p:nvSpPr>
          <p:cNvPr id="3" name="Slide Number Placeholder 2">
            <a:extLst>
              <a:ext uri="{FF2B5EF4-FFF2-40B4-BE49-F238E27FC236}">
                <a16:creationId xmlns:a16="http://schemas.microsoft.com/office/drawing/2014/main" id="{113C16ED-4C57-43AD-9A5C-80DE31F98CFE}"/>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F7B3EA27-CB23-4756-A88C-86CBB57D6612}"/>
              </a:ext>
            </a:extLst>
          </p:cNvPr>
          <p:cNvSpPr>
            <a:spLocks noGrp="1"/>
          </p:cNvSpPr>
          <p:nvPr>
            <p:ph type="body" sz="quarter" idx="13"/>
          </p:nvPr>
        </p:nvSpPr>
        <p:spPr>
          <a:xfrm>
            <a:off x="664894" y="991558"/>
            <a:ext cx="11527106" cy="5688642"/>
          </a:xfrm>
        </p:spPr>
        <p:txBody>
          <a:bodyPr/>
          <a:lstStyle/>
          <a:p>
            <a:r>
              <a:rPr lang="en-IN" sz="2000" dirty="0">
                <a:latin typeface="Times New Roman" panose="02020603050405020304" pitchFamily="18" charset="0"/>
                <a:cs typeface="Times New Roman" panose="02020603050405020304" pitchFamily="18" charset="0"/>
              </a:rPr>
              <a:t>Data set was imported from </a:t>
            </a:r>
            <a:r>
              <a:rPr lang="en-IN" sz="2000" dirty="0" err="1">
                <a:latin typeface="Times New Roman" panose="02020603050405020304" pitchFamily="18" charset="0"/>
                <a:cs typeface="Times New Roman" panose="02020603050405020304" pitchFamily="18" charset="0"/>
              </a:rPr>
              <a:t>kaggle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Our  </a:t>
            </a:r>
            <a:r>
              <a:rPr lang="en-IN" sz="2000" b="1" i="1" dirty="0">
                <a:latin typeface="Times New Roman" panose="02020603050405020304" pitchFamily="18" charset="0"/>
                <a:cs typeface="Times New Roman" panose="02020603050405020304" pitchFamily="18" charset="0"/>
              </a:rPr>
              <a:t>“ </a:t>
            </a:r>
            <a:r>
              <a:rPr lang="en-IN" sz="2000" b="1" i="1" dirty="0" err="1">
                <a:latin typeface="Times New Roman" panose="02020603050405020304" pitchFamily="18" charset="0"/>
                <a:cs typeface="Times New Roman" panose="02020603050405020304" pitchFamily="18" charset="0"/>
              </a:rPr>
              <a:t>german_credit_dataset</a:t>
            </a:r>
            <a:r>
              <a:rPr lang="en-IN" sz="2000" b="1" i="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contains </a:t>
            </a:r>
          </a:p>
          <a:p>
            <a:pPr marL="0" indent="0">
              <a:buNone/>
            </a:pPr>
            <a:r>
              <a:rPr lang="en-IN" sz="2000" dirty="0">
                <a:latin typeface="Times New Roman" panose="02020603050405020304" pitchFamily="18" charset="0"/>
                <a:cs typeface="Times New Roman" panose="02020603050405020304" pitchFamily="18" charset="0"/>
              </a:rPr>
              <a:t>    1000 rows and 10 columns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Age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Sex</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Job</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Housing</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Saving account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Checking account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Credit amount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Duration</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Purpose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Risk (Prediction)</a:t>
            </a:r>
          </a:p>
        </p:txBody>
      </p:sp>
      <p:sp>
        <p:nvSpPr>
          <p:cNvPr id="5" name="AutoShape 2">
            <a:extLst>
              <a:ext uri="{FF2B5EF4-FFF2-40B4-BE49-F238E27FC236}">
                <a16:creationId xmlns:a16="http://schemas.microsoft.com/office/drawing/2014/main" id="{98F926A9-3949-429E-8320-81C5759493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9A23DC10-DFC8-4A22-9692-80F112993127}"/>
              </a:ext>
            </a:extLst>
          </p:cNvPr>
          <p:cNvPicPr>
            <a:picLocks noChangeAspect="1"/>
          </p:cNvPicPr>
          <p:nvPr/>
        </p:nvPicPr>
        <p:blipFill>
          <a:blip r:embed="rId2"/>
          <a:stretch>
            <a:fillRect/>
          </a:stretch>
        </p:blipFill>
        <p:spPr>
          <a:xfrm>
            <a:off x="5992015" y="628128"/>
            <a:ext cx="5711035" cy="5596322"/>
          </a:xfrm>
          <a:prstGeom prst="rect">
            <a:avLst/>
          </a:prstGeom>
        </p:spPr>
      </p:pic>
    </p:spTree>
    <p:extLst>
      <p:ext uri="{BB962C8B-B14F-4D97-AF65-F5344CB8AC3E}">
        <p14:creationId xmlns:p14="http://schemas.microsoft.com/office/powerpoint/2010/main" val="98449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02AE-618A-4428-A570-219D57B9A868}"/>
              </a:ext>
            </a:extLst>
          </p:cNvPr>
          <p:cNvSpPr>
            <a:spLocks noGrp="1"/>
          </p:cNvSpPr>
          <p:nvPr>
            <p:ph type="title"/>
          </p:nvPr>
        </p:nvSpPr>
        <p:spPr>
          <a:xfrm>
            <a:off x="641350" y="776094"/>
            <a:ext cx="11214100" cy="590931"/>
          </a:xfrm>
        </p:spPr>
        <p:txBody>
          <a:bodyPr/>
          <a:lstStyle/>
          <a:p>
            <a:r>
              <a:rPr lang="en-IN" sz="3600" dirty="0">
                <a:solidFill>
                  <a:srgbClr val="99CC00"/>
                </a:solidFill>
                <a:latin typeface="Times New Roman" panose="02020603050405020304" pitchFamily="18" charset="0"/>
                <a:cs typeface="Times New Roman" panose="02020603050405020304" pitchFamily="18" charset="0"/>
              </a:rPr>
              <a:t> II. CREATE WATSON STUDIO PROJECT</a:t>
            </a:r>
          </a:p>
        </p:txBody>
      </p:sp>
      <p:sp>
        <p:nvSpPr>
          <p:cNvPr id="3" name="Slide Number Placeholder 2">
            <a:extLst>
              <a:ext uri="{FF2B5EF4-FFF2-40B4-BE49-F238E27FC236}">
                <a16:creationId xmlns:a16="http://schemas.microsoft.com/office/drawing/2014/main" id="{0DBAC7C4-D254-4B52-A32D-8AF3DCCFC869}"/>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CB30171A-2732-407D-B985-868388ADB5F1}"/>
              </a:ext>
            </a:extLst>
          </p:cNvPr>
          <p:cNvSpPr>
            <a:spLocks noGrp="1"/>
          </p:cNvSpPr>
          <p:nvPr>
            <p:ph type="body" sz="quarter" idx="13"/>
          </p:nvPr>
        </p:nvSpPr>
        <p:spPr>
          <a:xfrm>
            <a:off x="844550" y="1988662"/>
            <a:ext cx="10807700" cy="4093243"/>
          </a:xfrm>
        </p:spPr>
        <p:txBody>
          <a:bodyPr/>
          <a:lstStyle/>
          <a:p>
            <a:r>
              <a:rPr lang="en-IN" sz="2400" dirty="0">
                <a:latin typeface="Times New Roman" panose="02020603050405020304" pitchFamily="18" charset="0"/>
                <a:cs typeface="Times New Roman" panose="02020603050405020304" pitchFamily="18" charset="0"/>
              </a:rPr>
              <a:t>Open Watson Studio Dashboard </a:t>
            </a:r>
          </a:p>
          <a:p>
            <a:r>
              <a:rPr lang="en-IN" sz="2400" dirty="0">
                <a:latin typeface="Times New Roman" panose="02020603050405020304" pitchFamily="18" charset="0"/>
                <a:cs typeface="Times New Roman" panose="02020603050405020304" pitchFamily="18" charset="0"/>
              </a:rPr>
              <a:t>Click on Projects (New)</a:t>
            </a:r>
          </a:p>
          <a:p>
            <a:r>
              <a:rPr lang="en-IN" sz="2400" dirty="0">
                <a:latin typeface="Times New Roman" panose="02020603050405020304" pitchFamily="18" charset="0"/>
                <a:cs typeface="Times New Roman" panose="02020603050405020304" pitchFamily="18" charset="0"/>
              </a:rPr>
              <a:t>Select empty Project</a:t>
            </a:r>
          </a:p>
          <a:p>
            <a:r>
              <a:rPr lang="en-IN" sz="2400" dirty="0">
                <a:latin typeface="Times New Roman" panose="02020603050405020304" pitchFamily="18" charset="0"/>
                <a:cs typeface="Times New Roman" panose="02020603050405020304" pitchFamily="18" charset="0"/>
              </a:rPr>
              <a:t>Define a Project name </a:t>
            </a:r>
          </a:p>
          <a:p>
            <a:r>
              <a:rPr lang="en-IN" sz="2400" dirty="0">
                <a:latin typeface="Times New Roman" panose="02020603050405020304" pitchFamily="18" charset="0"/>
                <a:cs typeface="Times New Roman" panose="02020603050405020304" pitchFamily="18" charset="0"/>
              </a:rPr>
              <a:t>Add Description</a:t>
            </a:r>
          </a:p>
          <a:p>
            <a:r>
              <a:rPr lang="en-IN" sz="2400" dirty="0">
                <a:latin typeface="Times New Roman" panose="02020603050405020304" pitchFamily="18" charset="0"/>
                <a:cs typeface="Times New Roman" panose="02020603050405020304" pitchFamily="18" charset="0"/>
              </a:rPr>
              <a:t>Click on Create</a:t>
            </a:r>
          </a:p>
        </p:txBody>
      </p:sp>
      <p:sp>
        <p:nvSpPr>
          <p:cNvPr id="5" name="AutoShape 2">
            <a:extLst>
              <a:ext uri="{FF2B5EF4-FFF2-40B4-BE49-F238E27FC236}">
                <a16:creationId xmlns:a16="http://schemas.microsoft.com/office/drawing/2014/main" id="{4C759DDD-704A-4CB9-B5EC-FC49F18292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F0117395-8094-4233-A2B6-329C870B20FC}"/>
              </a:ext>
            </a:extLst>
          </p:cNvPr>
          <p:cNvPicPr>
            <a:picLocks noChangeAspect="1"/>
          </p:cNvPicPr>
          <p:nvPr/>
        </p:nvPicPr>
        <p:blipFill>
          <a:blip r:embed="rId2"/>
          <a:stretch>
            <a:fillRect/>
          </a:stretch>
        </p:blipFill>
        <p:spPr>
          <a:xfrm>
            <a:off x="5457825" y="1988662"/>
            <a:ext cx="6200775" cy="2880675"/>
          </a:xfrm>
          <a:prstGeom prst="rect">
            <a:avLst/>
          </a:prstGeom>
        </p:spPr>
      </p:pic>
    </p:spTree>
    <p:extLst>
      <p:ext uri="{BB962C8B-B14F-4D97-AF65-F5344CB8AC3E}">
        <p14:creationId xmlns:p14="http://schemas.microsoft.com/office/powerpoint/2010/main" val="2812514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55C5-DC81-4A70-BEC9-96D6E6233AF4}"/>
              </a:ext>
            </a:extLst>
          </p:cNvPr>
          <p:cNvSpPr>
            <a:spLocks noGrp="1"/>
          </p:cNvSpPr>
          <p:nvPr>
            <p:ph type="title"/>
          </p:nvPr>
        </p:nvSpPr>
        <p:spPr>
          <a:xfrm>
            <a:off x="488950" y="900419"/>
            <a:ext cx="11214100" cy="424732"/>
          </a:xfrm>
        </p:spPr>
        <p:txBody>
          <a:bodyPr/>
          <a:lstStyle/>
          <a:p>
            <a:r>
              <a:rPr lang="en-IN" sz="2400" dirty="0">
                <a:solidFill>
                  <a:srgbClr val="FF0000"/>
                </a:solidFill>
                <a:latin typeface="Times New Roman" panose="02020603050405020304" pitchFamily="18" charset="0"/>
                <a:cs typeface="Times New Roman" panose="02020603050405020304" pitchFamily="18" charset="0"/>
              </a:rPr>
              <a:t>In order to store our data set, we must create Cloud Object Storage Service</a:t>
            </a:r>
          </a:p>
        </p:txBody>
      </p:sp>
      <p:sp>
        <p:nvSpPr>
          <p:cNvPr id="3" name="Slide Number Placeholder 2">
            <a:extLst>
              <a:ext uri="{FF2B5EF4-FFF2-40B4-BE49-F238E27FC236}">
                <a16:creationId xmlns:a16="http://schemas.microsoft.com/office/drawing/2014/main" id="{717143D2-8FF7-43E5-838E-4B8C096E96D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6F53E056-8EE9-4D8A-961D-20A6900A0CDD}"/>
              </a:ext>
            </a:extLst>
          </p:cNvPr>
          <p:cNvSpPr>
            <a:spLocks noGrp="1"/>
          </p:cNvSpPr>
          <p:nvPr>
            <p:ph type="body" sz="quarter" idx="13"/>
          </p:nvPr>
        </p:nvSpPr>
        <p:spPr>
          <a:xfrm>
            <a:off x="444500" y="1877176"/>
            <a:ext cx="6718300" cy="4093243"/>
          </a:xfrm>
        </p:spPr>
        <p:txBody>
          <a:bodyPr/>
          <a:lstStyle/>
          <a:p>
            <a:r>
              <a:rPr lang="en-IN" sz="2000" dirty="0">
                <a:latin typeface="Times New Roman" panose="02020603050405020304" pitchFamily="18" charset="0"/>
                <a:cs typeface="Times New Roman" panose="02020603050405020304" pitchFamily="18" charset="0"/>
              </a:rPr>
              <a:t>Select Storage Service  and Click on Add </a:t>
            </a:r>
          </a:p>
          <a:p>
            <a:r>
              <a:rPr lang="en-IN" sz="2000" dirty="0">
                <a:latin typeface="Times New Roman" panose="02020603050405020304" pitchFamily="18" charset="0"/>
                <a:cs typeface="Times New Roman" panose="02020603050405020304" pitchFamily="18" charset="0"/>
              </a:rPr>
              <a:t>Configure Service name</a:t>
            </a:r>
          </a:p>
          <a:p>
            <a:r>
              <a:rPr lang="en-IN" sz="2000" dirty="0">
                <a:latin typeface="Times New Roman" panose="02020603050405020304" pitchFamily="18" charset="0"/>
                <a:cs typeface="Times New Roman" panose="02020603050405020304" pitchFamily="18" charset="0"/>
              </a:rPr>
              <a:t>Click on Create</a:t>
            </a:r>
          </a:p>
          <a:p>
            <a:r>
              <a:rPr lang="en-IN" sz="2000" dirty="0">
                <a:latin typeface="Times New Roman" panose="02020603050405020304" pitchFamily="18" charset="0"/>
                <a:cs typeface="Times New Roman" panose="02020603050405020304" pitchFamily="18" charset="0"/>
              </a:rPr>
              <a:t>Refresh the previous page</a:t>
            </a:r>
          </a:p>
          <a:p>
            <a:r>
              <a:rPr lang="en-IN" sz="2000" dirty="0">
                <a:latin typeface="Times New Roman" panose="02020603050405020304" pitchFamily="18" charset="0"/>
                <a:cs typeface="Times New Roman" panose="02020603050405020304" pitchFamily="18" charset="0"/>
              </a:rPr>
              <a:t>Hence the Cloud Object Storage Service is </a:t>
            </a:r>
          </a:p>
          <a:p>
            <a:pPr marL="0" indent="0">
              <a:buNone/>
            </a:pPr>
            <a:r>
              <a:rPr lang="en-IN" sz="2000" dirty="0">
                <a:latin typeface="Times New Roman" panose="02020603050405020304" pitchFamily="18" charset="0"/>
                <a:cs typeface="Times New Roman" panose="02020603050405020304" pitchFamily="18" charset="0"/>
              </a:rPr>
              <a:t>    associated  with the project</a:t>
            </a:r>
          </a:p>
          <a:p>
            <a:r>
              <a:rPr lang="en-IN" sz="2000" dirty="0">
                <a:latin typeface="Times New Roman" panose="02020603050405020304" pitchFamily="18" charset="0"/>
                <a:cs typeface="Times New Roman" panose="02020603050405020304" pitchFamily="18" charset="0"/>
              </a:rPr>
              <a:t>Finally, it directs to the project page</a:t>
            </a:r>
          </a:p>
        </p:txBody>
      </p:sp>
      <p:pic>
        <p:nvPicPr>
          <p:cNvPr id="6" name="Picture 5">
            <a:extLst>
              <a:ext uri="{FF2B5EF4-FFF2-40B4-BE49-F238E27FC236}">
                <a16:creationId xmlns:a16="http://schemas.microsoft.com/office/drawing/2014/main" id="{4C63099B-9446-4102-BFD1-3EC56E37B5A3}"/>
              </a:ext>
            </a:extLst>
          </p:cNvPr>
          <p:cNvPicPr>
            <a:picLocks noChangeAspect="1"/>
          </p:cNvPicPr>
          <p:nvPr/>
        </p:nvPicPr>
        <p:blipFill>
          <a:blip r:embed="rId2"/>
          <a:stretch>
            <a:fillRect/>
          </a:stretch>
        </p:blipFill>
        <p:spPr>
          <a:xfrm>
            <a:off x="5365457" y="1929973"/>
            <a:ext cx="6382043" cy="2998054"/>
          </a:xfrm>
          <a:prstGeom prst="rect">
            <a:avLst/>
          </a:prstGeom>
        </p:spPr>
      </p:pic>
    </p:spTree>
    <p:extLst>
      <p:ext uri="{BB962C8B-B14F-4D97-AF65-F5344CB8AC3E}">
        <p14:creationId xmlns:p14="http://schemas.microsoft.com/office/powerpoint/2010/main" val="202553042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tf66687569_win32</Template>
  <TotalTime>1062</TotalTime>
  <Words>1188</Words>
  <Application>Microsoft Office PowerPoint</Application>
  <PresentationFormat>Widescreen</PresentationFormat>
  <Paragraphs>154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Microsoft Uighur</vt:lpstr>
      <vt:lpstr>Open Sans</vt:lpstr>
      <vt:lpstr>Times New Roman</vt:lpstr>
      <vt:lpstr>Trade Gothic LT Pro</vt:lpstr>
      <vt:lpstr>Trebuchet MS</vt:lpstr>
      <vt:lpstr>Wingdings</vt:lpstr>
      <vt:lpstr>Office Theme</vt:lpstr>
      <vt:lpstr>“ Risk Prediction In Corporate Financial Management Using IBM Auto Ai Service ” </vt:lpstr>
      <vt:lpstr>OUTLINE</vt:lpstr>
      <vt:lpstr>INRODUCTION</vt:lpstr>
      <vt:lpstr> OBJECTIVES </vt:lpstr>
      <vt:lpstr>SERVICES USED:</vt:lpstr>
      <vt:lpstr>BUILD MACHINE LEARNING MODEL  </vt:lpstr>
      <vt:lpstr> I. COLLECT THE DATA SET</vt:lpstr>
      <vt:lpstr> II. CREATE WATSON STUDIO PROJECT</vt:lpstr>
      <vt:lpstr>In order to store our data set, we must create Cloud Object Storage Service</vt:lpstr>
      <vt:lpstr>III.  ADD AUTO AI EXPERIMENT</vt:lpstr>
      <vt:lpstr>IV. RUN AUTO AI EXPERIMENT</vt:lpstr>
      <vt:lpstr>a</vt:lpstr>
      <vt:lpstr>As the model trained from the algorithms, infographic view of pipelines are shown below:</vt:lpstr>
      <vt:lpstr>V.  SAVE THE MODEL</vt:lpstr>
      <vt:lpstr>VI. DEPLOY THE MODEL</vt:lpstr>
      <vt:lpstr>Hence the deployment space is created  and shown below in Assets</vt:lpstr>
      <vt:lpstr>After you save the deployment, click on the deployment name to view the deployment details page. Enter the input values  to test and results obtained as predictions.</vt:lpstr>
      <vt:lpstr>BUILD NODE-RED APPLICATION</vt:lpstr>
      <vt:lpstr>Steps to follow in Node-Red</vt:lpstr>
      <vt:lpstr>PREDICTION SHOWCASED ON UI</vt:lpstr>
      <vt:lpstr>CONCLUSION</vt:lpstr>
      <vt:lpstr>999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INRODUCTION</dc:title>
  <dc:creator>srija srinivas</dc:creator>
  <cp:lastModifiedBy>srija srinivas</cp:lastModifiedBy>
  <cp:revision>45</cp:revision>
  <dcterms:created xsi:type="dcterms:W3CDTF">2021-11-19T16:57:16Z</dcterms:created>
  <dcterms:modified xsi:type="dcterms:W3CDTF">2021-12-03T10:13:37Z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