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8" r:id="rId23"/>
    <p:sldId id="282" r:id="rId24"/>
    <p:sldId id="283"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6630" y="0"/>
            <a:ext cx="10717530" cy="2508885"/>
          </a:xfrm>
        </p:spPr>
        <p:txBody>
          <a:bodyPr>
            <a:noAutofit/>
          </a:bodyPr>
          <a:lstStyle/>
          <a:p>
            <a:r>
              <a:rPr lang="en-US" sz="4000" b="1" dirty="0">
                <a:solidFill>
                  <a:schemeClr val="bg1"/>
                </a:solidFill>
                <a:latin typeface="Times New Roman" panose="02020603050405020304" charset="0"/>
                <a:cs typeface="Times New Roman" panose="02020603050405020304" charset="0"/>
              </a:rPr>
              <a:t>ECG-IMAGE BASED HEARTBEAT CLASSIFICATION FOR ARRHYTHMIA DETECTION USING IBM WATSON STUDIO</a:t>
            </a:r>
            <a:endParaRPr lang="en-US" sz="4000" b="1" dirty="0">
              <a:solidFill>
                <a:schemeClr val="bg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2953385"/>
            <a:ext cx="9144000" cy="3496310"/>
          </a:xfrm>
        </p:spPr>
        <p:txBody>
          <a:bodyPr>
            <a:noAutofit/>
          </a:bodyPr>
          <a:lstStyle/>
          <a:p>
            <a:pPr algn="ctr"/>
            <a:r>
              <a:rPr lang="en-IN" sz="2800" dirty="0">
                <a:solidFill>
                  <a:schemeClr val="bg1"/>
                </a:solidFill>
                <a:sym typeface="+mn-ea"/>
              </a:rPr>
              <a:t>Presented by:</a:t>
            </a:r>
            <a:endParaRPr lang="en-IN" sz="2800" dirty="0">
              <a:solidFill>
                <a:schemeClr val="bg1"/>
              </a:solidFill>
            </a:endParaRPr>
          </a:p>
          <a:p>
            <a:pPr algn="ctr"/>
            <a:r>
              <a:rPr lang="en-IN" sz="2800" dirty="0">
                <a:solidFill>
                  <a:schemeClr val="bg1"/>
                </a:solidFill>
                <a:sym typeface="+mn-ea"/>
              </a:rPr>
              <a:t> Team no: CSE-</a:t>
            </a:r>
            <a:r>
              <a:rPr lang="en-US" altLang="en-IN" sz="2800" dirty="0">
                <a:solidFill>
                  <a:schemeClr val="bg1"/>
                </a:solidFill>
                <a:sym typeface="+mn-ea"/>
              </a:rPr>
              <a:t>B</a:t>
            </a:r>
            <a:r>
              <a:rPr lang="en-IN" sz="2800" dirty="0">
                <a:solidFill>
                  <a:schemeClr val="bg1"/>
                </a:solidFill>
                <a:sym typeface="+mn-ea"/>
              </a:rPr>
              <a:t>00</a:t>
            </a:r>
            <a:r>
              <a:rPr lang="en-US" altLang="en-IN" sz="2800" dirty="0">
                <a:solidFill>
                  <a:schemeClr val="bg1"/>
                </a:solidFill>
                <a:sym typeface="+mn-ea"/>
              </a:rPr>
              <a:t>3</a:t>
            </a:r>
            <a:endParaRPr lang="en-US" altLang="en-IN" sz="2800" dirty="0">
              <a:solidFill>
                <a:schemeClr val="bg1"/>
              </a:solidFill>
              <a:sym typeface="+mn-ea"/>
            </a:endParaRPr>
          </a:p>
          <a:p>
            <a:pPr algn="ctr"/>
            <a:endParaRPr lang="en-US" altLang="en-IN" sz="2800" dirty="0">
              <a:solidFill>
                <a:schemeClr val="bg1"/>
              </a:solidFill>
              <a:sym typeface="+mn-ea"/>
            </a:endParaRPr>
          </a:p>
          <a:p>
            <a:pPr algn="ctr"/>
            <a:r>
              <a:rPr lang="en-US" altLang="en-IN" sz="2800" dirty="0">
                <a:solidFill>
                  <a:schemeClr val="bg1"/>
                </a:solidFill>
                <a:sym typeface="+mn-ea"/>
              </a:rPr>
              <a:t>SALLA SAKETH(18UK1A0A7)</a:t>
            </a:r>
            <a:endParaRPr lang="en-US" altLang="en-IN" sz="2800" dirty="0">
              <a:solidFill>
                <a:schemeClr val="bg1"/>
              </a:solidFill>
              <a:sym typeface="+mn-ea"/>
            </a:endParaRPr>
          </a:p>
          <a:p>
            <a:pPr algn="ctr"/>
            <a:r>
              <a:rPr lang="en-US" altLang="en-IN" sz="2800" dirty="0">
                <a:solidFill>
                  <a:schemeClr val="bg1"/>
                </a:solidFill>
              </a:rPr>
              <a:t>THALLADA SAI TEJA(18UK1A05B2)</a:t>
            </a:r>
            <a:endParaRPr lang="en-US" altLang="en-IN" sz="2800" dirty="0">
              <a:solidFill>
                <a:schemeClr val="bg1"/>
              </a:solidFill>
            </a:endParaRPr>
          </a:p>
          <a:p>
            <a:pPr algn="ctr"/>
            <a:r>
              <a:rPr lang="en-US" altLang="en-IN" sz="2800" dirty="0">
                <a:solidFill>
                  <a:schemeClr val="bg1"/>
                </a:solidFill>
              </a:rPr>
              <a:t>PALAKURTHI RAHUL(18UK1A05A1)</a:t>
            </a:r>
            <a:endParaRPr lang="en-US" altLang="en-IN" sz="2800" dirty="0">
              <a:solidFill>
                <a:schemeClr val="bg1"/>
              </a:solidFill>
            </a:endParaRPr>
          </a:p>
          <a:p>
            <a:pPr algn="ctr"/>
            <a:r>
              <a:rPr lang="en-US" altLang="en-IN" sz="2800" dirty="0">
                <a:solidFill>
                  <a:schemeClr val="bg1"/>
                </a:solidFill>
              </a:rPr>
              <a:t> GAYAPU SINDHU(18UK1A0D2)</a:t>
            </a:r>
            <a:endParaRPr lang="en-IN" sz="2800" dirty="0">
              <a:solidFill>
                <a:schemeClr val="bg1"/>
              </a:solidFill>
            </a:endParaRPr>
          </a:p>
          <a:p>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idx="1"/>
          </p:nvPr>
        </p:nvSpPr>
        <p:spPr>
          <a:xfrm>
            <a:off x="838200" y="419735"/>
            <a:ext cx="10515600" cy="5757545"/>
          </a:xfrm>
        </p:spPr>
        <p:txBody>
          <a:bodyPr/>
          <a:p>
            <a:pPr marL="0" indent="0">
              <a:buNone/>
            </a:pPr>
            <a:r>
              <a:rPr lang="en-US" b="1">
                <a:solidFill>
                  <a:schemeClr val="bg1"/>
                </a:solidFill>
                <a:latin typeface="Times New Roman" panose="02020603050405020304" charset="0"/>
                <a:cs typeface="Times New Roman" panose="02020603050405020304" charset="0"/>
              </a:rPr>
              <a:t>Initialize The Model</a:t>
            </a:r>
            <a:endParaRPr lang="en-US" b="1">
              <a:solidFill>
                <a:schemeClr val="bg1"/>
              </a:solidFill>
              <a:latin typeface="Times New Roman" panose="02020603050405020304" charset="0"/>
              <a:cs typeface="Times New Roman" panose="02020603050405020304" charset="0"/>
            </a:endParaRPr>
          </a:p>
          <a:p>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	Keras has 2 ways to define a neural network: </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Sequential</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Function API </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	The Sequential class is used to define linear initializations of network layers which then, collectively, constitute a model. In our example below, we will use the Sequential constructor to create a model, which will then have layers added to it using the add () method.</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	Now, will initialize our model.</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451485"/>
            <a:ext cx="9693275" cy="5725795"/>
          </a:xfrm>
        </p:spPr>
        <p:txBody>
          <a:bodyPr/>
          <a:p>
            <a:pPr marL="0" indent="0">
              <a:buNone/>
            </a:pPr>
            <a:r>
              <a:rPr lang="en-US" b="1">
                <a:solidFill>
                  <a:schemeClr val="bg1"/>
                </a:solidFill>
                <a:latin typeface="Times New Roman" panose="02020603050405020304" charset="0"/>
                <a:cs typeface="Times New Roman" panose="02020603050405020304" charset="0"/>
              </a:rPr>
              <a:t>Adding CNN Layers</a:t>
            </a:r>
            <a:endParaRPr lang="en-US" b="1">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For information regarding CNN Layers refer to the link</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We are adding a convolution layer with an activation function as “relu” and with a small filter size (3,3) and a number of filters as (32) followed by a max-pooling layer.</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The Max pool layer is used to downsample the input.</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The flatten layer flattens the input. </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2"/>
          <p:cNvPicPr>
            <a:picLocks noChangeAspect="1"/>
          </p:cNvPicPr>
          <p:nvPr>
            <p:ph sz="half" idx="2"/>
          </p:nvPr>
        </p:nvPicPr>
        <p:blipFill>
          <a:blip r:embed="rId2"/>
          <a:stretch>
            <a:fillRect/>
          </a:stretch>
        </p:blipFill>
        <p:spPr>
          <a:xfrm>
            <a:off x="3343910" y="3942080"/>
            <a:ext cx="5181600" cy="1447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643890" y="588645"/>
            <a:ext cx="10515600" cy="5680710"/>
          </a:xfrm>
        </p:spPr>
        <p:txBody>
          <a:bodyPr/>
          <a:p>
            <a:pPr marL="0" indent="0">
              <a:buNone/>
            </a:pPr>
            <a:r>
              <a:rPr lang="en-US" b="1">
                <a:solidFill>
                  <a:schemeClr val="bg1"/>
                </a:solidFill>
                <a:latin typeface="Times New Roman" panose="02020603050405020304" charset="0"/>
                <a:cs typeface="Times New Roman" panose="02020603050405020304" charset="0"/>
              </a:rPr>
              <a:t>Adding Dense Layers</a:t>
            </a:r>
            <a:endParaRPr lang="en-US" b="1">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Dense layer is deeply connected neural network layer. It is most common and frequently used layer.</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3"/>
          <p:cNvPicPr>
            <a:picLocks noChangeAspect="1"/>
          </p:cNvPicPr>
          <p:nvPr>
            <p:ph sz="half" idx="2"/>
          </p:nvPr>
        </p:nvPicPr>
        <p:blipFill>
          <a:blip r:embed="rId2"/>
          <a:stretch>
            <a:fillRect/>
          </a:stretch>
        </p:blipFill>
        <p:spPr>
          <a:xfrm>
            <a:off x="1101090" y="2108200"/>
            <a:ext cx="9600565" cy="683260"/>
          </a:xfrm>
          <a:prstGeom prst="rect">
            <a:avLst/>
          </a:prstGeom>
        </p:spPr>
      </p:pic>
      <p:sp>
        <p:nvSpPr>
          <p:cNvPr id="6" name="Text Box 5"/>
          <p:cNvSpPr txBox="1"/>
          <p:nvPr/>
        </p:nvSpPr>
        <p:spPr>
          <a:xfrm>
            <a:off x="1227455" y="3251835"/>
            <a:ext cx="10126345" cy="163004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  we have 6 neurons in op layer as we have considered 6 classes</a:t>
            </a:r>
            <a:endParaRPr lang="en-US" sz="2000">
              <a:solidFill>
                <a:schemeClr val="bg1"/>
              </a:solidFill>
              <a:latin typeface="Times New Roman" panose="02020603050405020304" charset="0"/>
              <a:cs typeface="Times New Roman" panose="02020603050405020304" charset="0"/>
            </a:endParaRPr>
          </a:p>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Understanding the model is very important phase to properly use it for training and prediction purposes. Keras provides a simple method, summary to get the full information about the model and its layers.</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Content Placeholder 3" descr="4"/>
          <p:cNvPicPr>
            <a:picLocks noChangeAspect="1"/>
          </p:cNvPicPr>
          <p:nvPr>
            <p:ph idx="1"/>
          </p:nvPr>
        </p:nvPicPr>
        <p:blipFill>
          <a:blip r:embed="rId2"/>
          <a:stretch>
            <a:fillRect/>
          </a:stretch>
        </p:blipFill>
        <p:spPr>
          <a:xfrm>
            <a:off x="3694430" y="472440"/>
            <a:ext cx="5914390" cy="5265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1249680" y="327025"/>
            <a:ext cx="9431020" cy="5835015"/>
          </a:xfrm>
        </p:spPr>
        <p:txBody>
          <a:bodyPr/>
          <a:p>
            <a:pPr marL="0" indent="0">
              <a:buNone/>
            </a:pPr>
            <a:r>
              <a:rPr lang="en-US" b="1">
                <a:solidFill>
                  <a:schemeClr val="bg1"/>
                </a:solidFill>
                <a:latin typeface="Times New Roman" panose="02020603050405020304" charset="0"/>
                <a:cs typeface="Times New Roman" panose="02020603050405020304" charset="0"/>
              </a:rPr>
              <a:t>Configure The Learning Process</a:t>
            </a:r>
            <a:endParaRPr lang="en-US" b="1">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The compilation is the final step in creating a model. Once the compilation is done, we can move on to the training phase. The loss function is used to find error or deviation in the learning process. Keras requires loss function during the model compilation process. </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Optimization is an important process that optimizes the input weights by comparing the prediction and the loss function. Here we are using adam optimizer</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Metrics is used to evaluate the performance of your model. It is similar to loss function, but not used in the training process</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5"/>
          <p:cNvPicPr>
            <a:picLocks noChangeAspect="1"/>
          </p:cNvPicPr>
          <p:nvPr>
            <p:ph sz="half" idx="2"/>
          </p:nvPr>
        </p:nvPicPr>
        <p:blipFill>
          <a:blip r:embed="rId2"/>
          <a:stretch>
            <a:fillRect/>
          </a:stretch>
        </p:blipFill>
        <p:spPr>
          <a:xfrm>
            <a:off x="1511935" y="4321810"/>
            <a:ext cx="8712835" cy="933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373380"/>
            <a:ext cx="10774680" cy="5819140"/>
          </a:xfrm>
        </p:spPr>
        <p:txBody>
          <a:bodyPr/>
          <a:p>
            <a:pPr marL="0" indent="0">
              <a:buNone/>
            </a:pPr>
            <a:r>
              <a:rPr lang="en-US" b="1">
                <a:solidFill>
                  <a:schemeClr val="bg1"/>
                </a:solidFill>
                <a:latin typeface="Times New Roman" panose="02020603050405020304" charset="0"/>
                <a:cs typeface="Times New Roman" panose="02020603050405020304" charset="0"/>
              </a:rPr>
              <a:t>Train The Model</a:t>
            </a:r>
            <a:endParaRPr lang="en-US" b="1">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Now,let us train our model with our image dataset. fit_generator functions used to train a deep learning neural network</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6"/>
          <p:cNvPicPr>
            <a:picLocks noChangeAspect="1"/>
          </p:cNvPicPr>
          <p:nvPr>
            <p:ph sz="half" idx="2"/>
          </p:nvPr>
        </p:nvPicPr>
        <p:blipFill>
          <a:blip r:embed="rId2"/>
          <a:stretch>
            <a:fillRect/>
          </a:stretch>
        </p:blipFill>
        <p:spPr>
          <a:xfrm>
            <a:off x="1227455" y="2409190"/>
            <a:ext cx="9265285" cy="772160"/>
          </a:xfrm>
          <a:prstGeom prst="rect">
            <a:avLst/>
          </a:prstGeom>
        </p:spPr>
      </p:pic>
      <p:sp>
        <p:nvSpPr>
          <p:cNvPr id="6" name="Text Box 5"/>
          <p:cNvSpPr txBox="1"/>
          <p:nvPr/>
        </p:nvSpPr>
        <p:spPr>
          <a:xfrm>
            <a:off x="1534795" y="3625215"/>
            <a:ext cx="8957310" cy="1938020"/>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steps_per_epoch: it specifies the total number of steps taken from the generator as soon as one epoch is finished and next epoch has started. We can calculate the value of     steps_per_epoch as the total number of samples in your train dataset divided by the batch size.</a:t>
            </a:r>
            <a:endParaRPr lang="en-US" sz="2000">
              <a:solidFill>
                <a:schemeClr val="bg1"/>
              </a:solidFill>
              <a:latin typeface="Times New Roman" panose="02020603050405020304" charset="0"/>
              <a:cs typeface="Times New Roman" panose="02020603050405020304" charset="0"/>
            </a:endParaRPr>
          </a:p>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Epochs: an integer and number of epochs we want to train our model for.</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480060"/>
            <a:ext cx="10744200" cy="5774055"/>
          </a:xfrm>
        </p:spPr>
        <p:txBody>
          <a:bodyPr/>
          <a:p>
            <a:pPr marL="0" indent="0">
              <a:buNone/>
            </a:pPr>
            <a:r>
              <a:rPr lang="en-US" sz="2000">
                <a:solidFill>
                  <a:schemeClr val="bg1"/>
                </a:solidFill>
                <a:latin typeface="Times New Roman" panose="02020603050405020304" charset="0"/>
                <a:cs typeface="Times New Roman" panose="02020603050405020304" charset="0"/>
              </a:rPr>
              <a:t>validation_data can be either:</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an inputs and targets list</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a generator</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an inputs, targets, and sample_weights list which can be used to evaluate the loss and metrics for any model after any epoch has ended.</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validation_steps: only if the validation_data is a generator then only this argument can be used. It specifies the total number of steps taken from the generator before it is stopped at every epoch and its value is calculated as the total number of validation data points in your test dataset divided by the validation batch size.</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Note: it will take time for training your data based on epochs</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419100"/>
            <a:ext cx="10516235" cy="5758180"/>
          </a:xfrm>
        </p:spPr>
        <p:txBody>
          <a:bodyPr/>
          <a:p>
            <a:pPr marL="0" indent="0">
              <a:buNone/>
            </a:pPr>
            <a:r>
              <a:rPr lang="en-US" b="1">
                <a:solidFill>
                  <a:schemeClr val="bg1"/>
                </a:solidFill>
                <a:latin typeface="Times New Roman" panose="02020603050405020304" charset="0"/>
                <a:cs typeface="Times New Roman" panose="02020603050405020304" charset="0"/>
              </a:rPr>
              <a:t>Save The Model</a:t>
            </a:r>
            <a:endParaRPr lang="en-US" b="1">
              <a:solidFill>
                <a:schemeClr val="bg1"/>
              </a:solidFill>
              <a:latin typeface="Times New Roman" panose="02020603050405020304" charset="0"/>
              <a:cs typeface="Times New Roman" panose="02020603050405020304" charset="0"/>
            </a:endParaRPr>
          </a:p>
          <a:p>
            <a:pPr marL="0" indent="0">
              <a:buNone/>
            </a:pPr>
            <a:endParaRPr lang="en-US" b="1">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The model is saved with .h5 extension as follows </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An H5 file is a data file saved in the Hierarchical Data Format (HDF). It contains multidimensional arrays of scientific data.</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5" name="Content Placeholder 4" descr="7"/>
          <p:cNvPicPr>
            <a:picLocks noChangeAspect="1"/>
          </p:cNvPicPr>
          <p:nvPr>
            <p:ph sz="half" idx="2"/>
          </p:nvPr>
        </p:nvPicPr>
        <p:blipFill>
          <a:blip r:embed="rId2"/>
          <a:stretch>
            <a:fillRect/>
          </a:stretch>
        </p:blipFill>
        <p:spPr>
          <a:xfrm>
            <a:off x="1242695" y="3503930"/>
            <a:ext cx="9335135" cy="1410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466090"/>
            <a:ext cx="10542905" cy="5711190"/>
          </a:xfrm>
        </p:spPr>
        <p:txBody>
          <a:bodyPr/>
          <a:p>
            <a:pPr marL="0" indent="0">
              <a:buNone/>
            </a:pPr>
            <a:r>
              <a:rPr lang="en-US" b="1">
                <a:solidFill>
                  <a:schemeClr val="bg1"/>
                </a:solidFill>
                <a:latin typeface="Times New Roman" panose="02020603050405020304" charset="0"/>
                <a:cs typeface="Times New Roman" panose="02020603050405020304" charset="0"/>
              </a:rPr>
              <a:t>Test The Model</a:t>
            </a:r>
            <a:endParaRPr lang="en-US" b="1">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Open the other jupyter file and write the code mentioned below</a:t>
            </a: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load necessary libraries Load the saved model using load_model</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5" name="Content Placeholder 4" descr="8"/>
          <p:cNvPicPr>
            <a:picLocks noChangeAspect="1"/>
          </p:cNvPicPr>
          <p:nvPr>
            <p:ph sz="half" idx="2"/>
          </p:nvPr>
        </p:nvPicPr>
        <p:blipFill>
          <a:blip r:embed="rId2"/>
          <a:stretch>
            <a:fillRect/>
          </a:stretch>
        </p:blipFill>
        <p:spPr>
          <a:xfrm>
            <a:off x="1156335" y="2434590"/>
            <a:ext cx="10004425" cy="937260"/>
          </a:xfrm>
          <a:prstGeom prst="rect">
            <a:avLst/>
          </a:prstGeom>
        </p:spPr>
      </p:pic>
      <p:sp>
        <p:nvSpPr>
          <p:cNvPr id="7" name="Text Box 6"/>
          <p:cNvSpPr txBox="1"/>
          <p:nvPr/>
        </p:nvSpPr>
        <p:spPr>
          <a:xfrm>
            <a:off x="1156335" y="3635375"/>
            <a:ext cx="9129395" cy="1322070"/>
          </a:xfrm>
          <a:prstGeom prst="rect">
            <a:avLst/>
          </a:prstGeom>
          <a:noFill/>
        </p:spPr>
        <p:txBody>
          <a:bodyPr wrap="square" rtlCol="0" anchor="t">
            <a:spAutoFit/>
          </a:bodyPr>
          <a:p>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Taking an image as input and checking the results </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Note the target size should for the image that is should be the same as the target size that you have used for training </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Content Placeholder 4" descr="10"/>
          <p:cNvPicPr>
            <a:picLocks noChangeAspect="1"/>
          </p:cNvPicPr>
          <p:nvPr>
            <p:ph sz="half" idx="1"/>
          </p:nvPr>
        </p:nvPicPr>
        <p:blipFill>
          <a:blip r:embed="rId2"/>
          <a:stretch>
            <a:fillRect/>
          </a:stretch>
        </p:blipFill>
        <p:spPr>
          <a:xfrm>
            <a:off x="1518920" y="702945"/>
            <a:ext cx="8858885" cy="1527175"/>
          </a:xfrm>
          <a:prstGeom prst="rect">
            <a:avLst/>
          </a:prstGeom>
        </p:spPr>
      </p:pic>
      <p:sp>
        <p:nvSpPr>
          <p:cNvPr id="6" name="Text Box 5"/>
          <p:cNvSpPr txBox="1"/>
          <p:nvPr/>
        </p:nvSpPr>
        <p:spPr>
          <a:xfrm>
            <a:off x="1210310" y="2489200"/>
            <a:ext cx="9020810" cy="398780"/>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By using the model we are predicting the output for the given input images </a:t>
            </a:r>
            <a:endParaRPr lang="en-US" sz="2000">
              <a:solidFill>
                <a:schemeClr val="bg1"/>
              </a:solidFill>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3"/>
          <a:stretch>
            <a:fillRect/>
          </a:stretch>
        </p:blipFill>
        <p:spPr>
          <a:xfrm>
            <a:off x="1472565" y="3190240"/>
            <a:ext cx="8905240" cy="1329055"/>
          </a:xfrm>
          <a:prstGeom prst="rect">
            <a:avLst/>
          </a:prstGeom>
          <a:noFill/>
          <a:ln w="9525">
            <a:noFill/>
          </a:ln>
        </p:spPr>
      </p:pic>
      <p:sp>
        <p:nvSpPr>
          <p:cNvPr id="8" name="Text Box 7"/>
          <p:cNvSpPr txBox="1"/>
          <p:nvPr/>
        </p:nvSpPr>
        <p:spPr>
          <a:xfrm>
            <a:off x="1210310" y="4852670"/>
            <a:ext cx="9756775" cy="398780"/>
          </a:xfrm>
          <a:prstGeom prst="rect">
            <a:avLst/>
          </a:prstGeom>
          <a:noFill/>
        </p:spPr>
        <p:txBody>
          <a:bodyPr wrap="square" rtlCol="0" anchor="t">
            <a:spAutoFit/>
          </a:bodyPr>
          <a:p>
            <a:r>
              <a:rPr lang="en-US" sz="2000">
                <a:solidFill>
                  <a:schemeClr val="bg1"/>
                </a:solidFill>
              </a:rPr>
              <a:t>T</a:t>
            </a:r>
            <a:r>
              <a:rPr lang="en-US" sz="2000">
                <a:solidFill>
                  <a:schemeClr val="bg1"/>
                </a:solidFill>
                <a:latin typeface="Times New Roman" panose="02020603050405020304" charset="0"/>
                <a:cs typeface="Times New Roman" panose="02020603050405020304" charset="0"/>
              </a:rPr>
              <a:t>he predicted class index name will be printed here.</a:t>
            </a:r>
            <a:r>
              <a:rPr lang="en-US" sz="2000">
                <a:solidFill>
                  <a:schemeClr val="bg1"/>
                </a:solidFill>
              </a:rPr>
              <a:t> </a:t>
            </a:r>
            <a:endParaRPr lang="en-US" sz="2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sz="4000"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OUTLINE </a:t>
            </a:r>
            <a:endParaRPr lang="en-US" sz="4000"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endParaRPr>
          </a:p>
        </p:txBody>
      </p:sp>
      <p:sp>
        <p:nvSpPr>
          <p:cNvPr id="3" name="Content Placeholder 2"/>
          <p:cNvSpPr>
            <a:spLocks noGrp="1"/>
          </p:cNvSpPr>
          <p:nvPr>
            <p:ph idx="1"/>
          </p:nvPr>
        </p:nvSpPr>
        <p:spPr/>
        <p:txBody>
          <a:bodyPr/>
          <a:p>
            <a:pPr marL="342900" indent="-342900">
              <a:buFont typeface="Wingdings" panose="05000000000000000000" charset="0"/>
              <a:buChar char="Ø"/>
            </a:pPr>
            <a:r>
              <a:rPr lang="en-US" dirty="0">
                <a:solidFill>
                  <a:schemeClr val="bg1"/>
                </a:solidFill>
                <a:cs typeface="+mn-lt"/>
                <a:sym typeface="+mn-ea"/>
              </a:rPr>
              <a:t>INTRODUCTION</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OBJECTIVE</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IMAGE DATA PROCESSING</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MODEL BUILDING</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SOFTWARE REQUIREMENTS</a:t>
            </a:r>
            <a:endParaRPr lang="en-US" b="0" dirty="0">
              <a:solidFill>
                <a:schemeClr val="bg1"/>
              </a:solidFill>
              <a:cs typeface="+mn-lt"/>
            </a:endParaRPr>
          </a:p>
          <a:p>
            <a:pPr marL="342900" indent="-342900">
              <a:buFont typeface="Wingdings" panose="05000000000000000000" charset="0"/>
              <a:buChar char="Ø"/>
            </a:pPr>
            <a:r>
              <a:rPr lang="en-US" dirty="0">
                <a:solidFill>
                  <a:schemeClr val="bg1"/>
                </a:solidFill>
                <a:cs typeface="+mn-lt"/>
                <a:sym typeface="+mn-ea"/>
              </a:rPr>
              <a:t>CONCLUSION</a:t>
            </a:r>
            <a:endParaRPr lang="zh-CN" altLang="en-US" b="0" dirty="0">
              <a:solidFill>
                <a:schemeClr val="bg1"/>
              </a:solidFill>
              <a:latin typeface="Calibri" panose="020F0502020204030204" charset="0"/>
              <a:ea typeface="Calibri" panose="020F0502020204030204" charset="0"/>
              <a:cs typeface="Calibri" panose="020F0502020204030204" charset="0"/>
            </a:endParaRPr>
          </a:p>
          <a:p>
            <a:endParaRPr lang="zh-CN" altLang="en-US" b="0"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b="1" dirty="0" smtClean="0">
                <a:solidFill>
                  <a:schemeClr val="bg1"/>
                </a:solidFill>
                <a:latin typeface="Times New Roman" panose="02020603050405020304" charset="0"/>
                <a:cs typeface="Times New Roman" panose="02020603050405020304" charset="0"/>
                <a:sym typeface="+mn-ea"/>
              </a:rPr>
              <a:t>SOFTWARE REQUIREMENTS</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728325" cy="4351655"/>
          </a:xfrm>
        </p:spPr>
        <p:txBody>
          <a:bodyPr>
            <a:normAutofit/>
          </a:bodyPr>
          <a:p>
            <a:pPr marL="0" indent="0">
              <a:buNone/>
            </a:pP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Anaconda navigator</a:t>
            </a:r>
            <a:endParaRPr lang="en-US" sz="2000" dirty="0">
              <a:solidFill>
                <a:schemeClr val="bg1"/>
              </a:solidFill>
              <a:latin typeface="Times New Roman" panose="02020603050405020304" charset="0"/>
              <a:cs typeface="Times New Roman" panose="02020603050405020304" charset="0"/>
            </a:endParaRPr>
          </a:p>
          <a:p>
            <a:r>
              <a:rPr lang="en-US" sz="2000" dirty="0" err="1">
                <a:solidFill>
                  <a:schemeClr val="bg1"/>
                </a:solidFill>
                <a:latin typeface="Times New Roman" panose="02020603050405020304" charset="0"/>
                <a:cs typeface="Times New Roman" panose="02020603050405020304" charset="0"/>
                <a:sym typeface="+mn-ea"/>
              </a:rPr>
              <a:t>Jupyter</a:t>
            </a:r>
            <a:r>
              <a:rPr lang="en-US" sz="2000" dirty="0">
                <a:solidFill>
                  <a:schemeClr val="bg1"/>
                </a:solidFill>
                <a:latin typeface="Times New Roman" panose="02020603050405020304" charset="0"/>
                <a:cs typeface="Times New Roman" panose="02020603050405020304" charset="0"/>
                <a:sym typeface="+mn-ea"/>
              </a:rPr>
              <a:t> </a:t>
            </a:r>
            <a:r>
              <a:rPr lang="en-US" sz="2000" dirty="0" smtClean="0">
                <a:solidFill>
                  <a:schemeClr val="bg1"/>
                </a:solidFill>
                <a:latin typeface="Times New Roman" panose="02020603050405020304" charset="0"/>
                <a:cs typeface="Times New Roman" panose="02020603050405020304" charset="0"/>
                <a:sym typeface="+mn-ea"/>
              </a:rPr>
              <a:t>notebook</a:t>
            </a:r>
            <a:endParaRPr lang="en-US" sz="2000" dirty="0" smtClean="0">
              <a:solidFill>
                <a:schemeClr val="bg1"/>
              </a:solidFill>
              <a:latin typeface="Times New Roman" panose="02020603050405020304" charset="0"/>
              <a:cs typeface="Times New Roman" panose="02020603050405020304" charset="0"/>
            </a:endParaRPr>
          </a:p>
          <a:p>
            <a:r>
              <a:rPr lang="en-US" sz="2000" dirty="0" smtClean="0">
                <a:solidFill>
                  <a:schemeClr val="bg1"/>
                </a:solidFill>
                <a:latin typeface="Times New Roman" panose="02020603050405020304" charset="0"/>
                <a:cs typeface="Times New Roman" panose="02020603050405020304" charset="0"/>
                <a:sym typeface="+mn-ea"/>
              </a:rPr>
              <a:t>IBM </a:t>
            </a:r>
            <a:r>
              <a:rPr lang="en-US" sz="2000" dirty="0" err="1" smtClean="0">
                <a:solidFill>
                  <a:schemeClr val="bg1"/>
                </a:solidFill>
                <a:latin typeface="Times New Roman" panose="02020603050405020304" charset="0"/>
                <a:cs typeface="Times New Roman" panose="02020603050405020304" charset="0"/>
                <a:sym typeface="+mn-ea"/>
              </a:rPr>
              <a:t>watson</a:t>
            </a:r>
            <a:r>
              <a:rPr lang="en-US" sz="2000" dirty="0" smtClean="0">
                <a:solidFill>
                  <a:schemeClr val="bg1"/>
                </a:solidFill>
                <a:latin typeface="Times New Roman" panose="02020603050405020304" charset="0"/>
                <a:cs typeface="Times New Roman" panose="02020603050405020304" charset="0"/>
                <a:sym typeface="+mn-ea"/>
              </a:rPr>
              <a:t> Studio</a:t>
            </a:r>
            <a:endParaRPr lang="en-US" sz="2000" dirty="0">
              <a:solidFill>
                <a:schemeClr val="bg1"/>
              </a:solidFill>
              <a:latin typeface="Times New Roman" panose="02020603050405020304" charset="0"/>
              <a:cs typeface="Times New Roman" panose="02020603050405020304" charset="0"/>
            </a:endParaRPr>
          </a:p>
          <a:p>
            <a:r>
              <a:rPr lang="en-US" sz="2000" dirty="0">
                <a:solidFill>
                  <a:schemeClr val="bg1"/>
                </a:solidFill>
                <a:latin typeface="Times New Roman" panose="02020603050405020304" charset="0"/>
                <a:cs typeface="Times New Roman" panose="02020603050405020304" charset="0"/>
                <a:sym typeface="+mn-ea"/>
              </a:rPr>
              <a:t>Machine learning tools: pandas,</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numpy,</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matplotlib,</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scikitlearn,</a:t>
            </a:r>
            <a:endParaRPr lang="en-US" sz="2000" dirty="0">
              <a:solidFill>
                <a:schemeClr val="bg1"/>
              </a:solidFill>
              <a:latin typeface="Times New Roman" panose="02020603050405020304" charset="0"/>
              <a:cs typeface="Times New Roman" panose="02020603050405020304" charset="0"/>
            </a:endParaRPr>
          </a:p>
          <a:p>
            <a:pPr marL="0" indent="0">
              <a:buNone/>
            </a:pPr>
            <a:r>
              <a:rPr lang="en-US" sz="2000" dirty="0">
                <a:solidFill>
                  <a:schemeClr val="bg1"/>
                </a:solidFill>
                <a:latin typeface="Times New Roman" panose="02020603050405020304" charset="0"/>
                <a:cs typeface="Times New Roman" panose="02020603050405020304" charset="0"/>
                <a:sym typeface="+mn-ea"/>
              </a:rPr>
              <a:t>                                               </a:t>
            </a:r>
            <a:r>
              <a:rPr lang="en-US" sz="2000" dirty="0" err="1" smtClean="0">
                <a:solidFill>
                  <a:schemeClr val="bg1"/>
                </a:solidFill>
                <a:latin typeface="Times New Roman" panose="02020603050405020304" charset="0"/>
                <a:cs typeface="Times New Roman" panose="02020603050405020304" charset="0"/>
                <a:sym typeface="+mn-ea"/>
              </a:rPr>
              <a:t>seaborn</a:t>
            </a:r>
            <a:endParaRPr lang="en-US" sz="2000" dirty="0">
              <a:solidFill>
                <a:schemeClr val="bg1"/>
              </a:solidFill>
              <a:latin typeface="Times New Roman" panose="02020603050405020304" charset="0"/>
              <a:cs typeface="Times New Roman" panose="02020603050405020304" charset="0"/>
            </a:endParaRPr>
          </a:p>
          <a:p>
            <a:endParaRPr lang="en-US" sz="20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sz="4000" b="1">
                <a:solidFill>
                  <a:schemeClr val="bg1"/>
                </a:solidFill>
                <a:latin typeface="Times New Roman" panose="02020603050405020304" charset="0"/>
                <a:cs typeface="Times New Roman" panose="02020603050405020304" charset="0"/>
              </a:rPr>
              <a:t>outputs</a:t>
            </a:r>
            <a:endParaRPr lang="en-US" sz="4000" b="1">
              <a:solidFill>
                <a:schemeClr val="bg1"/>
              </a:solidFill>
              <a:latin typeface="Times New Roman" panose="02020603050405020304" charset="0"/>
              <a:cs typeface="Times New Roman" panose="02020603050405020304" charset="0"/>
            </a:endParaRPr>
          </a:p>
        </p:txBody>
      </p:sp>
      <p:pic>
        <p:nvPicPr>
          <p:cNvPr id="5" name="Content Placeholder 4" descr="WhatsApp Image 2021-11-03 at 2.09.19 PM"/>
          <p:cNvPicPr>
            <a:picLocks noChangeAspect="1"/>
          </p:cNvPicPr>
          <p:nvPr>
            <p:ph sz="half" idx="2"/>
          </p:nvPr>
        </p:nvPicPr>
        <p:blipFill>
          <a:blip r:embed="rId2"/>
          <a:stretch>
            <a:fillRect/>
          </a:stretch>
        </p:blipFill>
        <p:spPr>
          <a:xfrm>
            <a:off x="2279650" y="1554480"/>
            <a:ext cx="8228965" cy="4622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Content Placeholder 4" descr="WhatsApp Image 2021-11-03 at 2.09.02 PM"/>
          <p:cNvPicPr>
            <a:picLocks noChangeAspect="1"/>
          </p:cNvPicPr>
          <p:nvPr>
            <p:ph sz="half" idx="2"/>
          </p:nvPr>
        </p:nvPicPr>
        <p:blipFill>
          <a:blip r:embed="rId2"/>
          <a:stretch>
            <a:fillRect/>
          </a:stretch>
        </p:blipFill>
        <p:spPr>
          <a:xfrm>
            <a:off x="2058670" y="437515"/>
            <a:ext cx="7888605" cy="4431665"/>
          </a:xfrm>
          <a:prstGeom prst="rect">
            <a:avLst/>
          </a:prstGeom>
        </p:spPr>
      </p:pic>
      <p:sp>
        <p:nvSpPr>
          <p:cNvPr id="100" name="Text Box 99"/>
          <p:cNvSpPr txBox="1"/>
          <p:nvPr/>
        </p:nvSpPr>
        <p:spPr>
          <a:xfrm>
            <a:off x="1731010" y="5024120"/>
            <a:ext cx="8670290" cy="368300"/>
          </a:xfrm>
          <a:prstGeom prst="rect">
            <a:avLst/>
          </a:prstGeom>
          <a:noFill/>
          <a:ln w="9525">
            <a:noFill/>
          </a:ln>
        </p:spPr>
        <p:txBody>
          <a:bodyPr wrap="square">
            <a:spAutoFit/>
          </a:bodyPr>
          <a:p>
            <a:pPr indent="0"/>
            <a:r>
              <a:rPr lang="en-US" b="0">
                <a:solidFill>
                  <a:schemeClr val="bg1"/>
                </a:solidFill>
                <a:latin typeface="Times New Roman" panose="02020603050405020304" charset="0"/>
                <a:ea typeface="SimSun" panose="02010600030101010101" pitchFamily="2" charset="-122"/>
                <a:cs typeface="Times New Roman" panose="02020603050405020304" charset="0"/>
              </a:rPr>
              <a:t>Here we given RBBB image as input it predicted Normal Block as output.</a:t>
            </a:r>
            <a:endParaRPr lang="en-US" b="0">
              <a:solidFill>
                <a:schemeClr val="bg1"/>
              </a:solidFill>
              <a:latin typeface="Times New Roman" panose="02020603050405020304" charset="0"/>
              <a:ea typeface="SimSun" panose="02010600030101010101" pitchFamily="2" charset="-122"/>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1217930"/>
          </a:xfrm>
        </p:spPr>
        <p:txBody>
          <a:bodyPr>
            <a:normAutofit fontScale="90000"/>
          </a:bodyPr>
          <a:p>
            <a:r>
              <a:rPr lang="en-US" b="1" dirty="0" smtClean="0">
                <a:solidFill>
                  <a:schemeClr val="bg1"/>
                </a:solidFill>
                <a:latin typeface="Times New Roman" panose="02020603050405020304" charset="0"/>
                <a:cs typeface="Times New Roman" panose="02020603050405020304" charset="0"/>
                <a:sym typeface="+mn-ea"/>
              </a:rPr>
              <a:t>CONCLUSION</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5" name="Text Box 4"/>
          <p:cNvSpPr txBox="1"/>
          <p:nvPr/>
        </p:nvSpPr>
        <p:spPr>
          <a:xfrm>
            <a:off x="1133475" y="1583055"/>
            <a:ext cx="9724390" cy="1322070"/>
          </a:xfrm>
          <a:prstGeom prst="rect">
            <a:avLst/>
          </a:prstGeom>
          <a:noFill/>
        </p:spPr>
        <p:txBody>
          <a:bodyPr wrap="square" rtlCol="0" anchor="t">
            <a:spAutoFit/>
          </a:bodyPr>
          <a:p>
            <a:r>
              <a:rPr lang="en-US" sz="2000" dirty="0" smtClean="0">
                <a:solidFill>
                  <a:schemeClr val="bg1"/>
                </a:solidFill>
                <a:latin typeface="Times New Roman" panose="02020603050405020304" charset="0"/>
                <a:cs typeface="Times New Roman" panose="02020603050405020304" charset="0"/>
                <a:sym typeface="+mn-ea"/>
              </a:rPr>
              <a:t>In this project we have predict the  image based heartbeat classification for arrhythmia detection </a:t>
            </a:r>
            <a:endParaRPr lang="en-US" sz="2000" dirty="0" smtClean="0">
              <a:solidFill>
                <a:schemeClr val="bg1"/>
              </a:solidFill>
              <a:latin typeface="Times New Roman" panose="02020603050405020304" charset="0"/>
              <a:cs typeface="Times New Roman" panose="02020603050405020304" charset="0"/>
            </a:endParaRPr>
          </a:p>
          <a:p>
            <a:r>
              <a:rPr lang="en-US" sz="2000" dirty="0" smtClean="0">
                <a:solidFill>
                  <a:schemeClr val="bg1"/>
                </a:solidFill>
                <a:latin typeface="Times New Roman" panose="02020603050405020304" charset="0"/>
                <a:cs typeface="Times New Roman" panose="02020603050405020304" charset="0"/>
                <a:sym typeface="+mn-ea"/>
              </a:rPr>
              <a:t>We have achieved this by using Deep Learning model,</a:t>
            </a:r>
            <a:endParaRPr lang="en-US" sz="2000" dirty="0" smtClean="0">
              <a:solidFill>
                <a:schemeClr val="bg1"/>
              </a:solidFill>
              <a:latin typeface="Times New Roman" panose="02020603050405020304" charset="0"/>
              <a:cs typeface="Times New Roman" panose="02020603050405020304" charset="0"/>
            </a:endParaRPr>
          </a:p>
          <a:p>
            <a:r>
              <a:rPr lang="en-US" sz="2000" dirty="0" smtClean="0">
                <a:solidFill>
                  <a:schemeClr val="bg1"/>
                </a:solidFill>
                <a:latin typeface="Times New Roman" panose="02020603050405020304" charset="0"/>
                <a:cs typeface="Times New Roman" panose="02020603050405020304" charset="0"/>
                <a:sym typeface="+mn-ea"/>
              </a:rPr>
              <a:t>For better results we used CNN(Convolution Neural Network) Deep Learning Algorithm</a:t>
            </a:r>
            <a:endParaRPr lang="en-US" sz="2000" dirty="0">
              <a:solidFill>
                <a:schemeClr val="bg1"/>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INTRODUCTION</a:t>
            </a:r>
            <a:br>
              <a:rPr lang="en-IN" b="1" dirty="0">
                <a:solidFill>
                  <a:schemeClr val="bg1"/>
                </a:solidFill>
                <a:latin typeface="Times New Roman" panose="02020603050405020304" charset="0"/>
                <a:cs typeface="Times New Roman" panose="02020603050405020304" charset="0"/>
              </a:rPr>
            </a:br>
            <a:endParaRPr lang="en-IN"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marL="0" indent="0" algn="just">
              <a:buNone/>
            </a:pPr>
            <a:r>
              <a:rPr lang="en-US" sz="2000">
                <a:solidFill>
                  <a:schemeClr val="bg1"/>
                </a:solidFill>
                <a:latin typeface="Times New Roman" panose="02020603050405020304" charset="0"/>
                <a:cs typeface="Times New Roman" panose="02020603050405020304" charset="0"/>
              </a:rPr>
              <a:t>There are various types of arrhythmias and each type is associated with a pattern, and as such, it is possible to identify and classify its type. The arrhythmias can be classified into two major categories. The first category consists of arrhythmias formed by a single irregular heartbeat, herein called morphological arrhythmia.  </a:t>
            </a:r>
            <a:endParaRPr lang="en-US" sz="2000">
              <a:solidFill>
                <a:schemeClr val="bg1"/>
              </a:solidFill>
              <a:latin typeface="Times New Roman" panose="02020603050405020304" charset="0"/>
              <a:cs typeface="Times New Roman" panose="02020603050405020304" charset="0"/>
            </a:endParaRPr>
          </a:p>
          <a:p>
            <a:pPr marL="0" indent="0" algn="just">
              <a:buNone/>
            </a:pPr>
            <a:r>
              <a:rPr lang="en-US" sz="2000">
                <a:solidFill>
                  <a:schemeClr val="bg1"/>
                </a:solidFill>
                <a:latin typeface="Times New Roman" panose="02020603050405020304" charset="0"/>
                <a:cs typeface="Times New Roman" panose="02020603050405020304" charset="0"/>
              </a:rPr>
              <a:t>	The other category consists of arrhythmias formed by a set of irregular heartbeats, herein called rhythmicarrhythmias. The classification of normal heartbeats and the ones composing the former group are on the focus of this sur_x0002_vey. These heartbeats produce alterations in the morphology or wave frequency, and all ofthese alterations can be identified by the ECG exam.</a:t>
            </a:r>
            <a:endParaRPr lang="en-US" sz="2000">
              <a:solidFill>
                <a:schemeClr val="bg1"/>
              </a:solidFill>
              <a:latin typeface="Times New Roman" panose="02020603050405020304" charset="0"/>
              <a:cs typeface="Times New Roman" panose="02020603050405020304" charset="0"/>
            </a:endParaRPr>
          </a:p>
          <a:p>
            <a:pPr marL="0" indent="0" algn="just">
              <a:buNone/>
            </a:pPr>
            <a:r>
              <a:rPr lang="en-US" sz="2000">
                <a:solidFill>
                  <a:schemeClr val="bg1"/>
                </a:solidFill>
                <a:latin typeface="Times New Roman" panose="02020603050405020304" charset="0"/>
                <a:cs typeface="Times New Roman" panose="02020603050405020304" charset="0"/>
              </a:rPr>
              <a:t>	The process of identifying and classifying arrhythmias can be very troublesome for a human being because sometimesit is necessary to analyze each heartbeat of the ECG records</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89255"/>
            <a:ext cx="10515600" cy="1325563"/>
          </a:xfrm>
        </p:spPr>
        <p:txBody>
          <a:bodyPr>
            <a:normAutofit fontScale="90000"/>
          </a:bodyPr>
          <a:p>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OBJECTIVE</a:t>
            </a:r>
            <a:br>
              <a:rPr lang="en-US" b="1" dirty="0">
                <a:solidFill>
                  <a:schemeClr val="bg1"/>
                </a:solidFill>
                <a:latin typeface="Times New Roman" panose="02020603050405020304" charset="0"/>
                <a:cs typeface="Times New Roman" panose="02020603050405020304" charset="0"/>
              </a:rPr>
            </a:br>
            <a:endParaRPr lang="en-US"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49755"/>
            <a:ext cx="10515600" cy="4351338"/>
          </a:xfrm>
        </p:spPr>
        <p:txBody>
          <a:bodyPr>
            <a:normAutofit/>
          </a:bodyPr>
          <a:p>
            <a:pPr marL="0" indent="0">
              <a:buFont typeface="Wingdings" panose="05000000000000000000" charset="0"/>
              <a:buNone/>
            </a:pPr>
            <a:r>
              <a:rPr lang="en-US" sz="2000">
                <a:solidFill>
                  <a:schemeClr val="bg1"/>
                </a:solidFill>
                <a:latin typeface="Times New Roman" panose="02020603050405020304" charset="0"/>
                <a:cs typeface="Times New Roman" panose="02020603050405020304" charset="0"/>
              </a:rPr>
              <a:t>By the end of this project you will:</a:t>
            </a:r>
            <a:endParaRPr lang="en-US" sz="20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know fundamental concepts and techniques of the Artificial Neural Network and Convolution Neural Networks</a:t>
            </a: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Gain a broad understanding of image data.</a:t>
            </a: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Sequential type of modeling</a:t>
            </a: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Keras capabilities</a:t>
            </a: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Work with image processing techniques</a:t>
            </a:r>
            <a:endParaRPr lang="en-US" sz="20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000">
                <a:solidFill>
                  <a:schemeClr val="bg1"/>
                </a:solidFill>
                <a:latin typeface="Times New Roman" panose="02020603050405020304" charset="0"/>
                <a:cs typeface="Times New Roman" panose="02020603050405020304" charset="0"/>
              </a:rPr>
              <a:t>know how to build a web application using the Flask framework.</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ltLang="en-IN" b="1" dirty="0">
                <a:solidFill>
                  <a:schemeClr val="bg1"/>
                </a:solidFill>
                <a:latin typeface="Times New Roman" panose="02020603050405020304" charset="0"/>
                <a:cs typeface="Times New Roman" panose="02020603050405020304" charset="0"/>
              </a:rPr>
              <a:t>FLOW CHART</a:t>
            </a:r>
            <a:br>
              <a:rPr lang="en-IN" b="1" dirty="0">
                <a:solidFill>
                  <a:schemeClr val="bg1"/>
                </a:solidFill>
                <a:latin typeface="Times New Roman" panose="02020603050405020304" charset="0"/>
                <a:cs typeface="Times New Roman" panose="02020603050405020304" charset="0"/>
              </a:rPr>
            </a:br>
            <a:endParaRPr lang="en-IN" b="1" dirty="0">
              <a:solidFill>
                <a:schemeClr val="bg1"/>
              </a:solidFill>
              <a:latin typeface="Times New Roman" panose="02020603050405020304" charset="0"/>
              <a:cs typeface="Times New Roman" panose="02020603050405020304" charset="0"/>
            </a:endParaRPr>
          </a:p>
        </p:txBody>
      </p:sp>
      <p:pic>
        <p:nvPicPr>
          <p:cNvPr id="4" name="Content Placeholder 3" descr="teja pic 1"/>
          <p:cNvPicPr>
            <a:picLocks noChangeAspect="1"/>
          </p:cNvPicPr>
          <p:nvPr>
            <p:ph idx="1"/>
          </p:nvPr>
        </p:nvPicPr>
        <p:blipFill>
          <a:blip r:embed="rId2"/>
          <a:stretch>
            <a:fillRect/>
          </a:stretch>
        </p:blipFill>
        <p:spPr>
          <a:xfrm>
            <a:off x="1496695" y="1211580"/>
            <a:ext cx="9738360" cy="5055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b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br>
            <a:r>
              <a:rPr lang="en-US" b="1"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IMAGE DATA COLLECTION</a:t>
            </a:r>
            <a:r>
              <a:rPr lang="zh-CN" altLang="en-US" b="1" dirty="0" smtClean="0">
                <a:solidFill>
                  <a:schemeClr val="bg1"/>
                </a:solidFill>
                <a:latin typeface="Times New Roman" panose="02020603050405020304" charset="0"/>
                <a:ea typeface="Calibri" panose="020F0502020204030204" charset="0"/>
                <a:cs typeface="Times New Roman" panose="02020603050405020304" charset="0"/>
                <a:sym typeface="+mn-ea"/>
              </a:rPr>
              <a:t>
</a:t>
            </a:r>
            <a:br>
              <a:rPr lang="zh-CN" altLang="en-US" b="1" dirty="0">
                <a:solidFill>
                  <a:schemeClr val="bg1"/>
                </a:solidFill>
                <a:latin typeface="Times New Roman" panose="02020603050405020304" charset="0"/>
                <a:ea typeface="Calibri" panose="020F0502020204030204" charset="0"/>
                <a:cs typeface="Times New Roman" panose="02020603050405020304" charset="0"/>
              </a:rPr>
            </a:br>
            <a:endParaRPr lang="zh-CN" altLang="en-US" b="1"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3" name="Content Placeholder 2"/>
          <p:cNvSpPr>
            <a:spLocks noGrp="1"/>
          </p:cNvSpPr>
          <p:nvPr>
            <p:ph idx="1"/>
          </p:nvPr>
        </p:nvSpPr>
        <p:spPr/>
        <p:txBody>
          <a:bodyPr>
            <a:normAutofit/>
          </a:bodyPr>
          <a:p>
            <a:r>
              <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rPr>
              <a:t>Artificial Intelligence is a data hunger technology, it depends heavily on data, without data, it is impossible for a machine to learn. It is the most crucial aspect that makes algorithm training possible. In Convolutional Neural Networks, as it deals with images, we need training and testing data set.</a:t>
            </a:r>
            <a:endPar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endParaRPr>
          </a:p>
          <a:p>
            <a:endPar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endParaRPr>
          </a:p>
          <a:p>
            <a:r>
              <a:rPr lang="en-US" altLang="zh-CN" sz="2000" dirty="0">
                <a:solidFill>
                  <a:schemeClr val="bg1"/>
                </a:solidFill>
                <a:latin typeface="Times New Roman" panose="02020603050405020304" charset="0"/>
                <a:ea typeface="Calibri" panose="020F0502020204030204" charset="0"/>
                <a:cs typeface="Times New Roman" panose="02020603050405020304" charset="0"/>
                <a:sym typeface="+mn-ea"/>
              </a:rPr>
              <a:t> It is the actual data set used to train the model for performing various actions. In this activity lets focus of gathering the dataset.</a:t>
            </a:r>
            <a:endParaRPr lang="zh-CN" altLang="zh-CN" sz="2000" dirty="0">
              <a:solidFill>
                <a:schemeClr val="bg1"/>
              </a:solidFill>
              <a:latin typeface="Times New Roman" panose="02020603050405020304" charset="0"/>
              <a:ea typeface="Calibri" panose="020F0502020204030204" charset="0"/>
              <a:cs typeface="Times New Roman" panose="02020603050405020304" charset="0"/>
            </a:endParaRPr>
          </a:p>
          <a:p>
            <a:endParaRPr lang="zh-CN" altLang="zh-CN" sz="2000" dirty="0">
              <a:solidFill>
                <a:schemeClr val="bg1"/>
              </a:solidFill>
              <a:latin typeface="Times New Roman" panose="02020603050405020304" charset="0"/>
              <a:ea typeface="Calibri" panose="020F05020202040302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br>
              <a:rPr b="1" dirty="0" smtClean="0">
                <a:solidFill>
                  <a:schemeClr val="bg1"/>
                </a:solidFill>
                <a:latin typeface="Times New Roman" panose="02020603050405020304" charset="0"/>
                <a:ea typeface="Calibri" panose="020F0502020204030204" charset="0"/>
                <a:cs typeface="Times New Roman" panose="02020603050405020304" charset="0"/>
                <a:sym typeface="+mn-ea"/>
              </a:rPr>
            </a:br>
            <a:r>
              <a:rPr b="1" dirty="0" smtClean="0">
                <a:solidFill>
                  <a:schemeClr val="bg1"/>
                </a:solidFill>
                <a:latin typeface="Times New Roman" panose="02020603050405020304" charset="0"/>
                <a:ea typeface="Calibri" panose="020F0502020204030204" charset="0"/>
                <a:cs typeface="Times New Roman" panose="02020603050405020304" charset="0"/>
                <a:sym typeface="+mn-ea"/>
              </a:rPr>
              <a:t>IMAGE PROCESSING</a:t>
            </a:r>
            <a:r>
              <a:rPr lang="zh-CN" altLang="en-US" b="1" dirty="0" smtClean="0">
                <a:solidFill>
                  <a:schemeClr val="bg1"/>
                </a:solidFill>
                <a:latin typeface="Times New Roman" panose="02020603050405020304" charset="0"/>
                <a:ea typeface="Calibri" panose="020F0502020204030204" charset="0"/>
                <a:cs typeface="Times New Roman" panose="02020603050405020304" charset="0"/>
                <a:sym typeface="+mn-ea"/>
              </a:rPr>
              <a:t>
</a:t>
            </a:r>
            <a:br>
              <a:rPr lang="zh-CN" altLang="en-US" b="1" dirty="0">
                <a:solidFill>
                  <a:schemeClr val="bg1"/>
                </a:solidFill>
                <a:latin typeface="Times New Roman" panose="02020603050405020304" charset="0"/>
                <a:ea typeface="Calibri" panose="020F0502020204030204" charset="0"/>
                <a:cs typeface="Times New Roman" panose="02020603050405020304" charset="0"/>
              </a:rPr>
            </a:br>
            <a:endParaRPr lang="zh-CN" altLang="en-US" b="1"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3" name="Content Placeholder 2"/>
          <p:cNvSpPr>
            <a:spLocks noGrp="1"/>
          </p:cNvSpPr>
          <p:nvPr>
            <p:ph idx="1"/>
          </p:nvPr>
        </p:nvSpPr>
        <p:spPr/>
        <p:txBody>
          <a:bodyPr>
            <a:normAutofit/>
          </a:bodyPr>
          <a:p>
            <a:pPr>
              <a:lnSpc>
                <a:spcPct val="130000"/>
              </a:lnSpc>
              <a:spcBef>
                <a:spcPts val="600"/>
              </a:spcBef>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Image Pre-processing includes the following main tasks</a:t>
            </a:r>
            <a:endPar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Import ImageDataGenerator Library.</a:t>
            </a:r>
            <a:endPar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Configure ImageDataGenerator Class.</a:t>
            </a:r>
            <a:endPar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Applying ImageDataGenerator functionality to the trainset and test set.</a:t>
            </a:r>
            <a:endPar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285750" indent="-285750">
              <a:lnSpc>
                <a:spcPct val="130000"/>
              </a:lnSpc>
              <a:spcBef>
                <a:spcPts val="600"/>
              </a:spcBef>
              <a:buFont typeface="Arial" panose="020B0604020202020204" pitchFamily="34" charset="0"/>
              <a:buChar char="•"/>
            </a:pPr>
            <a:r>
              <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rPr>
              <a:t>The ImageDataGenerator accepts the original data, randomly transforms it, and returns only the new, transformed data.</a:t>
            </a:r>
            <a:endParaRPr lang="en-US" sz="2000"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73050"/>
            <a:ext cx="10515600" cy="1094105"/>
          </a:xfrm>
        </p:spPr>
        <p:txBody>
          <a:bodyPr>
            <a:normAutofit fontScale="90000"/>
          </a:bodyPr>
          <a:p>
            <a:b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br>
            <a: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t>MODEL BUILDING</a:t>
            </a:r>
            <a:br>
              <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rPr>
            </a:br>
            <a:endParaRPr lang="en-US" b="1"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p:txBody>
      </p:sp>
      <p:sp>
        <p:nvSpPr>
          <p:cNvPr id="3" name="Content Placeholder 2"/>
          <p:cNvSpPr>
            <a:spLocks noGrp="1"/>
          </p:cNvSpPr>
          <p:nvPr>
            <p:ph idx="1"/>
          </p:nvPr>
        </p:nvSpPr>
        <p:spPr>
          <a:xfrm>
            <a:off x="838200" y="1192530"/>
            <a:ext cx="10515600" cy="4984750"/>
          </a:xfrm>
        </p:spPr>
        <p:txBody>
          <a:bodyPr>
            <a:normAutofit fontScale="70000"/>
          </a:bodyPr>
          <a:p>
            <a:pPr>
              <a:lnSpc>
                <a:spcPct val="130000"/>
              </a:lnSpc>
              <a:spcBef>
                <a:spcPts val="600"/>
              </a:spcBef>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We are ready with the augmented and pre-processed image data, Lets begin our model building, this activity includes the following steps</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Import the model building Libraries</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Initializing the model</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CNN Layers</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Hidden Layer</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Adding Output Layer</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Configure the Learning Process</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Training and testing the model</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pPr marL="171450" indent="-171450">
              <a:lnSpc>
                <a:spcPct val="130000"/>
              </a:lnSpc>
              <a:spcBef>
                <a:spcPts val="600"/>
              </a:spcBef>
              <a:buFont typeface="Wingdings" panose="05000000000000000000" charset="0"/>
              <a:buChar char="§"/>
            </a:pPr>
            <a:r>
              <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rPr>
              <a:t>Saving the model</a:t>
            </a:r>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a:p>
            <a:endParaRPr lang="en-US" kern="0" dirty="0">
              <a:solidFill>
                <a:schemeClr val="bg1"/>
              </a:solidFill>
              <a:latin typeface="Times New Roman" panose="02020603050405020304" charset="0"/>
              <a:ea typeface="Microsoft YaHei" panose="020B0503020204020204" charset="-122"/>
              <a:cs typeface="Times New Roman" panose="02020603050405020304" charset="0"/>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265430"/>
            <a:ext cx="10140315" cy="4740910"/>
          </a:xfrm>
        </p:spPr>
        <p:txBody>
          <a:bodyPr/>
          <a:p>
            <a:pPr marL="0" indent="0">
              <a:buNone/>
            </a:pPr>
            <a:r>
              <a:rPr lang="en-US" sz="2000">
                <a:solidFill>
                  <a:schemeClr val="bg1"/>
                </a:solidFill>
                <a:latin typeface="Times New Roman" panose="02020603050405020304" charset="0"/>
                <a:cs typeface="Times New Roman" panose="02020603050405020304" charset="0"/>
              </a:rPr>
              <a:t> </a:t>
            </a:r>
            <a:r>
              <a:rPr lang="en-US" b="1">
                <a:solidFill>
                  <a:schemeClr val="bg1"/>
                </a:solidFill>
                <a:latin typeface="Times New Roman" panose="02020603050405020304" charset="0"/>
                <a:cs typeface="Times New Roman" panose="02020603050405020304" charset="0"/>
              </a:rPr>
              <a:t> Import The Libraries</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r>
              <a:rPr lang="en-US" sz="2000">
                <a:solidFill>
                  <a:schemeClr val="bg1"/>
                </a:solidFill>
                <a:latin typeface="Times New Roman" panose="02020603050405020304" charset="0"/>
                <a:cs typeface="Times New Roman" panose="02020603050405020304" charset="0"/>
              </a:rPr>
              <a:t>This is a very crucial step in our deep learning model building process. We have to define how our model will look and that requires.</a:t>
            </a: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a:p>
            <a:pPr marL="0" indent="0">
              <a:buNone/>
            </a:pPr>
            <a:endParaRPr lang="en-US" sz="2000">
              <a:solidFill>
                <a:schemeClr val="bg1"/>
              </a:solidFill>
              <a:latin typeface="Times New Roman" panose="02020603050405020304" charset="0"/>
              <a:cs typeface="Times New Roman" panose="02020603050405020304" charset="0"/>
            </a:endParaRPr>
          </a:p>
        </p:txBody>
      </p:sp>
      <p:pic>
        <p:nvPicPr>
          <p:cNvPr id="4" name="Content Placeholder 3" descr="1"/>
          <p:cNvPicPr>
            <a:picLocks noChangeAspect="1"/>
          </p:cNvPicPr>
          <p:nvPr>
            <p:ph sz="half" idx="2"/>
          </p:nvPr>
        </p:nvPicPr>
        <p:blipFill>
          <a:blip r:embed="rId2"/>
          <a:stretch>
            <a:fillRect/>
          </a:stretch>
        </p:blipFill>
        <p:spPr>
          <a:xfrm>
            <a:off x="1292860" y="2614295"/>
            <a:ext cx="8600440" cy="18961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6899</Words>
  <Application>WPS Presentation</Application>
  <PresentationFormat>Widescreen</PresentationFormat>
  <Paragraphs>166</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Tahoma</vt:lpstr>
      <vt:lpstr>Wingdings</vt:lpstr>
      <vt:lpstr>Calibri</vt:lpstr>
      <vt:lpstr>Microsoft YaHei</vt:lpstr>
      <vt:lpstr>Arial Unicode MS</vt:lpstr>
      <vt:lpstr>Calibri Light</vt:lpstr>
      <vt:lpstr>Office Theme</vt:lpstr>
      <vt:lpstr>ECG-IMAGE BASED HEARTBEAT CLASSIFICATION FOR ARRHYTHMIA DETECTION USING IBM WATSON STUDIO</vt:lpstr>
      <vt:lpstr>OUTLINE </vt:lpstr>
      <vt:lpstr>INTRODUCTION </vt:lpstr>
      <vt:lpstr>OBJECTIVE </vt:lpstr>
      <vt:lpstr>FLOW CHART </vt:lpstr>
      <vt:lpstr> IMAGE DATA COLLECTION
 </vt:lpstr>
      <vt:lpstr> IMAGE PROCESSING
 </vt:lpstr>
      <vt:lpstr> MODEL BUILDING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SOFTWARE REQUIREMENTS </vt:lpstr>
      <vt:lpstr>outputs</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Image Based Heartbeat Classification For Arrhythmia Detection Using Ibm Watson Studio</dc:title>
  <dc:creator/>
  <cp:lastModifiedBy>saket</cp:lastModifiedBy>
  <cp:revision>7</cp:revision>
  <dcterms:created xsi:type="dcterms:W3CDTF">2021-10-31T11:36:00Z</dcterms:created>
  <dcterms:modified xsi:type="dcterms:W3CDTF">2021-11-10T07:33:30Z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DB4D04C023ED46C4923544132E3779FC</vt:lpwstr>
  </property>
  <property fmtid="{D5CDD505-2E9C-101B-9397-08002B2CF9AE}" pid="3" name="KSOProductBuildVer">
    <vt:lpwstr>1033-11.2.0.10351</vt:lpwstr>
  </property>
</Properties>
</file>