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25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66DB-9530-425C-B403-9BB02828A0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F1DF6E-3C06-49B6-B8D6-E0F1E2F55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E13A3D-411D-4BA9-B4A4-3197716BA5BD}"/>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5" name="Footer Placeholder 4">
            <a:extLst>
              <a:ext uri="{FF2B5EF4-FFF2-40B4-BE49-F238E27FC236}">
                <a16:creationId xmlns:a16="http://schemas.microsoft.com/office/drawing/2014/main" id="{779398B8-4B74-466A-BE5F-3DD6BAA75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2488D-F80D-438A-8FD0-4FA648AEE584}"/>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69405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B5EFD-8796-4881-B960-84A0555B33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FCFB95-41A5-4C3C-AA34-D223E228B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16B7B-AC58-40BF-8E1D-75501A1328AE}"/>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5" name="Footer Placeholder 4">
            <a:extLst>
              <a:ext uri="{FF2B5EF4-FFF2-40B4-BE49-F238E27FC236}">
                <a16:creationId xmlns:a16="http://schemas.microsoft.com/office/drawing/2014/main" id="{B34780A6-C4DB-4226-B634-029D026D4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3105F-88E0-49C8-969E-C55365F974F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85857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39137-5A70-4F32-88C9-F4065C79E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DAFEE-F0AC-4105-ABB2-ECF32E6C6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FB724-6FA4-4ED3-AB89-AD23D214B741}"/>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5" name="Footer Placeholder 4">
            <a:extLst>
              <a:ext uri="{FF2B5EF4-FFF2-40B4-BE49-F238E27FC236}">
                <a16:creationId xmlns:a16="http://schemas.microsoft.com/office/drawing/2014/main" id="{81F98CCB-3D7F-4B6A-A2BD-CB6DAF18F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95A94-D7A3-4008-8FE3-59996C1E9F20}"/>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37229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4941-9345-47B4-9A51-4C0F9883CA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60210-D0D4-44AB-B6BA-B0927CCEE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81C1F-7E63-440B-A943-C401C9086E73}"/>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5" name="Footer Placeholder 4">
            <a:extLst>
              <a:ext uri="{FF2B5EF4-FFF2-40B4-BE49-F238E27FC236}">
                <a16:creationId xmlns:a16="http://schemas.microsoft.com/office/drawing/2014/main" id="{E6ADE79C-27CE-409A-904C-42F742BBD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61174-0D6E-4AC0-980C-348B05D356B8}"/>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01108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7BF1-7483-48B5-A719-8363CBF65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E67C04-45F9-4382-B819-9ECCE3034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DEF8F9-8C09-43AF-B4AF-02A1923A5580}"/>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5" name="Footer Placeholder 4">
            <a:extLst>
              <a:ext uri="{FF2B5EF4-FFF2-40B4-BE49-F238E27FC236}">
                <a16:creationId xmlns:a16="http://schemas.microsoft.com/office/drawing/2014/main" id="{B3A52081-3025-4ADF-8C61-F110F4734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96AFA-251C-404B-B6BF-6E7E731608ED}"/>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245171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C00-EBAC-4560-A755-206133BC6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BCAFFD-3740-483C-8349-89F16AE25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3C9B66-74C3-4CB2-B977-D55E188B3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1A985E-5AD7-49C3-A4AA-B178D1C61120}"/>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6" name="Footer Placeholder 5">
            <a:extLst>
              <a:ext uri="{FF2B5EF4-FFF2-40B4-BE49-F238E27FC236}">
                <a16:creationId xmlns:a16="http://schemas.microsoft.com/office/drawing/2014/main" id="{D9F3BDE7-31A8-4C17-8259-6CDAA6A57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5E611-10D4-4A54-BA19-F4E7CCFE1DB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97321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9B70-814E-414C-87EE-8D369895B8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DFD07C-8946-4648-85EC-585EB31F9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CDC83-2797-4283-B6B7-23EBD69A5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8027BC-D67B-4122-9747-C713B832C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F0F99-8DF0-47E3-BDB8-B599AEBAF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79C58B-F628-45CD-B35E-04D60D9E6B00}"/>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8" name="Footer Placeholder 7">
            <a:extLst>
              <a:ext uri="{FF2B5EF4-FFF2-40B4-BE49-F238E27FC236}">
                <a16:creationId xmlns:a16="http://schemas.microsoft.com/office/drawing/2014/main" id="{1DDA4606-65DD-4690-BACF-BED646DD15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238BD8-9177-411E-BD2B-9A036172F99B}"/>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43402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10D5-C7DE-4C37-A806-90CAD97D32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DA724D-72FB-448F-BA88-49C110180D4D}"/>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4" name="Footer Placeholder 3">
            <a:extLst>
              <a:ext uri="{FF2B5EF4-FFF2-40B4-BE49-F238E27FC236}">
                <a16:creationId xmlns:a16="http://schemas.microsoft.com/office/drawing/2014/main" id="{1936D84F-A842-4DC1-89FD-D9013D1339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73D47-E7A4-47BC-B2C2-333877B1D44C}"/>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328829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4B199-B678-43C0-95BE-7E00712DA3D1}"/>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3" name="Footer Placeholder 2">
            <a:extLst>
              <a:ext uri="{FF2B5EF4-FFF2-40B4-BE49-F238E27FC236}">
                <a16:creationId xmlns:a16="http://schemas.microsoft.com/office/drawing/2014/main" id="{22A58540-4FBD-4237-946F-72BC340C1A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86F80F-25A3-4BD8-985C-39EAB13DA29F}"/>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403461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6544-96E5-490A-B8C7-AC1FB4177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504B2A-9DEF-45E2-B44C-75DCA60EF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78C456-B525-43E0-91BB-2DFC688C5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AAA89-75ED-4442-9B67-9E3A98FA02AF}"/>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6" name="Footer Placeholder 5">
            <a:extLst>
              <a:ext uri="{FF2B5EF4-FFF2-40B4-BE49-F238E27FC236}">
                <a16:creationId xmlns:a16="http://schemas.microsoft.com/office/drawing/2014/main" id="{A68D0F6B-CFF1-451E-88A9-87F20146BC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3BA3EC-C72F-4FCA-8D9A-4EDC1F6C506C}"/>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115317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9719-E316-4C55-86C3-6427BF26F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C4F624-215D-46D2-AAFF-F822042A4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1DA69C-40BD-487D-9F75-4120F5945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DA334-36C0-43F2-8DED-1904C150B62D}"/>
              </a:ext>
            </a:extLst>
          </p:cNvPr>
          <p:cNvSpPr>
            <a:spLocks noGrp="1"/>
          </p:cNvSpPr>
          <p:nvPr>
            <p:ph type="dt" sz="half" idx="10"/>
          </p:nvPr>
        </p:nvSpPr>
        <p:spPr/>
        <p:txBody>
          <a:bodyPr/>
          <a:lstStyle/>
          <a:p>
            <a:fld id="{E1A24FD6-A6A0-44A0-AF6D-EBF74B1388D6}" type="datetimeFigureOut">
              <a:rPr lang="en-IN" smtClean="0"/>
              <a:t>15-12-2021</a:t>
            </a:fld>
            <a:endParaRPr lang="en-IN"/>
          </a:p>
        </p:txBody>
      </p:sp>
      <p:sp>
        <p:nvSpPr>
          <p:cNvPr id="6" name="Footer Placeholder 5">
            <a:extLst>
              <a:ext uri="{FF2B5EF4-FFF2-40B4-BE49-F238E27FC236}">
                <a16:creationId xmlns:a16="http://schemas.microsoft.com/office/drawing/2014/main" id="{50C5E615-5D7A-485E-BF94-15AE84D70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8E7C8-DEB6-4A8B-BA3D-B7692FE97B45}"/>
              </a:ext>
            </a:extLst>
          </p:cNvPr>
          <p:cNvSpPr>
            <a:spLocks noGrp="1"/>
          </p:cNvSpPr>
          <p:nvPr>
            <p:ph type="sldNum" sz="quarter" idx="12"/>
          </p:nvPr>
        </p:nvSpPr>
        <p:spPr/>
        <p:txBody>
          <a:bodyPr/>
          <a:lstStyle/>
          <a:p>
            <a:fld id="{FA0D9B22-1480-4DE6-AF97-E7D9FF0645E6}" type="slidenum">
              <a:rPr lang="en-IN" smtClean="0"/>
              <a:t>‹#›</a:t>
            </a:fld>
            <a:endParaRPr lang="en-IN"/>
          </a:p>
        </p:txBody>
      </p:sp>
    </p:spTree>
    <p:extLst>
      <p:ext uri="{BB962C8B-B14F-4D97-AF65-F5344CB8AC3E}">
        <p14:creationId xmlns:p14="http://schemas.microsoft.com/office/powerpoint/2010/main" val="9470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D9EF4-E6AE-4E4F-BF88-E49DA911B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92D10-B9E1-48BB-B36D-90722F6B7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FEB36-AC9B-4119-984E-9C4766B57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24FD6-A6A0-44A0-AF6D-EBF74B1388D6}" type="datetimeFigureOut">
              <a:rPr lang="en-IN" smtClean="0"/>
              <a:t>15-12-2021</a:t>
            </a:fld>
            <a:endParaRPr lang="en-IN"/>
          </a:p>
        </p:txBody>
      </p:sp>
      <p:sp>
        <p:nvSpPr>
          <p:cNvPr id="5" name="Footer Placeholder 4">
            <a:extLst>
              <a:ext uri="{FF2B5EF4-FFF2-40B4-BE49-F238E27FC236}">
                <a16:creationId xmlns:a16="http://schemas.microsoft.com/office/drawing/2014/main" id="{71C1F414-FD75-4987-85F4-BAC93838D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3E1AF5-C312-4458-B441-1B48A2602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D9B22-1480-4DE6-AF97-E7D9FF0645E6}" type="slidenum">
              <a:rPr lang="en-IN" smtClean="0"/>
              <a:t>‹#›</a:t>
            </a:fld>
            <a:endParaRPr lang="en-IN"/>
          </a:p>
        </p:txBody>
      </p:sp>
    </p:spTree>
    <p:extLst>
      <p:ext uri="{BB962C8B-B14F-4D97-AF65-F5344CB8AC3E}">
        <p14:creationId xmlns:p14="http://schemas.microsoft.com/office/powerpoint/2010/main" val="2544926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6F234E-6D66-4A9F-9555-DC7AC081B245}"/>
              </a:ext>
            </a:extLst>
          </p:cNvPr>
          <p:cNvPicPr>
            <a:picLocks noChangeAspect="1"/>
          </p:cNvPicPr>
          <p:nvPr/>
        </p:nvPicPr>
        <p:blipFill>
          <a:blip r:embed="rId2">
            <a:extLst>
              <a:ext uri="{28A0092B-C50C-407E-A947-70E740481C1C}">
                <a14:useLocalDpi xmlns:a14="http://schemas.microsoft.com/office/drawing/2010/main" val="0"/>
              </a:ext>
            </a:extLst>
          </a:blip>
          <a:srcRect t="35938" b="35938"/>
          <a:stretch/>
        </p:blipFill>
        <p:spPr>
          <a:xfrm>
            <a:off x="16933" y="10"/>
            <a:ext cx="12192001" cy="6857990"/>
          </a:xfrm>
          <a:prstGeom prst="rect">
            <a:avLst/>
          </a:prstGeom>
        </p:spPr>
      </p:pic>
      <p:sp>
        <p:nvSpPr>
          <p:cNvPr id="2" name="Title 1">
            <a:extLst>
              <a:ext uri="{FF2B5EF4-FFF2-40B4-BE49-F238E27FC236}">
                <a16:creationId xmlns:a16="http://schemas.microsoft.com/office/drawing/2014/main" id="{5F421A68-47D4-4676-811B-3086A3861385}"/>
              </a:ext>
            </a:extLst>
          </p:cNvPr>
          <p:cNvSpPr>
            <a:spLocks noGrp="1"/>
          </p:cNvSpPr>
          <p:nvPr>
            <p:ph type="title"/>
          </p:nvPr>
        </p:nvSpPr>
        <p:spPr>
          <a:xfrm>
            <a:off x="137699" y="600076"/>
            <a:ext cx="9090968" cy="830791"/>
          </a:xfrm>
        </p:spPr>
        <p:txBody>
          <a:bodyPr vert="horz" lIns="91440" tIns="45720" rIns="91440" bIns="45720" rtlCol="0" anchor="ctr">
            <a:noAutofit/>
          </a:bodyPr>
          <a:lstStyle/>
          <a:p>
            <a:r>
              <a:rPr lang="en-US" b="1" dirty="0">
                <a:solidFill>
                  <a:schemeClr val="bg1"/>
                </a:solidFill>
              </a:rPr>
              <a:t>Prediction of Health insurance premium</a:t>
            </a:r>
            <a:br>
              <a:rPr lang="en-US" b="1" dirty="0">
                <a:solidFill>
                  <a:schemeClr val="bg1"/>
                </a:solidFill>
              </a:rPr>
            </a:br>
            <a:r>
              <a:rPr lang="en-US" b="1" dirty="0">
                <a:solidFill>
                  <a:schemeClr val="bg1"/>
                </a:solidFill>
              </a:rPr>
              <a:t>cost with IBM auto Ai service</a:t>
            </a:r>
            <a:br>
              <a:rPr lang="en-US" b="1" dirty="0">
                <a:solidFill>
                  <a:schemeClr val="bg1"/>
                </a:solidFill>
              </a:rPr>
            </a:br>
            <a:endParaRPr lang="en-US" b="1" dirty="0">
              <a:solidFill>
                <a:schemeClr val="bg1"/>
              </a:solidFill>
            </a:endParaRPr>
          </a:p>
        </p:txBody>
      </p:sp>
      <p:sp>
        <p:nvSpPr>
          <p:cNvPr id="19"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0365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C61FCA1-992B-40B9-99B9-FD889D89DC60}"/>
              </a:ext>
            </a:extLst>
          </p:cNvPr>
          <p:cNvSpPr>
            <a:spLocks noGrp="1"/>
          </p:cNvSpPr>
          <p:nvPr>
            <p:ph type="ctrTitle"/>
          </p:nvPr>
        </p:nvSpPr>
        <p:spPr>
          <a:xfrm>
            <a:off x="1846296" y="826168"/>
            <a:ext cx="5541054" cy="905813"/>
          </a:xfrm>
        </p:spPr>
        <p:txBody>
          <a:bodyPr>
            <a:normAutofit fontScale="90000"/>
          </a:bodyPr>
          <a:lstStyle/>
          <a:p>
            <a:r>
              <a:rPr lang="en-US" u="sng" dirty="0"/>
              <a:t>CONCLUSION</a:t>
            </a:r>
            <a:endParaRPr lang="en-IN" u="sng" dirty="0"/>
          </a:p>
        </p:txBody>
      </p:sp>
      <p:sp>
        <p:nvSpPr>
          <p:cNvPr id="3" name="Subtitle 2">
            <a:extLst>
              <a:ext uri="{FF2B5EF4-FFF2-40B4-BE49-F238E27FC236}">
                <a16:creationId xmlns:a16="http://schemas.microsoft.com/office/drawing/2014/main" id="{6D72906C-EC64-4497-9B9F-16A59DD73037}"/>
              </a:ext>
            </a:extLst>
          </p:cNvPr>
          <p:cNvSpPr>
            <a:spLocks noGrp="1"/>
          </p:cNvSpPr>
          <p:nvPr>
            <p:ph type="subTitle" idx="1"/>
          </p:nvPr>
        </p:nvSpPr>
        <p:spPr>
          <a:xfrm>
            <a:off x="1217676" y="1750093"/>
            <a:ext cx="8634536" cy="4183982"/>
          </a:xfrm>
        </p:spPr>
        <p:txBody>
          <a:bodyPr>
            <a:noAutofit/>
          </a:bodyPr>
          <a:lstStyle/>
          <a:p>
            <a:pPr marL="342900" indent="-342900" algn="just">
              <a:buFont typeface="Arial" panose="020B0604020202020204" pitchFamily="34" charset="0"/>
              <a:buChar char="•"/>
            </a:pPr>
            <a:r>
              <a:rPr lang="en-US" sz="2000" b="0" i="0" dirty="0">
                <a:solidFill>
                  <a:srgbClr val="171717"/>
                </a:solidFill>
                <a:effectLst/>
                <a:latin typeface="IBM Plex Sans" panose="020B0503050203000203" pitchFamily="34" charset="0"/>
              </a:rPr>
              <a:t>Using IBM Auto AI, we automate all of the tasks involved in building predictive models for different requirements. You see how Auto AI generates great models quickly, which saves time and effort, and aids in a faster decision-making process. As we see the value of gross insurance premiums worldwide continue to skyrocket past 5 trillion dollars, we know that most of these costs are preventable. For example, just by eliminating smoking and lowering your BMI by a few points might mean shaving thousands of dollars from your premium charges. In this application, we study the effects of age, smoking, BMI, gender, and region to determine how much of a difference these factors can make on your insurance premium. By using our application, customers see the radical difference their lifestyle choices make on their insurance charges. By leveraging artificial intelligence (AI) and machine learning, we help customers understand just how much smoking increases their premium by predicting how much they will have to pay within seconds.</a:t>
            </a:r>
          </a:p>
          <a:p>
            <a:pPr algn="l"/>
            <a:br>
              <a:rPr lang="en-US" dirty="0"/>
            </a:br>
            <a:endParaRPr lang="en-IN" dirty="0">
              <a:latin typeface="+mj-lt"/>
            </a:endParaRPr>
          </a:p>
        </p:txBody>
      </p:sp>
    </p:spTree>
    <p:extLst>
      <p:ext uri="{BB962C8B-B14F-4D97-AF65-F5344CB8AC3E}">
        <p14:creationId xmlns:p14="http://schemas.microsoft.com/office/powerpoint/2010/main" val="19311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4E6132C5-D5B9-41DA-9A7A-50267BC1C989}"/>
              </a:ext>
            </a:extLst>
          </p:cNvPr>
          <p:cNvPicPr>
            <a:picLocks noChangeAspect="1"/>
          </p:cNvPicPr>
          <p:nvPr/>
        </p:nvPicPr>
        <p:blipFill rotWithShape="1">
          <a:blip r:embed="rId2">
            <a:alphaModFix amt="50000"/>
          </a:blip>
          <a:srcRect t="7725" r="-1" b="17256"/>
          <a:stretch/>
        </p:blipFill>
        <p:spPr>
          <a:xfrm>
            <a:off x="22" y="10"/>
            <a:ext cx="12188930" cy="6857990"/>
          </a:xfrm>
          <a:prstGeom prst="rect">
            <a:avLst/>
          </a:prstGeom>
        </p:spPr>
      </p:pic>
      <p:sp>
        <p:nvSpPr>
          <p:cNvPr id="2" name="Title 1">
            <a:extLst>
              <a:ext uri="{FF2B5EF4-FFF2-40B4-BE49-F238E27FC236}">
                <a16:creationId xmlns:a16="http://schemas.microsoft.com/office/drawing/2014/main" id="{0E21B48F-4F6E-4392-9C0A-60FE3B204505}"/>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TEAM MEMBERS</a:t>
            </a:r>
            <a:endParaRPr lang="en-IN" sz="6600" dirty="0">
              <a:solidFill>
                <a:srgbClr val="FFFFFF"/>
              </a:solidFill>
            </a:endParaRPr>
          </a:p>
        </p:txBody>
      </p:sp>
      <p:sp>
        <p:nvSpPr>
          <p:cNvPr id="3" name="Subtitle 2">
            <a:extLst>
              <a:ext uri="{FF2B5EF4-FFF2-40B4-BE49-F238E27FC236}">
                <a16:creationId xmlns:a16="http://schemas.microsoft.com/office/drawing/2014/main" id="{6D8A8892-0E6D-4951-8A67-0C0DBA295E5A}"/>
              </a:ext>
            </a:extLst>
          </p:cNvPr>
          <p:cNvSpPr>
            <a:spLocks noGrp="1"/>
          </p:cNvSpPr>
          <p:nvPr>
            <p:ph type="subTitle" idx="1"/>
          </p:nvPr>
        </p:nvSpPr>
        <p:spPr>
          <a:xfrm>
            <a:off x="1527048" y="4599432"/>
            <a:ext cx="9144000" cy="1711960"/>
          </a:xfrm>
        </p:spPr>
        <p:txBody>
          <a:bodyPr>
            <a:normAutofit fontScale="85000" lnSpcReduction="20000"/>
          </a:bodyPr>
          <a:lstStyle/>
          <a:p>
            <a:r>
              <a:rPr lang="en-US" sz="3300" dirty="0">
                <a:solidFill>
                  <a:srgbClr val="FFFFFF"/>
                </a:solidFill>
              </a:rPr>
              <a:t>P. PREETHI (18UK1A0593)</a:t>
            </a:r>
          </a:p>
          <a:p>
            <a:r>
              <a:rPr lang="en-US" sz="3300" dirty="0">
                <a:solidFill>
                  <a:srgbClr val="FFFFFF"/>
                </a:solidFill>
              </a:rPr>
              <a:t> MD.MAQSOOD ALI (18UK1A0587)</a:t>
            </a:r>
          </a:p>
          <a:p>
            <a:r>
              <a:rPr lang="en-US" sz="3300" dirty="0">
                <a:solidFill>
                  <a:srgbClr val="FFFFFF"/>
                </a:solidFill>
              </a:rPr>
              <a:t>K.SADA PRIYAN(18UK1A05E5)</a:t>
            </a:r>
          </a:p>
          <a:p>
            <a:r>
              <a:rPr lang="en-US" sz="3300" dirty="0">
                <a:solidFill>
                  <a:srgbClr val="FFFFFF"/>
                </a:solidFill>
              </a:rPr>
              <a:t>K.VENKATESH (18UK1A0581)</a:t>
            </a:r>
          </a:p>
          <a:p>
            <a:pPr marL="514350" indent="-514350">
              <a:buAutoNum type="arabicPeriod"/>
            </a:pPr>
            <a:endParaRPr lang="en-US" sz="3300" dirty="0">
              <a:solidFill>
                <a:srgbClr val="FFFFFF"/>
              </a:solidFill>
            </a:endParaRPr>
          </a:p>
          <a:p>
            <a:pPr marL="514350" indent="-514350">
              <a:buAutoNum type="arabicPeriod"/>
            </a:pPr>
            <a:endParaRPr lang="en-IN" dirty="0">
              <a:solidFill>
                <a:srgbClr val="FFFFFF"/>
              </a:solidFill>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901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60B18-1E6C-43A0-AA43-9D095681442D}"/>
              </a:ext>
            </a:extLst>
          </p:cNvPr>
          <p:cNvSpPr>
            <a:spLocks noGrp="1"/>
          </p:cNvSpPr>
          <p:nvPr>
            <p:ph type="title"/>
          </p:nvPr>
        </p:nvSpPr>
        <p:spPr>
          <a:xfrm>
            <a:off x="1271588" y="662400"/>
            <a:ext cx="10055721" cy="1325563"/>
          </a:xfrm>
        </p:spPr>
        <p:txBody>
          <a:bodyPr anchor="t">
            <a:normAutofit/>
          </a:bodyPr>
          <a:lstStyle/>
          <a:p>
            <a:r>
              <a:rPr lang="en-US" sz="6000" b="1" u="sng" dirty="0"/>
              <a:t>CONTENTS</a:t>
            </a:r>
            <a:endParaRPr lang="en-IN" sz="6000" b="1" u="sng"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9"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20"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B74E2023-D40D-4C50-8DE1-E5E5639A2555}"/>
              </a:ext>
            </a:extLst>
          </p:cNvPr>
          <p:cNvSpPr>
            <a:spLocks noGrp="1"/>
          </p:cNvSpPr>
          <p:nvPr>
            <p:ph idx="1"/>
          </p:nvPr>
        </p:nvSpPr>
        <p:spPr>
          <a:xfrm>
            <a:off x="1251678" y="2286001"/>
            <a:ext cx="10089112" cy="3909599"/>
          </a:xfrm>
        </p:spPr>
        <p:txBody>
          <a:bodyPr>
            <a:normAutofit/>
          </a:bodyPr>
          <a:lstStyle/>
          <a:p>
            <a:r>
              <a:rPr lang="en-US" sz="3600" dirty="0">
                <a:solidFill>
                  <a:schemeClr val="tx1">
                    <a:alpha val="60000"/>
                  </a:schemeClr>
                </a:solidFill>
              </a:rPr>
              <a:t>ABSTRACT</a:t>
            </a:r>
          </a:p>
          <a:p>
            <a:r>
              <a:rPr lang="en-US" sz="3600" dirty="0">
                <a:solidFill>
                  <a:schemeClr val="tx1">
                    <a:alpha val="60000"/>
                  </a:schemeClr>
                </a:solidFill>
              </a:rPr>
              <a:t>OBJECTIVES</a:t>
            </a:r>
          </a:p>
          <a:p>
            <a:r>
              <a:rPr lang="en-US" sz="3600" dirty="0">
                <a:solidFill>
                  <a:schemeClr val="tx1">
                    <a:alpha val="60000"/>
                  </a:schemeClr>
                </a:solidFill>
              </a:rPr>
              <a:t>MOTIVATION</a:t>
            </a:r>
          </a:p>
          <a:p>
            <a:r>
              <a:rPr lang="en-US" sz="3600" dirty="0">
                <a:solidFill>
                  <a:schemeClr val="tx1">
                    <a:alpha val="60000"/>
                  </a:schemeClr>
                </a:solidFill>
              </a:rPr>
              <a:t>ARCHITECTURE &amp; IMPLEMENTATION</a:t>
            </a:r>
          </a:p>
          <a:p>
            <a:r>
              <a:rPr lang="en-US" sz="3600" dirty="0">
                <a:solidFill>
                  <a:schemeClr val="tx1">
                    <a:alpha val="60000"/>
                  </a:schemeClr>
                </a:solidFill>
              </a:rPr>
              <a:t>CONCLUSION</a:t>
            </a:r>
            <a:endParaRPr lang="en-IN" dirty="0">
              <a:solidFill>
                <a:schemeClr val="tx1">
                  <a:alpha val="60000"/>
                </a:schemeClr>
              </a:solidFill>
            </a:endParaRPr>
          </a:p>
        </p:txBody>
      </p:sp>
    </p:spTree>
    <p:extLst>
      <p:ext uri="{BB962C8B-B14F-4D97-AF65-F5344CB8AC3E}">
        <p14:creationId xmlns:p14="http://schemas.microsoft.com/office/powerpoint/2010/main" val="381582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9917F3-0560-4C6F-B265-458B218C4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42F7D-EE1F-42F8-8843-AAC77B566895}"/>
              </a:ext>
            </a:extLst>
          </p:cNvPr>
          <p:cNvSpPr>
            <a:spLocks noGrp="1"/>
          </p:cNvSpPr>
          <p:nvPr>
            <p:ph type="title"/>
          </p:nvPr>
        </p:nvSpPr>
        <p:spPr>
          <a:xfrm>
            <a:off x="1271588" y="662400"/>
            <a:ext cx="10055721" cy="1325563"/>
          </a:xfrm>
        </p:spPr>
        <p:txBody>
          <a:bodyPr anchor="t">
            <a:normAutofit/>
          </a:bodyPr>
          <a:lstStyle/>
          <a:p>
            <a:r>
              <a:rPr lang="en-US" sz="6000" b="1" u="sng" dirty="0"/>
              <a:t>ABSTRACT</a:t>
            </a:r>
            <a:endParaRPr lang="en-IN" sz="6000" b="1" u="sng" dirty="0"/>
          </a:p>
        </p:txBody>
      </p:sp>
      <p:grpSp>
        <p:nvGrpSpPr>
          <p:cNvPr id="10" name="Group 9">
            <a:extLst>
              <a:ext uri="{FF2B5EF4-FFF2-40B4-BE49-F238E27FC236}">
                <a16:creationId xmlns:a16="http://schemas.microsoft.com/office/drawing/2014/main" id="{AA39BAE7-7EB8-4E22-BCBB-F00F514DB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11" name="Freeform 6">
              <a:extLst>
                <a:ext uri="{FF2B5EF4-FFF2-40B4-BE49-F238E27FC236}">
                  <a16:creationId xmlns:a16="http://schemas.microsoft.com/office/drawing/2014/main" id="{CE476A00-9FF6-4B98-9E5C-7A22D8F59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12" name="Freeform 6">
              <a:extLst>
                <a:ext uri="{FF2B5EF4-FFF2-40B4-BE49-F238E27FC236}">
                  <a16:creationId xmlns:a16="http://schemas.microsoft.com/office/drawing/2014/main" id="{8F0632CB-5E59-4727-9C88-4537512D5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EB8A423E-DE78-4D58-A638-41EEC0934E2D}"/>
              </a:ext>
            </a:extLst>
          </p:cNvPr>
          <p:cNvSpPr>
            <a:spLocks noGrp="1"/>
          </p:cNvSpPr>
          <p:nvPr>
            <p:ph idx="1"/>
          </p:nvPr>
        </p:nvSpPr>
        <p:spPr>
          <a:xfrm>
            <a:off x="1251678" y="1600199"/>
            <a:ext cx="10089112" cy="4943475"/>
          </a:xfrm>
        </p:spPr>
        <p:txBody>
          <a:bodyPr>
            <a:normAutofit/>
          </a:bodyPr>
          <a:lstStyle/>
          <a:p>
            <a:pPr algn="just" fontAlgn="base"/>
            <a:r>
              <a:rPr lang="en-US" sz="2000" b="0" i="0" dirty="0">
                <a:solidFill>
                  <a:srgbClr val="171717"/>
                </a:solidFill>
                <a:effectLst/>
                <a:latin typeface="IBM Plex Sans" panose="020B0503050203000203" pitchFamily="34" charset="0"/>
              </a:rPr>
              <a:t>As we see the value of gross insurance premiums worldwide continue to skyrocket past 5 trillion dollars, we know that most of these costs are preventable. For example, just by eliminating smoking and lowering your BMI by a few points might mean shaving thousands of dollars from your premium charges. In this application, we study the effects of age, smoking, BMI, gender, and region to determine how much of a difference these factors can make on your insurance premium. By using our application, customers see the radical difference their lifestyle choices make on their insurance charges. By leveraging artificial intelligence (AI) and machine learning, we help customers understand just how much smoking increases their premium by predicting how much they will have to pay within seconds.</a:t>
            </a:r>
          </a:p>
          <a:p>
            <a:pPr marL="0" indent="0">
              <a:buNone/>
            </a:pPr>
            <a:endParaRPr lang="en-IN" sz="2400" dirty="0">
              <a:solidFill>
                <a:schemeClr val="tx1">
                  <a:alpha val="60000"/>
                </a:schemeClr>
              </a:solidFill>
            </a:endParaRPr>
          </a:p>
        </p:txBody>
      </p:sp>
    </p:spTree>
    <p:extLst>
      <p:ext uri="{BB962C8B-B14F-4D97-AF65-F5344CB8AC3E}">
        <p14:creationId xmlns:p14="http://schemas.microsoft.com/office/powerpoint/2010/main" val="43085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C1013-C1A4-4CAB-B97A-FAEEEF0834CD}"/>
              </a:ext>
            </a:extLst>
          </p:cNvPr>
          <p:cNvSpPr>
            <a:spLocks noGrp="1"/>
          </p:cNvSpPr>
          <p:nvPr>
            <p:ph type="title"/>
          </p:nvPr>
        </p:nvSpPr>
        <p:spPr>
          <a:xfrm>
            <a:off x="5297762" y="329184"/>
            <a:ext cx="6251110" cy="1783080"/>
          </a:xfrm>
        </p:spPr>
        <p:txBody>
          <a:bodyPr anchor="b">
            <a:normAutofit/>
          </a:bodyPr>
          <a:lstStyle/>
          <a:p>
            <a:r>
              <a:rPr lang="en-US" sz="6000" b="1" u="sng" dirty="0"/>
              <a:t>OBJECTIVES</a:t>
            </a:r>
            <a:endParaRPr lang="en-IN" sz="6000" b="1" u="sng" dirty="0"/>
          </a:p>
        </p:txBody>
      </p:sp>
      <p:pic>
        <p:nvPicPr>
          <p:cNvPr id="16" name="Picture 4" descr="Three darts on bullseye">
            <a:extLst>
              <a:ext uri="{FF2B5EF4-FFF2-40B4-BE49-F238E27FC236}">
                <a16:creationId xmlns:a16="http://schemas.microsoft.com/office/drawing/2014/main" id="{3C02529C-FEA9-4265-A1EF-F97FAD60668E}"/>
              </a:ext>
            </a:extLst>
          </p:cNvPr>
          <p:cNvPicPr>
            <a:picLocks noChangeAspect="1"/>
          </p:cNvPicPr>
          <p:nvPr/>
        </p:nvPicPr>
        <p:blipFill rotWithShape="1">
          <a:blip r:embed="rId2"/>
          <a:srcRect l="47826" r="701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9EAEDC-C9BF-4D83-BF16-30C9C43509C6}"/>
              </a:ext>
            </a:extLst>
          </p:cNvPr>
          <p:cNvSpPr>
            <a:spLocks noGrp="1"/>
          </p:cNvSpPr>
          <p:nvPr>
            <p:ph idx="1"/>
          </p:nvPr>
        </p:nvSpPr>
        <p:spPr>
          <a:xfrm>
            <a:off x="5297762" y="2706624"/>
            <a:ext cx="6251110" cy="3483864"/>
          </a:xfrm>
        </p:spPr>
        <p:txBody>
          <a:bodyPr>
            <a:normAutofit/>
          </a:bodyPr>
          <a:lstStyle/>
          <a:p>
            <a:r>
              <a:rPr lang="en-US" sz="2400" dirty="0"/>
              <a:t> IBM Watson machine Learning architecture and services.</a:t>
            </a:r>
          </a:p>
          <a:p>
            <a:r>
              <a:rPr lang="en-US" sz="2400" dirty="0"/>
              <a:t>Training models and deploying machine learning models and neural networks.</a:t>
            </a:r>
          </a:p>
          <a:p>
            <a:r>
              <a:rPr lang="en-US" sz="2400" dirty="0"/>
              <a:t> Open source platform based on Kubernetes and Docker components.</a:t>
            </a:r>
          </a:p>
          <a:p>
            <a:r>
              <a:rPr lang="en-US" sz="2400" dirty="0"/>
              <a:t> It manage machine learning and Deep      learning models.</a:t>
            </a:r>
          </a:p>
          <a:p>
            <a:endParaRPr lang="en-US" sz="2400" dirty="0"/>
          </a:p>
        </p:txBody>
      </p:sp>
    </p:spTree>
    <p:extLst>
      <p:ext uri="{BB962C8B-B14F-4D97-AF65-F5344CB8AC3E}">
        <p14:creationId xmlns:p14="http://schemas.microsoft.com/office/powerpoint/2010/main" val="138015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B0AD9-2B62-48BA-8CEE-1B3813AB4F83}"/>
              </a:ext>
            </a:extLst>
          </p:cNvPr>
          <p:cNvSpPr>
            <a:spLocks noGrp="1"/>
          </p:cNvSpPr>
          <p:nvPr>
            <p:ph type="title"/>
          </p:nvPr>
        </p:nvSpPr>
        <p:spPr>
          <a:xfrm>
            <a:off x="4654296" y="329184"/>
            <a:ext cx="6894576" cy="1783080"/>
          </a:xfrm>
        </p:spPr>
        <p:txBody>
          <a:bodyPr anchor="b">
            <a:normAutofit/>
          </a:bodyPr>
          <a:lstStyle/>
          <a:p>
            <a:r>
              <a:rPr lang="en-US" sz="6000" b="1" u="sng" dirty="0"/>
              <a:t>MOTIVATION</a:t>
            </a:r>
            <a:endParaRPr lang="en-IN" sz="6000" b="1" u="sng" dirty="0"/>
          </a:p>
        </p:txBody>
      </p:sp>
      <p:pic>
        <p:nvPicPr>
          <p:cNvPr id="5" name="Picture 4" descr="Coach's whistle">
            <a:extLst>
              <a:ext uri="{FF2B5EF4-FFF2-40B4-BE49-F238E27FC236}">
                <a16:creationId xmlns:a16="http://schemas.microsoft.com/office/drawing/2014/main" id="{D5681512-51E1-4899-9C06-92CD1031F05B}"/>
              </a:ext>
            </a:extLst>
          </p:cNvPr>
          <p:cNvPicPr>
            <a:picLocks noChangeAspect="1"/>
          </p:cNvPicPr>
          <p:nvPr/>
        </p:nvPicPr>
        <p:blipFill rotWithShape="1">
          <a:blip r:embed="rId2"/>
          <a:srcRect l="50262" r="1029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75417E-634B-4596-B7B5-60318C3AB4E4}"/>
              </a:ext>
            </a:extLst>
          </p:cNvPr>
          <p:cNvSpPr>
            <a:spLocks noGrp="1"/>
          </p:cNvSpPr>
          <p:nvPr>
            <p:ph idx="1"/>
          </p:nvPr>
        </p:nvSpPr>
        <p:spPr>
          <a:xfrm>
            <a:off x="4466037" y="2697480"/>
            <a:ext cx="6894576" cy="3483864"/>
          </a:xfrm>
        </p:spPr>
        <p:txBody>
          <a:bodyPr>
            <a:normAutofit/>
          </a:bodyPr>
          <a:lstStyle/>
          <a:p>
            <a:r>
              <a:rPr lang="en-US" dirty="0"/>
              <a:t> As we see the value of gross insurance premiums worldwide continue to skyrocket past  5 trillion dollars.</a:t>
            </a:r>
            <a:endParaRPr lang="en-US" sz="2800" dirty="0"/>
          </a:p>
          <a:p>
            <a:r>
              <a:rPr lang="en-US" dirty="0"/>
              <a:t> Customers see the radical difference their lifestyle choices make on their insurance charges.</a:t>
            </a:r>
            <a:endParaRPr lang="en-US" sz="2800" dirty="0"/>
          </a:p>
          <a:p>
            <a:r>
              <a:rPr lang="en-US" dirty="0"/>
              <a:t> Predicting how much they will pay within seconds.  </a:t>
            </a:r>
          </a:p>
        </p:txBody>
      </p:sp>
    </p:spTree>
    <p:extLst>
      <p:ext uri="{BB962C8B-B14F-4D97-AF65-F5344CB8AC3E}">
        <p14:creationId xmlns:p14="http://schemas.microsoft.com/office/powerpoint/2010/main" val="85331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9C01775-E0CC-49B7-B342-B008C9D623EF}"/>
              </a:ext>
            </a:extLst>
          </p:cNvPr>
          <p:cNvSpPr>
            <a:spLocks noGrp="1"/>
          </p:cNvSpPr>
          <p:nvPr>
            <p:ph type="title"/>
          </p:nvPr>
        </p:nvSpPr>
        <p:spPr>
          <a:xfrm>
            <a:off x="723901" y="509587"/>
            <a:ext cx="7649239" cy="1150248"/>
          </a:xfrm>
        </p:spPr>
        <p:txBody>
          <a:bodyPr vert="horz" lIns="91440" tIns="45720" rIns="91440" bIns="45720" rtlCol="0" anchor="ctr">
            <a:normAutofit/>
          </a:bodyPr>
          <a:lstStyle/>
          <a:p>
            <a:r>
              <a:rPr lang="en-US" sz="6000" b="1" u="sng" kern="1200" dirty="0">
                <a:solidFill>
                  <a:schemeClr val="tx1"/>
                </a:solidFill>
                <a:latin typeface="+mj-lt"/>
                <a:ea typeface="+mj-ea"/>
                <a:cs typeface="+mj-cs"/>
              </a:rPr>
              <a:t>ARCHITECTURE</a:t>
            </a:r>
          </a:p>
        </p:txBody>
      </p:sp>
      <p:sp>
        <p:nvSpPr>
          <p:cNvPr id="143" name="Freeform: Shape 142">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E67F1B-3E95-4E85-B1B1-8BFDEB445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643" y="1825625"/>
            <a:ext cx="7649239" cy="4207512"/>
          </a:xfrm>
        </p:spPr>
      </p:pic>
    </p:spTree>
    <p:extLst>
      <p:ext uri="{BB962C8B-B14F-4D97-AF65-F5344CB8AC3E}">
        <p14:creationId xmlns:p14="http://schemas.microsoft.com/office/powerpoint/2010/main" val="265887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Jigsaw piece bridging the gap">
            <a:extLst>
              <a:ext uri="{FF2B5EF4-FFF2-40B4-BE49-F238E27FC236}">
                <a16:creationId xmlns:a16="http://schemas.microsoft.com/office/drawing/2014/main" id="{6F415E86-3B28-4FD6-9F85-51E118FB51D8}"/>
              </a:ext>
            </a:extLst>
          </p:cNvPr>
          <p:cNvPicPr>
            <a:picLocks noChangeAspect="1"/>
          </p:cNvPicPr>
          <p:nvPr/>
        </p:nvPicPr>
        <p:blipFill rotWithShape="1">
          <a:blip r:embed="rId2">
            <a:alphaModFix amt="50000"/>
          </a:blip>
          <a:srcRect t="21273" b="3727"/>
          <a:stretch/>
        </p:blipFill>
        <p:spPr>
          <a:xfrm>
            <a:off x="20" y="1"/>
            <a:ext cx="12191980" cy="6857999"/>
          </a:xfrm>
          <a:prstGeom prst="rect">
            <a:avLst/>
          </a:prstGeom>
        </p:spPr>
      </p:pic>
      <p:sp>
        <p:nvSpPr>
          <p:cNvPr id="2" name="Title 1">
            <a:extLst>
              <a:ext uri="{FF2B5EF4-FFF2-40B4-BE49-F238E27FC236}">
                <a16:creationId xmlns:a16="http://schemas.microsoft.com/office/drawing/2014/main" id="{31F723AD-C648-4C44-92FB-7B52F23480B3}"/>
              </a:ext>
            </a:extLst>
          </p:cNvPr>
          <p:cNvSpPr>
            <a:spLocks noGrp="1"/>
          </p:cNvSpPr>
          <p:nvPr>
            <p:ph type="ctrTitle"/>
          </p:nvPr>
        </p:nvSpPr>
        <p:spPr>
          <a:xfrm>
            <a:off x="1524000" y="243841"/>
            <a:ext cx="9144000" cy="1036320"/>
          </a:xfrm>
        </p:spPr>
        <p:txBody>
          <a:bodyPr>
            <a:normAutofit/>
          </a:bodyPr>
          <a:lstStyle/>
          <a:p>
            <a:r>
              <a:rPr lang="en-US" b="1" u="sng" dirty="0">
                <a:solidFill>
                  <a:srgbClr val="FFFFFF"/>
                </a:solidFill>
              </a:rPr>
              <a:t>IMPLEMENTATION</a:t>
            </a:r>
            <a:endParaRPr lang="en-IN" b="1" u="sng" dirty="0">
              <a:solidFill>
                <a:srgbClr val="FFFFFF"/>
              </a:solidFill>
            </a:endParaRPr>
          </a:p>
        </p:txBody>
      </p:sp>
      <p:sp>
        <p:nvSpPr>
          <p:cNvPr id="3" name="Subtitle 2">
            <a:extLst>
              <a:ext uri="{FF2B5EF4-FFF2-40B4-BE49-F238E27FC236}">
                <a16:creationId xmlns:a16="http://schemas.microsoft.com/office/drawing/2014/main" id="{10E4F842-855A-4D4F-8902-2F9F09ACC03F}"/>
              </a:ext>
            </a:extLst>
          </p:cNvPr>
          <p:cNvSpPr>
            <a:spLocks noGrp="1"/>
          </p:cNvSpPr>
          <p:nvPr>
            <p:ph type="subTitle" idx="1"/>
          </p:nvPr>
        </p:nvSpPr>
        <p:spPr>
          <a:xfrm>
            <a:off x="375920" y="1747520"/>
            <a:ext cx="11663680" cy="4765040"/>
          </a:xfrm>
        </p:spPr>
        <p:txBody>
          <a:bodyPr>
            <a:normAutofit/>
          </a:bodyPr>
          <a:lstStyle/>
          <a:p>
            <a:pPr marL="342900" indent="-342900" algn="l">
              <a:buFont typeface="Arial" panose="020B0604020202020204" pitchFamily="34" charset="0"/>
              <a:buChar char="•"/>
            </a:pPr>
            <a:r>
              <a:rPr lang="en-US" sz="2800" b="1" dirty="0">
                <a:solidFill>
                  <a:srgbClr val="FFFFFF"/>
                </a:solidFill>
              </a:rPr>
              <a:t>Auto AI</a:t>
            </a:r>
          </a:p>
          <a:p>
            <a:pPr algn="l"/>
            <a:endParaRPr lang="en-US" sz="2800" b="1" dirty="0">
              <a:solidFill>
                <a:srgbClr val="FFFFFF"/>
              </a:solidFill>
            </a:endParaRPr>
          </a:p>
          <a:p>
            <a:pPr marL="800100" lvl="1" indent="-342900" algn="l">
              <a:buFont typeface="Wingdings" panose="05000000000000000000" pitchFamily="2" charset="2"/>
              <a:buChar char="ü"/>
            </a:pPr>
            <a:r>
              <a:rPr lang="en-US" sz="2800" dirty="0">
                <a:latin typeface="+mj-lt"/>
              </a:rPr>
              <a:t> </a:t>
            </a:r>
            <a:r>
              <a:rPr lang="en-US" sz="2800" dirty="0"/>
              <a:t>Auto AI is a variation of Auto ML. It extends the automation of model building to the entire AI lifecycle</a:t>
            </a:r>
            <a:r>
              <a:rPr lang="en-US" dirty="0"/>
              <a:t>.</a:t>
            </a:r>
            <a:endParaRPr lang="en-US" sz="2800" dirty="0">
              <a:latin typeface="+mj-lt"/>
            </a:endParaRPr>
          </a:p>
          <a:p>
            <a:pPr marL="800100" lvl="1" indent="-342900" algn="l">
              <a:buFont typeface="Wingdings" panose="05000000000000000000" pitchFamily="2" charset="2"/>
              <a:buChar char="ü"/>
            </a:pPr>
            <a:r>
              <a:rPr lang="en-US" sz="2800" dirty="0"/>
              <a:t> Like Auto ML, Auto AI applies intelligent automation to the steps of building predictive machine learning models. </a:t>
            </a:r>
            <a:endParaRPr lang="en-US" sz="2800" dirty="0">
              <a:latin typeface="+mj-lt"/>
            </a:endParaRPr>
          </a:p>
          <a:p>
            <a:pPr marL="800100" lvl="1" indent="-342900" algn="l">
              <a:buFont typeface="Wingdings" panose="05000000000000000000" pitchFamily="2" charset="2"/>
              <a:buChar char="ü"/>
            </a:pPr>
            <a:r>
              <a:rPr lang="en-US" sz="2800" dirty="0"/>
              <a:t>The best performing pipelines can be put into production to process new data and deliver predictions based on the model training</a:t>
            </a:r>
            <a:r>
              <a:rPr lang="en-US" dirty="0"/>
              <a:t>.</a:t>
            </a:r>
            <a:endParaRPr lang="en-IN" sz="2800" b="1" dirty="0">
              <a:latin typeface="+mj-lt"/>
            </a:endParaRPr>
          </a:p>
        </p:txBody>
      </p:sp>
    </p:spTree>
    <p:extLst>
      <p:ext uri="{BB962C8B-B14F-4D97-AF65-F5344CB8AC3E}">
        <p14:creationId xmlns:p14="http://schemas.microsoft.com/office/powerpoint/2010/main" val="3460383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700"/>
                                        <p:tgtEl>
                                          <p:spTgt spid="3">
                                            <p:txEl>
                                              <p:pRg st="2" end="2"/>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700"/>
                                        <p:tgtEl>
                                          <p:spTgt spid="3">
                                            <p:txEl>
                                              <p:pRg st="3" end="3"/>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700"/>
                                        <p:tgtEl>
                                          <p:spTgt spid="3">
                                            <p:txEl>
                                              <p:pRg st="4" end="4"/>
                                            </p:txEl>
                                          </p:spTgt>
                                        </p:tgtEl>
                                      </p:cBhvr>
                                    </p:animEffect>
                                  </p:childTnLst>
                                </p:cTn>
                              </p:par>
                              <p:par>
                                <p:cTn id="17" presetID="10" presetClass="entr" presetSubtype="0" fill="hold" grpId="0" nodeType="withEffect">
                                  <p:stCondLst>
                                    <p:cond delay="1000"/>
                                  </p:stCondLst>
                                  <p:iterate>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7AA9FE-86A5-4127-A9F9-1831863F226C}"/>
              </a:ext>
            </a:extLst>
          </p:cNvPr>
          <p:cNvSpPr>
            <a:spLocks noGrp="1"/>
          </p:cNvSpPr>
          <p:nvPr>
            <p:ph type="title"/>
          </p:nvPr>
        </p:nvSpPr>
        <p:spPr/>
        <p:txBody>
          <a:bodyPr>
            <a:normAutofit/>
          </a:bodyPr>
          <a:lstStyle/>
          <a:p>
            <a:r>
              <a:rPr lang="en-US" sz="4800" b="1" dirty="0">
                <a:effectLst>
                  <a:outerShdw blurRad="38100" dist="38100" dir="2700000" algn="tl">
                    <a:srgbClr val="000000">
                      <a:alpha val="43137"/>
                    </a:srgbClr>
                  </a:outerShdw>
                </a:effectLst>
              </a:rPr>
              <a:t>Auto AI</a:t>
            </a:r>
            <a:endParaRPr lang="en-IN" sz="48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2F923DAA-9AA4-4942-8D52-D3D49172F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094" y="1512877"/>
            <a:ext cx="8354839" cy="4591589"/>
          </a:xfrm>
          <a:prstGeom prst="rect">
            <a:avLst/>
          </a:prstGeom>
        </p:spPr>
      </p:pic>
    </p:spTree>
    <p:extLst>
      <p:ext uri="{BB962C8B-B14F-4D97-AF65-F5344CB8AC3E}">
        <p14:creationId xmlns:p14="http://schemas.microsoft.com/office/powerpoint/2010/main" val="3928049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539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IBM Plex Sans</vt:lpstr>
      <vt:lpstr>Wingdings</vt:lpstr>
      <vt:lpstr>Office Theme</vt:lpstr>
      <vt:lpstr>Prediction of Health insurance premium cost with IBM auto Ai service </vt:lpstr>
      <vt:lpstr>TEAM MEMBERS</vt:lpstr>
      <vt:lpstr>CONTENTS</vt:lpstr>
      <vt:lpstr>ABSTRACT</vt:lpstr>
      <vt:lpstr>OBJECTIVES</vt:lpstr>
      <vt:lpstr>MOTIVATION</vt:lpstr>
      <vt:lpstr>ARCHITECTURE</vt:lpstr>
      <vt:lpstr>IMPLEMENTATION</vt:lpstr>
      <vt:lpstr>Auto AI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DEEP LEARNING METHODOLOGY TO DETECT MISSING PERSONS</dc:title>
  <dc:creator>Aishwarya BEJJANKI</dc:creator>
  <cp:lastModifiedBy>18UK1A0593 Palla Preethi</cp:lastModifiedBy>
  <cp:revision>13</cp:revision>
  <dcterms:created xsi:type="dcterms:W3CDTF">2021-11-06T04:13:13Z</dcterms:created>
  <dcterms:modified xsi:type="dcterms:W3CDTF">2021-12-15T08:15:22Z</dcterms:modified>
</cp:coreProperties>
</file>