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4"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11/6/2021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11/6/2021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11/6/2021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6B9C-54DD-42AE-9D98-FA4BFC398781}"/>
              </a:ext>
            </a:extLst>
          </p:cNvPr>
          <p:cNvSpPr>
            <a:spLocks noGrp="1"/>
          </p:cNvSpPr>
          <p:nvPr>
            <p:ph type="ctrTitle"/>
          </p:nvPr>
        </p:nvSpPr>
        <p:spPr>
          <a:xfrm>
            <a:off x="1453338" y="915826"/>
            <a:ext cx="8825658" cy="2677648"/>
          </a:xfrm>
        </p:spPr>
        <p:txBody>
          <a:bodyPr/>
          <a:lstStyle/>
          <a:p>
            <a:pPr algn="ctr"/>
            <a:r>
              <a:rPr lang="en-US" b="0" i="0" dirty="0">
                <a:solidFill>
                  <a:schemeClr val="bg1"/>
                </a:solidFill>
                <a:effectLst/>
                <a:latin typeface="Open Sans" panose="020B0606030504020204" pitchFamily="34" charset="0"/>
              </a:rPr>
              <a:t>Book Recommendation System Using IBM Watson</a:t>
            </a:r>
            <a:endParaRPr lang="en-IN" dirty="0">
              <a:solidFill>
                <a:schemeClr val="bg1"/>
              </a:solidFill>
            </a:endParaRPr>
          </a:p>
        </p:txBody>
      </p:sp>
      <p:sp>
        <p:nvSpPr>
          <p:cNvPr id="3" name="Subtitle 2">
            <a:extLst>
              <a:ext uri="{FF2B5EF4-FFF2-40B4-BE49-F238E27FC236}">
                <a16:creationId xmlns:a16="http://schemas.microsoft.com/office/drawing/2014/main" id="{20C698DA-A0C8-4C73-B0CE-482C38F7C648}"/>
              </a:ext>
            </a:extLst>
          </p:cNvPr>
          <p:cNvSpPr>
            <a:spLocks noGrp="1"/>
          </p:cNvSpPr>
          <p:nvPr>
            <p:ph type="subTitle" idx="1"/>
          </p:nvPr>
        </p:nvSpPr>
        <p:spPr>
          <a:xfrm>
            <a:off x="1683171" y="3811604"/>
            <a:ext cx="8825658" cy="2295043"/>
          </a:xfrm>
        </p:spPr>
        <p:txBody>
          <a:bodyPr/>
          <a:lstStyle/>
          <a:p>
            <a:pPr algn="ctr"/>
            <a:r>
              <a:rPr lang="en-IN" b="1" dirty="0"/>
              <a:t>TEAM DETAILS:</a:t>
            </a:r>
          </a:p>
          <a:p>
            <a:pPr algn="ctr"/>
            <a:r>
              <a:rPr lang="en-IN" dirty="0"/>
              <a:t>UFAIRA TAZHEEN (18UK1A05B4)</a:t>
            </a:r>
          </a:p>
          <a:p>
            <a:pPr algn="ctr"/>
            <a:r>
              <a:rPr lang="en-IN" dirty="0"/>
              <a:t>BOLUKONDA YASHASWI (18UK1A05C6)</a:t>
            </a:r>
          </a:p>
          <a:p>
            <a:pPr algn="ctr"/>
            <a:r>
              <a:rPr lang="en-IN" dirty="0"/>
              <a:t>SUJAY CHELLA (18UK1A05B0)</a:t>
            </a:r>
          </a:p>
          <a:p>
            <a:pPr algn="ctr"/>
            <a:r>
              <a:rPr lang="en-IN" dirty="0"/>
              <a:t>AKULA LOKESH (18UK1A05C1)</a:t>
            </a:r>
          </a:p>
        </p:txBody>
      </p:sp>
    </p:spTree>
    <p:extLst>
      <p:ext uri="{BB962C8B-B14F-4D97-AF65-F5344CB8AC3E}">
        <p14:creationId xmlns:p14="http://schemas.microsoft.com/office/powerpoint/2010/main" val="1569873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6B9C-54DD-42AE-9D98-FA4BFC398781}"/>
              </a:ext>
            </a:extLst>
          </p:cNvPr>
          <p:cNvSpPr>
            <a:spLocks noGrp="1"/>
          </p:cNvSpPr>
          <p:nvPr>
            <p:ph type="ctrTitle"/>
          </p:nvPr>
        </p:nvSpPr>
        <p:spPr>
          <a:xfrm>
            <a:off x="856572" y="726709"/>
            <a:ext cx="9317332" cy="856648"/>
          </a:xfrm>
        </p:spPr>
        <p:txBody>
          <a:bodyPr/>
          <a:lstStyle/>
          <a:p>
            <a:r>
              <a:rPr lang="en-IN" dirty="0">
                <a:solidFill>
                  <a:schemeClr val="bg1"/>
                </a:solidFill>
              </a:rPr>
              <a:t>CONCLUSION:</a:t>
            </a:r>
          </a:p>
        </p:txBody>
      </p:sp>
      <p:sp>
        <p:nvSpPr>
          <p:cNvPr id="3" name="Subtitle 2">
            <a:extLst>
              <a:ext uri="{FF2B5EF4-FFF2-40B4-BE49-F238E27FC236}">
                <a16:creationId xmlns:a16="http://schemas.microsoft.com/office/drawing/2014/main" id="{20C698DA-A0C8-4C73-B0CE-482C38F7C648}"/>
              </a:ext>
            </a:extLst>
          </p:cNvPr>
          <p:cNvSpPr>
            <a:spLocks noGrp="1"/>
          </p:cNvSpPr>
          <p:nvPr>
            <p:ph type="subTitle" idx="1"/>
          </p:nvPr>
        </p:nvSpPr>
        <p:spPr>
          <a:xfrm>
            <a:off x="1049077" y="1583357"/>
            <a:ext cx="5630856" cy="5115826"/>
          </a:xfrm>
        </p:spPr>
        <p:txBody>
          <a:bodyPr>
            <a:noAutofit/>
          </a:bodyPr>
          <a:lstStyle/>
          <a:p>
            <a:pPr marL="63500" marR="67945">
              <a:lnSpc>
                <a:spcPct val="107000"/>
              </a:lnSpc>
              <a:spcBef>
                <a:spcPts val="950"/>
              </a:spcBef>
              <a:spcAft>
                <a:spcPts val="0"/>
              </a:spcAft>
            </a:pPr>
            <a:r>
              <a:rPr lang="en-US" sz="1600" dirty="0">
                <a:effectLst/>
                <a:latin typeface="Lato" panose="020F0502020204030203" pitchFamily="34" charset="0"/>
                <a:ea typeface="Lato" panose="020F0502020204030203" pitchFamily="34" charset="0"/>
                <a:cs typeface="Lato" panose="020F0502020204030203" pitchFamily="34" charset="0"/>
              </a:rPr>
              <a:t>Recommender systems are an extremely potent tool utilized to assist the selection process easier for users. The implemented book recommendation engine is a competent system to recommend Books for e-users. This recommender system will definitely be a great web application implemented in Java language. Such type of web application will be proved beneficial for today</a:t>
            </a:r>
            <a:r>
              <a:rPr lang="en-US" sz="1600" dirty="0">
                <a:effectLst/>
                <a:latin typeface="Arial" panose="020B0604020202020204" pitchFamily="34" charset="0"/>
                <a:ea typeface="Lato" panose="020F0502020204030203" pitchFamily="34" charset="0"/>
                <a:cs typeface="Lato" panose="020F0502020204030203" pitchFamily="34" charset="0"/>
              </a:rPr>
              <a:t>’</a:t>
            </a:r>
            <a:r>
              <a:rPr lang="en-US" sz="1600" dirty="0">
                <a:effectLst/>
                <a:latin typeface="Lato" panose="020F0502020204030203" pitchFamily="34" charset="0"/>
                <a:ea typeface="Lato" panose="020F0502020204030203" pitchFamily="34" charset="0"/>
                <a:cs typeface="Lato" panose="020F0502020204030203" pitchFamily="34" charset="0"/>
              </a:rPr>
              <a:t>s high demanding online purchasing web sites. This hybrid recommender system is more accurate and efficient as it combines the features of various recommendation techniques. The book recommendation engine will reduce the overhead associated with making the best choices of books among the plenty.</a:t>
            </a:r>
            <a:endParaRPr lang="en-IN" sz="1600" dirty="0">
              <a:effectLst/>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14B0363D-B758-49A9-B655-9A6845EEE7FC}"/>
              </a:ext>
            </a:extLst>
          </p:cNvPr>
          <p:cNvPicPr>
            <a:picLocks noChangeAspect="1"/>
          </p:cNvPicPr>
          <p:nvPr/>
        </p:nvPicPr>
        <p:blipFill>
          <a:blip r:embed="rId2"/>
          <a:stretch>
            <a:fillRect/>
          </a:stretch>
        </p:blipFill>
        <p:spPr>
          <a:xfrm>
            <a:off x="6511119" y="2095602"/>
            <a:ext cx="5241810" cy="2666796"/>
          </a:xfrm>
          <a:prstGeom prst="rect">
            <a:avLst/>
          </a:prstGeom>
        </p:spPr>
      </p:pic>
    </p:spTree>
    <p:extLst>
      <p:ext uri="{BB962C8B-B14F-4D97-AF65-F5344CB8AC3E}">
        <p14:creationId xmlns:p14="http://schemas.microsoft.com/office/powerpoint/2010/main" val="362747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6B9C-54DD-42AE-9D98-FA4BFC398781}"/>
              </a:ext>
            </a:extLst>
          </p:cNvPr>
          <p:cNvSpPr>
            <a:spLocks noGrp="1"/>
          </p:cNvSpPr>
          <p:nvPr>
            <p:ph type="ctrTitle"/>
          </p:nvPr>
        </p:nvSpPr>
        <p:spPr>
          <a:xfrm>
            <a:off x="1453338" y="1055571"/>
            <a:ext cx="8825658" cy="856648"/>
          </a:xfrm>
        </p:spPr>
        <p:txBody>
          <a:bodyPr/>
          <a:lstStyle/>
          <a:p>
            <a:r>
              <a:rPr lang="en-IN" dirty="0">
                <a:solidFill>
                  <a:schemeClr val="bg1"/>
                </a:solidFill>
              </a:rPr>
              <a:t>CONTEXT:</a:t>
            </a:r>
          </a:p>
        </p:txBody>
      </p:sp>
      <p:sp>
        <p:nvSpPr>
          <p:cNvPr id="3" name="Subtitle 2">
            <a:extLst>
              <a:ext uri="{FF2B5EF4-FFF2-40B4-BE49-F238E27FC236}">
                <a16:creationId xmlns:a16="http://schemas.microsoft.com/office/drawing/2014/main" id="{20C698DA-A0C8-4C73-B0CE-482C38F7C648}"/>
              </a:ext>
            </a:extLst>
          </p:cNvPr>
          <p:cNvSpPr>
            <a:spLocks noGrp="1"/>
          </p:cNvSpPr>
          <p:nvPr>
            <p:ph type="subTitle" idx="1"/>
          </p:nvPr>
        </p:nvSpPr>
        <p:spPr>
          <a:xfrm>
            <a:off x="1278910" y="2245895"/>
            <a:ext cx="8825658" cy="3668247"/>
          </a:xfrm>
        </p:spPr>
        <p:txBody>
          <a:bodyPr>
            <a:normAutofit lnSpcReduction="10000"/>
          </a:bodyPr>
          <a:lstStyle/>
          <a:p>
            <a:pPr marL="285750" indent="-285750">
              <a:buFont typeface="Wingdings" panose="05000000000000000000" pitchFamily="2" charset="2"/>
              <a:buChar char="q"/>
            </a:pPr>
            <a:r>
              <a:rPr lang="en-IN" sz="2400" dirty="0"/>
              <a:t>INTRODUCTION</a:t>
            </a:r>
          </a:p>
          <a:p>
            <a:pPr marL="285750" indent="-285750">
              <a:buFont typeface="Wingdings" panose="05000000000000000000" pitchFamily="2" charset="2"/>
              <a:buChar char="q"/>
            </a:pPr>
            <a:r>
              <a:rPr lang="en-IN" sz="2400" dirty="0"/>
              <a:t>OBJECTIVE</a:t>
            </a:r>
          </a:p>
          <a:p>
            <a:pPr marL="285750" indent="-285750">
              <a:buFont typeface="Wingdings" panose="05000000000000000000" pitchFamily="2" charset="2"/>
              <a:buChar char="q"/>
            </a:pPr>
            <a:r>
              <a:rPr lang="en-IN" sz="2400" dirty="0"/>
              <a:t>DATA</a:t>
            </a:r>
          </a:p>
          <a:p>
            <a:pPr marL="285750" indent="-285750">
              <a:buFont typeface="Wingdings" panose="05000000000000000000" pitchFamily="2" charset="2"/>
              <a:buChar char="q"/>
            </a:pPr>
            <a:r>
              <a:rPr lang="en-IN" sz="2400" dirty="0"/>
              <a:t>DATA VISUALIZATION</a:t>
            </a:r>
          </a:p>
          <a:p>
            <a:pPr marL="285750" indent="-285750">
              <a:buFont typeface="Wingdings" panose="05000000000000000000" pitchFamily="2" charset="2"/>
              <a:buChar char="q"/>
            </a:pPr>
            <a:r>
              <a:rPr lang="en-IN" sz="2400" dirty="0"/>
              <a:t>MODEL CREATION</a:t>
            </a:r>
          </a:p>
          <a:p>
            <a:pPr marL="285750" indent="-285750">
              <a:buFont typeface="Wingdings" panose="05000000000000000000" pitchFamily="2" charset="2"/>
              <a:buChar char="q"/>
            </a:pPr>
            <a:r>
              <a:rPr lang="en-IN" sz="2400" dirty="0"/>
              <a:t>VISUALIZATION OF GRAPHS</a:t>
            </a:r>
          </a:p>
          <a:p>
            <a:pPr marL="285750" indent="-285750">
              <a:buFont typeface="Wingdings" panose="05000000000000000000" pitchFamily="2" charset="2"/>
              <a:buChar char="q"/>
            </a:pPr>
            <a:r>
              <a:rPr lang="en-IN" sz="2400" dirty="0"/>
              <a:t>SOFTWARE REQUIREMENTS</a:t>
            </a:r>
          </a:p>
          <a:p>
            <a:pPr marL="285750" indent="-285750">
              <a:buFont typeface="Wingdings" panose="05000000000000000000" pitchFamily="2" charset="2"/>
              <a:buChar char="q"/>
            </a:pPr>
            <a:r>
              <a:rPr lang="en-IN" sz="2400" dirty="0"/>
              <a:t>CONCLUSION</a:t>
            </a:r>
          </a:p>
        </p:txBody>
      </p:sp>
    </p:spTree>
    <p:extLst>
      <p:ext uri="{BB962C8B-B14F-4D97-AF65-F5344CB8AC3E}">
        <p14:creationId xmlns:p14="http://schemas.microsoft.com/office/powerpoint/2010/main" val="214329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6B9C-54DD-42AE-9D98-FA4BFC398781}"/>
              </a:ext>
            </a:extLst>
          </p:cNvPr>
          <p:cNvSpPr>
            <a:spLocks noGrp="1"/>
          </p:cNvSpPr>
          <p:nvPr>
            <p:ph type="ctrTitle"/>
          </p:nvPr>
        </p:nvSpPr>
        <p:spPr>
          <a:xfrm>
            <a:off x="933651" y="751352"/>
            <a:ext cx="8825658" cy="856648"/>
          </a:xfrm>
        </p:spPr>
        <p:txBody>
          <a:bodyPr/>
          <a:lstStyle/>
          <a:p>
            <a:r>
              <a:rPr lang="en-IN" dirty="0">
                <a:solidFill>
                  <a:schemeClr val="bg1"/>
                </a:solidFill>
              </a:rPr>
              <a:t>INTRODUCTION:</a:t>
            </a:r>
          </a:p>
        </p:txBody>
      </p:sp>
      <p:sp>
        <p:nvSpPr>
          <p:cNvPr id="3" name="Subtitle 2">
            <a:extLst>
              <a:ext uri="{FF2B5EF4-FFF2-40B4-BE49-F238E27FC236}">
                <a16:creationId xmlns:a16="http://schemas.microsoft.com/office/drawing/2014/main" id="{20C698DA-A0C8-4C73-B0CE-482C38F7C648}"/>
              </a:ext>
            </a:extLst>
          </p:cNvPr>
          <p:cNvSpPr>
            <a:spLocks noGrp="1"/>
          </p:cNvSpPr>
          <p:nvPr>
            <p:ph type="subTitle" idx="1"/>
          </p:nvPr>
        </p:nvSpPr>
        <p:spPr>
          <a:xfrm>
            <a:off x="798898" y="1825592"/>
            <a:ext cx="6063915" cy="4421203"/>
          </a:xfrm>
        </p:spPr>
        <p:txBody>
          <a:bodyPr>
            <a:normAutofit fontScale="77500" lnSpcReduction="20000"/>
          </a:bodyPr>
          <a:lstStyle/>
          <a:p>
            <a:pPr rtl="0">
              <a:spcBef>
                <a:spcPts val="0"/>
              </a:spcBef>
              <a:spcAft>
                <a:spcPts val="800"/>
              </a:spcAft>
            </a:pPr>
            <a:r>
              <a:rPr lang="en-US" sz="2400" b="0" i="0" u="none" strike="noStrike" dirty="0">
                <a:effectLst/>
                <a:latin typeface="Montserrat" panose="020B0604020202020204" pitchFamily="2" charset="0"/>
              </a:rPr>
              <a:t>In this age of information overload, people use a variety of strategies to make choices about what to buy, how to spend their leisure time, and even where to go. Recommendation systems automate some of these strategies with the goal of providing affordable, personal and high-quality recommendations. So, with the help of different techniques like collaborative and content-based filtering, we can build our own recommendation systems.</a:t>
            </a:r>
            <a:endParaRPr lang="en-US" sz="2400" b="0" i="0" dirty="0">
              <a:effectLst/>
              <a:latin typeface="Montserrat" panose="020B0604020202020204" pitchFamily="2" charset="0"/>
            </a:endParaRPr>
          </a:p>
          <a:p>
            <a:pPr rtl="0">
              <a:spcBef>
                <a:spcPts val="0"/>
              </a:spcBef>
              <a:spcAft>
                <a:spcPts val="800"/>
              </a:spcAft>
            </a:pPr>
            <a:r>
              <a:rPr lang="en-US" sz="2400" b="0" i="0" u="none" strike="noStrike" dirty="0">
                <a:effectLst/>
                <a:latin typeface="Montserrat" panose="020B0604020202020204" pitchFamily="2" charset="0"/>
              </a:rPr>
              <a:t>The main objective of the project is to build an application where the user is prompted with various types of book recommendations based on the input given by the user.</a:t>
            </a:r>
            <a:endParaRPr lang="en-US" sz="2400" b="0" i="0" dirty="0">
              <a:effectLst/>
              <a:latin typeface="Montserrat" panose="020B0604020202020204" pitchFamily="2" charset="0"/>
            </a:endParaRPr>
          </a:p>
        </p:txBody>
      </p:sp>
      <p:pic>
        <p:nvPicPr>
          <p:cNvPr id="5" name="Picture 4">
            <a:extLst>
              <a:ext uri="{FF2B5EF4-FFF2-40B4-BE49-F238E27FC236}">
                <a16:creationId xmlns:a16="http://schemas.microsoft.com/office/drawing/2014/main" id="{019CBF32-0FA1-4F91-B9C8-EF637ABA32A9}"/>
              </a:ext>
            </a:extLst>
          </p:cNvPr>
          <p:cNvPicPr>
            <a:picLocks noChangeAspect="1"/>
          </p:cNvPicPr>
          <p:nvPr/>
        </p:nvPicPr>
        <p:blipFill>
          <a:blip r:embed="rId2"/>
          <a:stretch>
            <a:fillRect/>
          </a:stretch>
        </p:blipFill>
        <p:spPr>
          <a:xfrm>
            <a:off x="6737684" y="1988468"/>
            <a:ext cx="4930954" cy="3161047"/>
          </a:xfrm>
          <a:prstGeom prst="rect">
            <a:avLst/>
          </a:prstGeom>
        </p:spPr>
      </p:pic>
    </p:spTree>
    <p:extLst>
      <p:ext uri="{BB962C8B-B14F-4D97-AF65-F5344CB8AC3E}">
        <p14:creationId xmlns:p14="http://schemas.microsoft.com/office/powerpoint/2010/main" val="213302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6B9C-54DD-42AE-9D98-FA4BFC398781}"/>
              </a:ext>
            </a:extLst>
          </p:cNvPr>
          <p:cNvSpPr>
            <a:spLocks noGrp="1"/>
          </p:cNvSpPr>
          <p:nvPr>
            <p:ph type="ctrTitle"/>
          </p:nvPr>
        </p:nvSpPr>
        <p:spPr>
          <a:xfrm>
            <a:off x="1174282" y="751352"/>
            <a:ext cx="8825658" cy="856648"/>
          </a:xfrm>
        </p:spPr>
        <p:txBody>
          <a:bodyPr/>
          <a:lstStyle/>
          <a:p>
            <a:r>
              <a:rPr lang="en-IN" dirty="0">
                <a:solidFill>
                  <a:schemeClr val="bg1"/>
                </a:solidFill>
              </a:rPr>
              <a:t>OBJECTIVE:</a:t>
            </a:r>
          </a:p>
        </p:txBody>
      </p:sp>
      <p:sp>
        <p:nvSpPr>
          <p:cNvPr id="3" name="Subtitle 2">
            <a:extLst>
              <a:ext uri="{FF2B5EF4-FFF2-40B4-BE49-F238E27FC236}">
                <a16:creationId xmlns:a16="http://schemas.microsoft.com/office/drawing/2014/main" id="{20C698DA-A0C8-4C73-B0CE-482C38F7C648}"/>
              </a:ext>
            </a:extLst>
          </p:cNvPr>
          <p:cNvSpPr>
            <a:spLocks noGrp="1"/>
          </p:cNvSpPr>
          <p:nvPr>
            <p:ph type="subTitle" idx="1"/>
          </p:nvPr>
        </p:nvSpPr>
        <p:spPr>
          <a:xfrm>
            <a:off x="1068405" y="1703672"/>
            <a:ext cx="9971772" cy="4639376"/>
          </a:xfrm>
        </p:spPr>
        <p:txBody>
          <a:bodyPr>
            <a:noAutofit/>
          </a:bodyPr>
          <a:lstStyle/>
          <a:p>
            <a:r>
              <a:rPr lang="en-US" dirty="0">
                <a:effectLst/>
                <a:latin typeface="arial" panose="020B0604020202020204" pitchFamily="34" charset="0"/>
              </a:rPr>
              <a:t>By the end of this project:</a:t>
            </a:r>
            <a:endParaRPr lang="en-US" dirty="0">
              <a:latin typeface="arial" panose="020B0604020202020204" pitchFamily="34" charset="0"/>
            </a:endParaRPr>
          </a:p>
          <a:p>
            <a:endParaRPr lang="en-US" dirty="0">
              <a:effectLst/>
            </a:endParaRPr>
          </a:p>
          <a:p>
            <a:pPr marL="457200" indent="-457200">
              <a:buFont typeface="Wingdings" panose="05000000000000000000" pitchFamily="2" charset="2"/>
              <a:buChar char="q"/>
            </a:pPr>
            <a:r>
              <a:rPr lang="en-US" b="0" dirty="0">
                <a:effectLst/>
                <a:latin typeface="arial" panose="020B0604020202020204" pitchFamily="34" charset="0"/>
              </a:rPr>
              <a:t>You’ll be able to perform one of the techniques to build you recommendation system</a:t>
            </a:r>
            <a:endParaRPr lang="en-US" b="0" dirty="0">
              <a:effectLst/>
              <a:latin typeface="Open Sans" panose="020B0606030504020204" pitchFamily="34" charset="0"/>
            </a:endParaRPr>
          </a:p>
          <a:p>
            <a:pPr marL="457200" indent="-457200">
              <a:buFont typeface="Wingdings" panose="05000000000000000000" pitchFamily="2" charset="2"/>
              <a:buChar char="q"/>
            </a:pPr>
            <a:r>
              <a:rPr lang="en-US" b="0" dirty="0">
                <a:effectLst/>
                <a:latin typeface="arial" panose="020B0604020202020204" pitchFamily="34" charset="0"/>
              </a:rPr>
              <a:t>You will be able to know how to pre-process / clean the data using different data pre-processing techniques.</a:t>
            </a:r>
            <a:endParaRPr lang="en-US" b="0" dirty="0">
              <a:effectLst/>
              <a:latin typeface="Open Sans" panose="020B0606030504020204" pitchFamily="34" charset="0"/>
            </a:endParaRPr>
          </a:p>
          <a:p>
            <a:pPr marL="457200" indent="-457200">
              <a:buFont typeface="Wingdings" panose="05000000000000000000" pitchFamily="2" charset="2"/>
              <a:buChar char="q"/>
            </a:pPr>
            <a:r>
              <a:rPr lang="en-US" b="0" dirty="0">
                <a:effectLst/>
                <a:latin typeface="arial" panose="020B0604020202020204" pitchFamily="34" charset="0"/>
              </a:rPr>
              <a:t>You will able to analyze or get insights of data through visualization.</a:t>
            </a:r>
            <a:endParaRPr lang="en-US" b="0" dirty="0">
              <a:effectLst/>
              <a:latin typeface="Open Sans" panose="020B0606030504020204" pitchFamily="34" charset="0"/>
            </a:endParaRPr>
          </a:p>
          <a:p>
            <a:pPr marL="457200" indent="-457200">
              <a:buFont typeface="Wingdings" panose="05000000000000000000" pitchFamily="2" charset="2"/>
              <a:buChar char="q"/>
            </a:pPr>
            <a:r>
              <a:rPr lang="en-US" b="0" dirty="0">
                <a:effectLst/>
                <a:latin typeface="arial" panose="020B0604020202020204" pitchFamily="34" charset="0"/>
              </a:rPr>
              <a:t>Applying algorithms according to dataset and based on visualization.</a:t>
            </a:r>
            <a:endParaRPr lang="en-US" b="0" dirty="0">
              <a:effectLst/>
              <a:latin typeface="Open Sans" panose="020B0606030504020204" pitchFamily="34" charset="0"/>
            </a:endParaRPr>
          </a:p>
          <a:p>
            <a:pPr marL="457200" indent="-457200">
              <a:buFont typeface="Wingdings" panose="05000000000000000000" pitchFamily="2" charset="2"/>
              <a:buChar char="q"/>
            </a:pPr>
            <a:r>
              <a:rPr lang="en-US" b="0" dirty="0">
                <a:effectLst/>
                <a:latin typeface="arial" panose="020B0604020202020204" pitchFamily="34" charset="0"/>
              </a:rPr>
              <a:t>You will able to know how to find accuracy of the model.</a:t>
            </a:r>
            <a:endParaRPr lang="en-US" b="0" dirty="0">
              <a:effectLst/>
              <a:latin typeface="Open Sans" panose="020B0606030504020204" pitchFamily="34" charset="0"/>
            </a:endParaRPr>
          </a:p>
          <a:p>
            <a:pPr marL="457200" indent="-457200">
              <a:buFont typeface="Wingdings" panose="05000000000000000000" pitchFamily="2" charset="2"/>
              <a:buChar char="q"/>
            </a:pPr>
            <a:r>
              <a:rPr lang="en-US" b="0" dirty="0">
                <a:effectLst/>
                <a:latin typeface="arial" panose="020B0604020202020204" pitchFamily="34" charset="0"/>
              </a:rPr>
              <a:t>You will be able to know how to build a web application using Flask framework.</a:t>
            </a:r>
            <a:endParaRPr lang="en-US" b="0" dirty="0">
              <a:effectLst/>
              <a:latin typeface="Open Sans" panose="020B0606030504020204" pitchFamily="34" charset="0"/>
            </a:endParaRPr>
          </a:p>
          <a:p>
            <a:br>
              <a:rPr lang="en-US" dirty="0">
                <a:effectLst/>
              </a:rPr>
            </a:br>
            <a:endParaRPr lang="en-IN" dirty="0"/>
          </a:p>
        </p:txBody>
      </p:sp>
    </p:spTree>
    <p:extLst>
      <p:ext uri="{BB962C8B-B14F-4D97-AF65-F5344CB8AC3E}">
        <p14:creationId xmlns:p14="http://schemas.microsoft.com/office/powerpoint/2010/main" val="125649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6B9C-54DD-42AE-9D98-FA4BFC398781}"/>
              </a:ext>
            </a:extLst>
          </p:cNvPr>
          <p:cNvSpPr>
            <a:spLocks noGrp="1"/>
          </p:cNvSpPr>
          <p:nvPr>
            <p:ph type="ctrTitle"/>
          </p:nvPr>
        </p:nvSpPr>
        <p:spPr>
          <a:xfrm>
            <a:off x="1010653" y="882316"/>
            <a:ext cx="8825658" cy="856648"/>
          </a:xfrm>
        </p:spPr>
        <p:txBody>
          <a:bodyPr/>
          <a:lstStyle/>
          <a:p>
            <a:r>
              <a:rPr lang="en-IN" dirty="0">
                <a:solidFill>
                  <a:schemeClr val="bg1"/>
                </a:solidFill>
              </a:rPr>
              <a:t>DATA:</a:t>
            </a:r>
          </a:p>
        </p:txBody>
      </p:sp>
      <p:sp>
        <p:nvSpPr>
          <p:cNvPr id="3" name="Subtitle 2">
            <a:extLst>
              <a:ext uri="{FF2B5EF4-FFF2-40B4-BE49-F238E27FC236}">
                <a16:creationId xmlns:a16="http://schemas.microsoft.com/office/drawing/2014/main" id="{20C698DA-A0C8-4C73-B0CE-482C38F7C648}"/>
              </a:ext>
            </a:extLst>
          </p:cNvPr>
          <p:cNvSpPr>
            <a:spLocks noGrp="1"/>
          </p:cNvSpPr>
          <p:nvPr>
            <p:ph type="subTitle" idx="1"/>
          </p:nvPr>
        </p:nvSpPr>
        <p:spPr>
          <a:xfrm>
            <a:off x="1010653" y="2127184"/>
            <a:ext cx="9498176" cy="3979464"/>
          </a:xfrm>
        </p:spPr>
        <p:txBody>
          <a:bodyPr>
            <a:normAutofit/>
          </a:bodyPr>
          <a:lstStyle/>
          <a:p>
            <a:pPr marL="342900" indent="-342900">
              <a:buFont typeface="Wingdings" panose="05000000000000000000" pitchFamily="2" charset="2"/>
              <a:buChar char="q"/>
            </a:pPr>
            <a:r>
              <a:rPr lang="en-IN" sz="2400" dirty="0"/>
              <a:t>The data set consists of 3 csv files in which we have the sample data. They are</a:t>
            </a:r>
          </a:p>
          <a:p>
            <a:pPr marL="342900" indent="-342900">
              <a:buFont typeface="Arial" panose="020B0604020202020204" pitchFamily="34" charset="0"/>
              <a:buChar char="•"/>
            </a:pPr>
            <a:r>
              <a:rPr lang="en-IN" sz="2400" dirty="0"/>
              <a:t>Users.</a:t>
            </a:r>
          </a:p>
          <a:p>
            <a:pPr marL="342900" indent="-342900">
              <a:buFont typeface="Arial" panose="020B0604020202020204" pitchFamily="34" charset="0"/>
              <a:buChar char="•"/>
            </a:pPr>
            <a:r>
              <a:rPr lang="en-IN" sz="2400" dirty="0"/>
              <a:t>Book.</a:t>
            </a:r>
          </a:p>
          <a:p>
            <a:pPr marL="342900" indent="-342900">
              <a:buFont typeface="Arial" panose="020B0604020202020204" pitchFamily="34" charset="0"/>
              <a:buChar char="•"/>
            </a:pPr>
            <a:r>
              <a:rPr lang="en-IN" sz="2400" dirty="0"/>
              <a:t>Book-ratings.</a:t>
            </a:r>
          </a:p>
        </p:txBody>
      </p:sp>
    </p:spTree>
    <p:extLst>
      <p:ext uri="{BB962C8B-B14F-4D97-AF65-F5344CB8AC3E}">
        <p14:creationId xmlns:p14="http://schemas.microsoft.com/office/powerpoint/2010/main" val="70751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6B9C-54DD-42AE-9D98-FA4BFC398781}"/>
              </a:ext>
            </a:extLst>
          </p:cNvPr>
          <p:cNvSpPr>
            <a:spLocks noGrp="1"/>
          </p:cNvSpPr>
          <p:nvPr>
            <p:ph type="ctrTitle"/>
          </p:nvPr>
        </p:nvSpPr>
        <p:spPr>
          <a:xfrm>
            <a:off x="962449" y="751352"/>
            <a:ext cx="8825658" cy="856648"/>
          </a:xfrm>
        </p:spPr>
        <p:txBody>
          <a:bodyPr/>
          <a:lstStyle/>
          <a:p>
            <a:r>
              <a:rPr lang="en-IN" dirty="0">
                <a:solidFill>
                  <a:schemeClr val="bg1"/>
                </a:solidFill>
              </a:rPr>
              <a:t>DATA VISUALIZATION:</a:t>
            </a:r>
          </a:p>
        </p:txBody>
      </p:sp>
      <p:sp>
        <p:nvSpPr>
          <p:cNvPr id="3" name="Subtitle 2">
            <a:extLst>
              <a:ext uri="{FF2B5EF4-FFF2-40B4-BE49-F238E27FC236}">
                <a16:creationId xmlns:a16="http://schemas.microsoft.com/office/drawing/2014/main" id="{20C698DA-A0C8-4C73-B0CE-482C38F7C648}"/>
              </a:ext>
            </a:extLst>
          </p:cNvPr>
          <p:cNvSpPr>
            <a:spLocks noGrp="1"/>
          </p:cNvSpPr>
          <p:nvPr>
            <p:ph type="subTitle" idx="1"/>
          </p:nvPr>
        </p:nvSpPr>
        <p:spPr>
          <a:xfrm>
            <a:off x="962449" y="1608000"/>
            <a:ext cx="10193154" cy="4210471"/>
          </a:xfrm>
        </p:spPr>
        <p:txBody>
          <a:bodyPr>
            <a:noAutofit/>
          </a:bodyPr>
          <a:lstStyle/>
          <a:p>
            <a:r>
              <a:rPr lang="en-US" dirty="0"/>
              <a:t>Data Visualization is an increasingly central activity in the field of Analytics. We often talk about Data</a:t>
            </a:r>
          </a:p>
          <a:p>
            <a:r>
              <a:rPr lang="en-US" dirty="0"/>
              <a:t>Design, that is, a structured approach to creating visual and interactive reports that allow those who observe</a:t>
            </a:r>
          </a:p>
          <a:p>
            <a:r>
              <a:rPr lang="en-US" dirty="0"/>
              <a:t>them to easily interpret them and quickly grasp the most significant information.</a:t>
            </a:r>
          </a:p>
          <a:p>
            <a:r>
              <a:rPr lang="en-US" dirty="0"/>
              <a:t>Analyzing the data collected by your ERP or your CRM observing the visual representation allows you to:</a:t>
            </a:r>
          </a:p>
          <a:p>
            <a:r>
              <a:rPr lang="en-US" dirty="0"/>
              <a:t>· understand them faster and more thoroughly</a:t>
            </a:r>
          </a:p>
          <a:p>
            <a:r>
              <a:rPr lang="en-US" dirty="0"/>
              <a:t>· make better predictions</a:t>
            </a:r>
          </a:p>
          <a:p>
            <a:r>
              <a:rPr lang="en-US" dirty="0"/>
              <a:t>· share your analyzes more easily</a:t>
            </a:r>
          </a:p>
          <a:p>
            <a:r>
              <a:rPr lang="en-US" dirty="0"/>
              <a:t>· guide the decision-making process</a:t>
            </a:r>
          </a:p>
          <a:p>
            <a:r>
              <a:rPr lang="en-US" dirty="0"/>
              <a:t>· discover new points of view</a:t>
            </a:r>
            <a:endParaRPr lang="en-IN" dirty="0"/>
          </a:p>
        </p:txBody>
      </p:sp>
    </p:spTree>
    <p:extLst>
      <p:ext uri="{BB962C8B-B14F-4D97-AF65-F5344CB8AC3E}">
        <p14:creationId xmlns:p14="http://schemas.microsoft.com/office/powerpoint/2010/main" val="103212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6B9C-54DD-42AE-9D98-FA4BFC398781}"/>
              </a:ext>
            </a:extLst>
          </p:cNvPr>
          <p:cNvSpPr>
            <a:spLocks noGrp="1"/>
          </p:cNvSpPr>
          <p:nvPr>
            <p:ph type="ctrTitle"/>
          </p:nvPr>
        </p:nvSpPr>
        <p:spPr>
          <a:xfrm>
            <a:off x="962449" y="751352"/>
            <a:ext cx="8825658" cy="856648"/>
          </a:xfrm>
        </p:spPr>
        <p:txBody>
          <a:bodyPr/>
          <a:lstStyle/>
          <a:p>
            <a:r>
              <a:rPr lang="en-IN" dirty="0">
                <a:solidFill>
                  <a:schemeClr val="bg1"/>
                </a:solidFill>
              </a:rPr>
              <a:t>MODEL CREATION:</a:t>
            </a:r>
          </a:p>
        </p:txBody>
      </p:sp>
      <p:sp>
        <p:nvSpPr>
          <p:cNvPr id="3" name="Subtitle 2">
            <a:extLst>
              <a:ext uri="{FF2B5EF4-FFF2-40B4-BE49-F238E27FC236}">
                <a16:creationId xmlns:a16="http://schemas.microsoft.com/office/drawing/2014/main" id="{20C698DA-A0C8-4C73-B0CE-482C38F7C648}"/>
              </a:ext>
            </a:extLst>
          </p:cNvPr>
          <p:cNvSpPr>
            <a:spLocks noGrp="1"/>
          </p:cNvSpPr>
          <p:nvPr>
            <p:ph type="subTitle" idx="1"/>
          </p:nvPr>
        </p:nvSpPr>
        <p:spPr>
          <a:xfrm>
            <a:off x="962449" y="1608000"/>
            <a:ext cx="10193154" cy="4210471"/>
          </a:xfrm>
        </p:spPr>
        <p:txBody>
          <a:bodyPr>
            <a:noAutofit/>
          </a:bodyPr>
          <a:lstStyle/>
          <a:p>
            <a:pPr marL="285750" indent="-285750">
              <a:buFont typeface="Wingdings" panose="05000000000000000000" pitchFamily="2" charset="2"/>
              <a:buChar char="q"/>
            </a:pPr>
            <a:r>
              <a:rPr lang="en-IN" sz="2400" dirty="0"/>
              <a:t>TO BULID A MODEL HERE WE USED K-NEAREST NEIGHBOUR ALGORITHM</a:t>
            </a:r>
          </a:p>
          <a:p>
            <a:pPr marL="285750" indent="-285750">
              <a:buFont typeface="Wingdings" panose="05000000000000000000" pitchFamily="2" charset="2"/>
              <a:buChar char="q"/>
            </a:pPr>
            <a:r>
              <a:rPr lang="en-IN" sz="2400" b="1" dirty="0"/>
              <a:t>K-NEAREST NEIGHBOUR:</a:t>
            </a:r>
          </a:p>
          <a:p>
            <a:pPr algn="just">
              <a:buFont typeface="Arial" panose="020B0604020202020204" pitchFamily="34" charset="0"/>
              <a:buChar char="•"/>
            </a:pPr>
            <a:r>
              <a:rPr lang="en-US" sz="2000" b="0" i="0" dirty="0">
                <a:effectLst/>
                <a:latin typeface="inter-regular"/>
              </a:rPr>
              <a:t>K-Nearest </a:t>
            </a:r>
            <a:r>
              <a:rPr lang="en-US" sz="2000" b="0" i="0" dirty="0" err="1">
                <a:effectLst/>
                <a:latin typeface="inter-regular"/>
              </a:rPr>
              <a:t>Neighbour</a:t>
            </a:r>
            <a:r>
              <a:rPr lang="en-US" sz="2000" b="0" i="0" dirty="0">
                <a:effectLst/>
                <a:latin typeface="inter-regular"/>
              </a:rPr>
              <a:t> is one of the simplest Machine Learning algorithms based on Supervised Learning technique.</a:t>
            </a:r>
          </a:p>
          <a:p>
            <a:pPr algn="just">
              <a:buFont typeface="Arial" panose="020B0604020202020204" pitchFamily="34" charset="0"/>
              <a:buChar char="•"/>
            </a:pPr>
            <a:r>
              <a:rPr lang="en-US" sz="2000" b="0" i="0" dirty="0">
                <a:effectLst/>
                <a:latin typeface="inter-regular"/>
              </a:rPr>
              <a:t>K-NN algorithm assumes the similarity between the new case/data and available cases and put the new case into the category that is most similar to the available categories.</a:t>
            </a:r>
          </a:p>
          <a:p>
            <a:pPr algn="just">
              <a:buFont typeface="Arial" panose="020B0604020202020204" pitchFamily="34" charset="0"/>
              <a:buChar char="•"/>
            </a:pPr>
            <a:r>
              <a:rPr lang="en-US" sz="2000" b="0" i="0" dirty="0">
                <a:effectLst/>
                <a:latin typeface="inter-regular"/>
              </a:rPr>
              <a:t>K-NN algorithm stores all the available data and classifies a new data point based on the similarity. This means when new data appears then it can be easily classified into a well suite category by using K- NN algorithm.</a:t>
            </a:r>
          </a:p>
          <a:p>
            <a:pPr marL="285750" indent="-285750">
              <a:buFont typeface="Wingdings" panose="05000000000000000000" pitchFamily="2" charset="2"/>
              <a:buChar char="q"/>
            </a:pPr>
            <a:endParaRPr lang="en-IN" sz="2400" b="1" dirty="0"/>
          </a:p>
        </p:txBody>
      </p:sp>
    </p:spTree>
    <p:extLst>
      <p:ext uri="{BB962C8B-B14F-4D97-AF65-F5344CB8AC3E}">
        <p14:creationId xmlns:p14="http://schemas.microsoft.com/office/powerpoint/2010/main" val="3994716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6B9C-54DD-42AE-9D98-FA4BFC398781}"/>
              </a:ext>
            </a:extLst>
          </p:cNvPr>
          <p:cNvSpPr>
            <a:spLocks noGrp="1"/>
          </p:cNvSpPr>
          <p:nvPr>
            <p:ph type="ctrTitle"/>
          </p:nvPr>
        </p:nvSpPr>
        <p:spPr>
          <a:xfrm>
            <a:off x="760319" y="611205"/>
            <a:ext cx="9317332" cy="856648"/>
          </a:xfrm>
        </p:spPr>
        <p:txBody>
          <a:bodyPr/>
          <a:lstStyle/>
          <a:p>
            <a:r>
              <a:rPr lang="en-IN" dirty="0">
                <a:solidFill>
                  <a:schemeClr val="bg1"/>
                </a:solidFill>
              </a:rPr>
              <a:t>VISUALIZATION OF GRAPHS:</a:t>
            </a:r>
          </a:p>
        </p:txBody>
      </p:sp>
      <p:sp>
        <p:nvSpPr>
          <p:cNvPr id="3" name="Subtitle 2">
            <a:extLst>
              <a:ext uri="{FF2B5EF4-FFF2-40B4-BE49-F238E27FC236}">
                <a16:creationId xmlns:a16="http://schemas.microsoft.com/office/drawing/2014/main" id="{20C698DA-A0C8-4C73-B0CE-482C38F7C648}"/>
              </a:ext>
            </a:extLst>
          </p:cNvPr>
          <p:cNvSpPr>
            <a:spLocks noGrp="1"/>
          </p:cNvSpPr>
          <p:nvPr>
            <p:ph type="subTitle" idx="1"/>
          </p:nvPr>
        </p:nvSpPr>
        <p:spPr>
          <a:xfrm>
            <a:off x="962449" y="1608000"/>
            <a:ext cx="10193154" cy="4234535"/>
          </a:xfrm>
        </p:spPr>
        <p:txBody>
          <a:bodyPr>
            <a:noAutofit/>
          </a:bodyPr>
          <a:lstStyle/>
          <a:p>
            <a:endParaRPr lang="en-IN" dirty="0"/>
          </a:p>
        </p:txBody>
      </p:sp>
      <p:pic>
        <p:nvPicPr>
          <p:cNvPr id="5" name="Picture 4">
            <a:extLst>
              <a:ext uri="{FF2B5EF4-FFF2-40B4-BE49-F238E27FC236}">
                <a16:creationId xmlns:a16="http://schemas.microsoft.com/office/drawing/2014/main" id="{ED649C9A-B6E6-4E71-93F5-260726D05D45}"/>
              </a:ext>
            </a:extLst>
          </p:cNvPr>
          <p:cNvPicPr>
            <a:picLocks noChangeAspect="1"/>
          </p:cNvPicPr>
          <p:nvPr/>
        </p:nvPicPr>
        <p:blipFill>
          <a:blip r:embed="rId2"/>
          <a:stretch>
            <a:fillRect/>
          </a:stretch>
        </p:blipFill>
        <p:spPr>
          <a:xfrm>
            <a:off x="662082" y="1812536"/>
            <a:ext cx="5180454" cy="3801398"/>
          </a:xfrm>
          <a:prstGeom prst="rect">
            <a:avLst/>
          </a:prstGeom>
        </p:spPr>
      </p:pic>
      <p:pic>
        <p:nvPicPr>
          <p:cNvPr id="7" name="Picture 6">
            <a:extLst>
              <a:ext uri="{FF2B5EF4-FFF2-40B4-BE49-F238E27FC236}">
                <a16:creationId xmlns:a16="http://schemas.microsoft.com/office/drawing/2014/main" id="{298D7E21-B9B7-4D2A-8C87-5F1CD0F28994}"/>
              </a:ext>
            </a:extLst>
          </p:cNvPr>
          <p:cNvPicPr>
            <a:picLocks noChangeAspect="1"/>
          </p:cNvPicPr>
          <p:nvPr/>
        </p:nvPicPr>
        <p:blipFill>
          <a:blip r:embed="rId3"/>
          <a:stretch>
            <a:fillRect/>
          </a:stretch>
        </p:blipFill>
        <p:spPr>
          <a:xfrm>
            <a:off x="6142903" y="1982804"/>
            <a:ext cx="4513719" cy="3347853"/>
          </a:xfrm>
          <a:prstGeom prst="rect">
            <a:avLst/>
          </a:prstGeom>
        </p:spPr>
      </p:pic>
    </p:spTree>
    <p:extLst>
      <p:ext uri="{BB962C8B-B14F-4D97-AF65-F5344CB8AC3E}">
        <p14:creationId xmlns:p14="http://schemas.microsoft.com/office/powerpoint/2010/main" val="2478713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6B9C-54DD-42AE-9D98-FA4BFC398781}"/>
              </a:ext>
            </a:extLst>
          </p:cNvPr>
          <p:cNvSpPr>
            <a:spLocks noGrp="1"/>
          </p:cNvSpPr>
          <p:nvPr>
            <p:ph type="ctrTitle"/>
          </p:nvPr>
        </p:nvSpPr>
        <p:spPr>
          <a:xfrm>
            <a:off x="760319" y="611205"/>
            <a:ext cx="9317332" cy="856648"/>
          </a:xfrm>
        </p:spPr>
        <p:txBody>
          <a:bodyPr/>
          <a:lstStyle/>
          <a:p>
            <a:r>
              <a:rPr lang="en-IN" dirty="0">
                <a:solidFill>
                  <a:schemeClr val="bg1"/>
                </a:solidFill>
              </a:rPr>
              <a:t>SOFTWARE REQUIREMENTS:</a:t>
            </a:r>
          </a:p>
        </p:txBody>
      </p:sp>
      <p:sp>
        <p:nvSpPr>
          <p:cNvPr id="3" name="Subtitle 2">
            <a:extLst>
              <a:ext uri="{FF2B5EF4-FFF2-40B4-BE49-F238E27FC236}">
                <a16:creationId xmlns:a16="http://schemas.microsoft.com/office/drawing/2014/main" id="{20C698DA-A0C8-4C73-B0CE-482C38F7C648}"/>
              </a:ext>
            </a:extLst>
          </p:cNvPr>
          <p:cNvSpPr>
            <a:spLocks noGrp="1"/>
          </p:cNvSpPr>
          <p:nvPr>
            <p:ph type="subTitle" idx="1"/>
          </p:nvPr>
        </p:nvSpPr>
        <p:spPr>
          <a:xfrm>
            <a:off x="962449" y="1608000"/>
            <a:ext cx="10193154" cy="4234535"/>
          </a:xfrm>
        </p:spPr>
        <p:txBody>
          <a:bodyPr>
            <a:noAutofit/>
          </a:bodyPr>
          <a:lstStyle/>
          <a:p>
            <a:pPr marL="285750" indent="-285750">
              <a:buFont typeface="Wingdings" panose="05000000000000000000" pitchFamily="2" charset="2"/>
              <a:buChar char="q"/>
            </a:pPr>
            <a:r>
              <a:rPr lang="en-IN" sz="2000" dirty="0"/>
              <a:t>Google </a:t>
            </a:r>
            <a:r>
              <a:rPr lang="en-IN" sz="2000" dirty="0" err="1"/>
              <a:t>colab</a:t>
            </a:r>
            <a:endParaRPr lang="en-IN" sz="2000" dirty="0"/>
          </a:p>
          <a:p>
            <a:pPr marL="285750" indent="-285750">
              <a:buFont typeface="Wingdings" panose="05000000000000000000" pitchFamily="2" charset="2"/>
              <a:buChar char="q"/>
            </a:pPr>
            <a:r>
              <a:rPr lang="en-IN" sz="2000" dirty="0"/>
              <a:t>Anaconda navigator</a:t>
            </a:r>
          </a:p>
          <a:p>
            <a:pPr marL="285750" indent="-285750">
              <a:buFont typeface="Wingdings" panose="05000000000000000000" pitchFamily="2" charset="2"/>
              <a:buChar char="q"/>
            </a:pPr>
            <a:r>
              <a:rPr lang="en-IN" sz="2000" dirty="0" err="1"/>
              <a:t>Jupyter</a:t>
            </a:r>
            <a:r>
              <a:rPr lang="en-IN" sz="2000" dirty="0"/>
              <a:t> notebook</a:t>
            </a:r>
          </a:p>
          <a:p>
            <a:pPr marL="285750" indent="-285750">
              <a:buFont typeface="Wingdings" panose="05000000000000000000" pitchFamily="2" charset="2"/>
              <a:buChar char="q"/>
            </a:pPr>
            <a:r>
              <a:rPr lang="en-IN" sz="2000" dirty="0"/>
              <a:t>Machine learning tools :</a:t>
            </a:r>
          </a:p>
          <a:p>
            <a:r>
              <a:rPr lang="en-IN" sz="2000" dirty="0"/>
              <a:t>					- Pandas</a:t>
            </a:r>
          </a:p>
          <a:p>
            <a:r>
              <a:rPr lang="en-IN" sz="2000" dirty="0"/>
              <a:t>					- NumPy</a:t>
            </a:r>
          </a:p>
          <a:p>
            <a:r>
              <a:rPr lang="en-IN" sz="2000" dirty="0"/>
              <a:t>					- Matplotlib</a:t>
            </a:r>
          </a:p>
          <a:p>
            <a:r>
              <a:rPr lang="en-IN" sz="2000" dirty="0"/>
              <a:t>					- Seaborn</a:t>
            </a:r>
          </a:p>
        </p:txBody>
      </p:sp>
    </p:spTree>
    <p:extLst>
      <p:ext uri="{BB962C8B-B14F-4D97-AF65-F5344CB8AC3E}">
        <p14:creationId xmlns:p14="http://schemas.microsoft.com/office/powerpoint/2010/main" val="1930243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{C8422B21-8884-4D39-9DFB-0208C89FDA5A}tf02900722</Template>
  <TotalTime>45</TotalTime>
  <Words>627</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vt:lpstr>
      <vt:lpstr>Century Gothic</vt:lpstr>
      <vt:lpstr>inter-regular</vt:lpstr>
      <vt:lpstr>Lato</vt:lpstr>
      <vt:lpstr>Montserrat</vt:lpstr>
      <vt:lpstr>Open Sans</vt:lpstr>
      <vt:lpstr>Wingdings</vt:lpstr>
      <vt:lpstr>Wingdings 3</vt:lpstr>
      <vt:lpstr>Ion Boardroom</vt:lpstr>
      <vt:lpstr>Book Recommendation System Using IBM Watson</vt:lpstr>
      <vt:lpstr>CONTEXT:</vt:lpstr>
      <vt:lpstr>INTRODUCTION:</vt:lpstr>
      <vt:lpstr>OBJECTIVE:</vt:lpstr>
      <vt:lpstr>DATA:</vt:lpstr>
      <vt:lpstr>DATA VISUALIZATION:</vt:lpstr>
      <vt:lpstr>MODEL CREATION:</vt:lpstr>
      <vt:lpstr>VISUALIZATION OF GRAPHS:</vt:lpstr>
      <vt:lpstr>SOFTWARE REQUIREMENTS: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 Using IBM Watson</dc:title>
  <dc:creator>Ufaira Tazheen</dc:creator>
  <cp:lastModifiedBy>Ufaira Tazheen</cp:lastModifiedBy>
  <cp:revision>2</cp:revision>
  <dcterms:created xsi:type="dcterms:W3CDTF">2021-11-06T12:41:56Z</dcterms:created>
  <dcterms:modified xsi:type="dcterms:W3CDTF">2021-11-06T13:58:45Z</dcterms:modified>
</cp:coreProperties>
</file>