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2" r:id="rId6"/>
    <p:sldId id="269" r:id="rId7"/>
    <p:sldId id="263" r:id="rId8"/>
    <p:sldId id="272" r:id="rId9"/>
    <p:sldId id="266" r:id="rId10"/>
    <p:sldId id="27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100" d="100"/>
          <a:sy n="100" d="100"/>
        </p:scale>
        <p:origin x="-168" y="-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DFB5F-ED26-4887-8394-81805492226E}"/>
              </a:ext>
            </a:extLst>
          </p:cNvPr>
          <p:cNvSpPr>
            <a:spLocks noGrp="1"/>
          </p:cNvSpPr>
          <p:nvPr>
            <p:ph type="title" idx="4294967295"/>
          </p:nvPr>
        </p:nvSpPr>
        <p:spPr>
          <a:xfrm>
            <a:off x="1155065" y="766763"/>
            <a:ext cx="9604375" cy="1049337"/>
          </a:xfrm>
        </p:spPr>
        <p:txBody>
          <a:bodyPr>
            <a:normAutofit/>
          </a:bodyPr>
          <a:lstStyle/>
          <a:p>
            <a:pPr algn="ctr"/>
            <a:r>
              <a:rPr lang="en-IN" sz="2800" b="1" dirty="0">
                <a:latin typeface="Times New Roman" panose="02020603050405020304" pitchFamily="18" charset="0"/>
                <a:cs typeface="Times New Roman" panose="02020603050405020304" pitchFamily="18" charset="0"/>
              </a:rPr>
              <a:t>Mini project</a:t>
            </a:r>
          </a:p>
        </p:txBody>
      </p:sp>
      <p:sp>
        <p:nvSpPr>
          <p:cNvPr id="3" name="Content Placeholder 2">
            <a:extLst>
              <a:ext uri="{FF2B5EF4-FFF2-40B4-BE49-F238E27FC236}">
                <a16:creationId xmlns="" xmlns:a16="http://schemas.microsoft.com/office/drawing/2014/main" id="{5AD9C2F2-55EE-4EDD-838F-40D534A1566F}"/>
              </a:ext>
            </a:extLst>
          </p:cNvPr>
          <p:cNvSpPr>
            <a:spLocks noGrp="1"/>
          </p:cNvSpPr>
          <p:nvPr>
            <p:ph idx="4294967295"/>
          </p:nvPr>
        </p:nvSpPr>
        <p:spPr>
          <a:xfrm>
            <a:off x="1231265" y="2755265"/>
            <a:ext cx="9604375" cy="3449638"/>
          </a:xfrm>
        </p:spPr>
        <p:txBody>
          <a:bodyPr/>
          <a:lstStyle/>
          <a:p>
            <a:pPr marL="0" indent="0">
              <a:buNone/>
            </a:pPr>
            <a:endParaRPr lang="en-IN" b="1" dirty="0" smtClean="0">
              <a:latin typeface="Times New Roman" panose="02020603050405020304" pitchFamily="18" charset="0"/>
              <a:cs typeface="Times New Roman" panose="02020603050405020304" pitchFamily="18" charset="0"/>
            </a:endParaRPr>
          </a:p>
          <a:p>
            <a:pPr marL="0" indent="0">
              <a:buNone/>
            </a:pPr>
            <a:r>
              <a:rPr lang="en-IN" b="1" dirty="0" smtClean="0">
                <a:latin typeface="Times New Roman" panose="02020603050405020304" pitchFamily="18" charset="0"/>
                <a:cs typeface="Times New Roman" panose="02020603050405020304" pitchFamily="18" charset="0"/>
              </a:rPr>
              <a:t>Presented </a:t>
            </a:r>
            <a:r>
              <a:rPr lang="en-IN" b="1" dirty="0" smtClean="0">
                <a:latin typeface="Times New Roman" panose="02020603050405020304" pitchFamily="18" charset="0"/>
                <a:cs typeface="Times New Roman" panose="02020603050405020304" pitchFamily="18" charset="0"/>
              </a:rPr>
              <a:t>by:</a:t>
            </a:r>
          </a:p>
          <a:p>
            <a:pPr marL="0" indent="0">
              <a:buNone/>
            </a:pPr>
            <a:r>
              <a:rPr lang="en-IN" dirty="0" smtClean="0">
                <a:latin typeface="Times New Roman" panose="02020603050405020304" pitchFamily="18" charset="0"/>
                <a:cs typeface="Times New Roman" panose="02020603050405020304" pitchFamily="18" charset="0"/>
              </a:rPr>
              <a:t>Thriveni </a:t>
            </a:r>
            <a:r>
              <a:rPr lang="en-IN" dirty="0" smtClean="0">
                <a:latin typeface="Times New Roman" panose="02020603050405020304" pitchFamily="18" charset="0"/>
                <a:cs typeface="Times New Roman" panose="02020603050405020304" pitchFamily="18" charset="0"/>
              </a:rPr>
              <a:t>Pegyapuram (19UK5A0509)</a:t>
            </a:r>
          </a:p>
          <a:p>
            <a:pPr marL="0" indent="0">
              <a:buNone/>
            </a:pPr>
            <a:r>
              <a:rPr lang="en-IN" dirty="0" smtClean="0">
                <a:latin typeface="Times New Roman" panose="02020603050405020304" pitchFamily="18" charset="0"/>
                <a:cs typeface="Times New Roman" panose="02020603050405020304" pitchFamily="18" charset="0"/>
              </a:rPr>
              <a:t>Nagavelli </a:t>
            </a:r>
            <a:r>
              <a:rPr lang="en-IN" dirty="0" smtClean="0">
                <a:latin typeface="Times New Roman" panose="02020603050405020304" pitchFamily="18" charset="0"/>
                <a:cs typeface="Times New Roman" panose="02020603050405020304" pitchFamily="18" charset="0"/>
              </a:rPr>
              <a:t>Manish Kumar (19UK5A0528)</a:t>
            </a:r>
          </a:p>
          <a:p>
            <a:pPr marL="0" indent="0">
              <a:buNone/>
            </a:pPr>
            <a:r>
              <a:rPr lang="en-IN" dirty="0" smtClean="0">
                <a:latin typeface="Times New Roman" panose="02020603050405020304" pitchFamily="18" charset="0"/>
                <a:cs typeface="Times New Roman" panose="02020603050405020304" pitchFamily="18" charset="0"/>
              </a:rPr>
              <a:t>N. Adithya Vardan (</a:t>
            </a:r>
            <a:r>
              <a:rPr lang="en-IN" dirty="0" smtClean="0">
                <a:latin typeface="Times New Roman" panose="02020603050405020304" pitchFamily="18" charset="0"/>
                <a:cs typeface="Times New Roman" panose="02020603050405020304" pitchFamily="18" charset="0"/>
              </a:rPr>
              <a:t>17UK105G6)</a:t>
            </a:r>
            <a:endParaRPr lang="en-IN" b="1"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2278380" y="1630681"/>
            <a:ext cx="7254240" cy="461665"/>
          </a:xfrm>
          <a:prstGeom prst="rect">
            <a:avLst/>
          </a:prstGeom>
          <a:noFill/>
        </p:spPr>
        <p:txBody>
          <a:bodyPr wrap="square" rtlCol="0">
            <a:spAutoFit/>
          </a:bodyPr>
          <a:lstStyle/>
          <a:p>
            <a:r>
              <a:rPr lang="en-IN" sz="2400" b="1" dirty="0" smtClean="0"/>
              <a:t>DYNAMIC PRICING PREDICITION FOR CABS</a:t>
            </a:r>
            <a:endParaRPr lang="en-US" sz="2400" b="1" dirty="0"/>
          </a:p>
        </p:txBody>
      </p:sp>
    </p:spTree>
    <p:extLst>
      <p:ext uri="{BB962C8B-B14F-4D97-AF65-F5344CB8AC3E}">
        <p14:creationId xmlns="" xmlns:p14="http://schemas.microsoft.com/office/powerpoint/2010/main" val="218742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05B25-C209-43C3-8DA3-6F9BE988EC72}"/>
              </a:ext>
            </a:extLst>
          </p:cNvPr>
          <p:cNvSpPr>
            <a:spLocks noGrp="1"/>
          </p:cNvSpPr>
          <p:nvPr>
            <p:ph type="title" idx="4294967295"/>
          </p:nvPr>
        </p:nvSpPr>
        <p:spPr>
          <a:xfrm>
            <a:off x="1459865" y="588963"/>
            <a:ext cx="9604375" cy="1049337"/>
          </a:xfrm>
        </p:spPr>
        <p:txBody>
          <a:bodyPr>
            <a:normAutofit/>
          </a:bodyPr>
          <a:lstStyle/>
          <a:p>
            <a:pPr algn="ctr"/>
            <a:r>
              <a:rPr lang="en-IN" sz="2400" b="1" dirty="0">
                <a:latin typeface="Times New Roman" panose="02020603050405020304" pitchFamily="18" charset="0"/>
                <a:cs typeface="Times New Roman" panose="02020603050405020304" pitchFamily="18" charset="0"/>
              </a:rPr>
              <a:t>Prediction output</a:t>
            </a:r>
          </a:p>
        </p:txBody>
      </p:sp>
      <p:pic>
        <p:nvPicPr>
          <p:cNvPr id="5" name="Content Placeholder 4">
            <a:extLst>
              <a:ext uri="{FF2B5EF4-FFF2-40B4-BE49-F238E27FC236}">
                <a16:creationId xmlns="" xmlns:a16="http://schemas.microsoft.com/office/drawing/2014/main" id="{C9B5ADF1-7D31-4490-92AD-A31160CB5976}"/>
              </a:ext>
            </a:extLst>
          </p:cNvPr>
          <p:cNvPicPr>
            <a:picLocks noGrp="1" noChangeAspect="1"/>
          </p:cNvPicPr>
          <p:nvPr>
            <p:ph idx="4294967295"/>
          </p:nvPr>
        </p:nvPicPr>
        <p:blipFill>
          <a:blip r:embed="rId2"/>
          <a:stretch>
            <a:fillRect/>
          </a:stretch>
        </p:blipFill>
        <p:spPr>
          <a:xfrm>
            <a:off x="2534603" y="1903413"/>
            <a:ext cx="6929437" cy="3832225"/>
          </a:xfrm>
        </p:spPr>
      </p:pic>
    </p:spTree>
    <p:extLst>
      <p:ext uri="{BB962C8B-B14F-4D97-AF65-F5344CB8AC3E}">
        <p14:creationId xmlns="" xmlns:p14="http://schemas.microsoft.com/office/powerpoint/2010/main" val="202328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F341D-92BA-4E50-994E-ECFC27E23509}"/>
              </a:ext>
            </a:extLst>
          </p:cNvPr>
          <p:cNvSpPr>
            <a:spLocks noGrp="1"/>
          </p:cNvSpPr>
          <p:nvPr>
            <p:ph type="title" idx="4294967295"/>
          </p:nvPr>
        </p:nvSpPr>
        <p:spPr>
          <a:xfrm>
            <a:off x="1520825" y="1117283"/>
            <a:ext cx="9604375" cy="1049337"/>
          </a:xfrm>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Estimate cab price</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507D070B-06DE-42BD-B1AA-B3EA5A768E78}"/>
              </a:ext>
            </a:extLst>
          </p:cNvPr>
          <p:cNvPicPr>
            <a:picLocks noGrp="1" noChangeAspect="1"/>
          </p:cNvPicPr>
          <p:nvPr>
            <p:ph idx="4294967295"/>
          </p:nvPr>
        </p:nvPicPr>
        <p:blipFill>
          <a:blip r:embed="rId2"/>
          <a:stretch>
            <a:fillRect/>
          </a:stretch>
        </p:blipFill>
        <p:spPr>
          <a:xfrm>
            <a:off x="3055620" y="2185988"/>
            <a:ext cx="6134100" cy="3449637"/>
          </a:xfrm>
        </p:spPr>
      </p:pic>
    </p:spTree>
    <p:extLst>
      <p:ext uri="{BB962C8B-B14F-4D97-AF65-F5344CB8AC3E}">
        <p14:creationId xmlns="" xmlns:p14="http://schemas.microsoft.com/office/powerpoint/2010/main" val="149514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A7EB62F-37A1-48B5-83AD-7606D2CE3F34}"/>
              </a:ext>
            </a:extLst>
          </p:cNvPr>
          <p:cNvPicPr>
            <a:picLocks noGrp="1" noChangeAspect="1"/>
          </p:cNvPicPr>
          <p:nvPr>
            <p:ph idx="4294967295"/>
          </p:nvPr>
        </p:nvPicPr>
        <p:blipFill>
          <a:blip r:embed="rId2">
            <a:extLst>
              <a:ext uri="{837473B0-CC2E-450A-ABE3-18F120FF3D39}">
                <a1611:picAttrSrcUrl xmlns="" xmlns:a1611="http://schemas.microsoft.com/office/drawing/2016/11/main" r:id="rId3"/>
              </a:ext>
            </a:extLst>
          </a:blip>
          <a:stretch>
            <a:fillRect/>
          </a:stretch>
        </p:blipFill>
        <p:spPr>
          <a:xfrm>
            <a:off x="2247583" y="1891983"/>
            <a:ext cx="6446837" cy="3459162"/>
          </a:xfrm>
        </p:spPr>
      </p:pic>
    </p:spTree>
    <p:extLst>
      <p:ext uri="{BB962C8B-B14F-4D97-AF65-F5344CB8AC3E}">
        <p14:creationId xmlns="" xmlns:p14="http://schemas.microsoft.com/office/powerpoint/2010/main" val="48035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9A462A-B400-4367-ABD9-AC32CEF0C2B2}"/>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8EF9670C-A210-4539-87C9-276BB2CBA7C5}"/>
              </a:ext>
            </a:extLst>
          </p:cNvPr>
          <p:cNvSpPr>
            <a:spLocks noGrp="1"/>
          </p:cNvSpPr>
          <p:nvPr>
            <p:ph idx="1"/>
          </p:nvPr>
        </p:nvSpPr>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smtClean="0"/>
              <a:t>Many organizations do not have a direct role in travel and tourism but offer related products and services. Some examples would be offering travel insurance, parking facilities at airports, theatre and event tickets, car hire, and travel by rail or coach to airports, etc. at competitive rates. There are various different forms of dynamic pricing:</a:t>
            </a:r>
          </a:p>
          <a:p>
            <a:pPr algn="just"/>
            <a:r>
              <a:rPr lang="en-US" sz="1400" dirty="0" smtClean="0"/>
              <a:t>1. Peak Pricing – This is a strategy that is common in transportation businesses. Airlines are a good example. Airlines often charge a higher price to travel during rush hour mostly on weekdays and sometimes on weekends.</a:t>
            </a:r>
          </a:p>
          <a:p>
            <a:pPr algn="just"/>
            <a:r>
              <a:rPr lang="en-US" sz="1400" dirty="0" smtClean="0"/>
              <a:t>2. Surge Pricing – Companies such as Uber respond dynamically to changes in supply and demand in order to price their services differently. Like most of us have noticed, this frequently happens on stormy evenings and nights when more people request for cabs. Taxify also not so long ago introduced dynamic pricing to ensure the drivers are encouraged to go online and </a:t>
            </a:r>
            <a:br>
              <a:rPr lang="en-US" sz="1400" dirty="0" smtClean="0"/>
            </a:br>
            <a:r>
              <a:rPr lang="en-US" sz="1400" dirty="0" smtClean="0"/>
              <a:t>offer services when the demand is high.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99736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296AC0-5712-4F51-8F72-EC1451951490}"/>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41DF8F96-6706-4464-8A24-7F9CD19388DF}"/>
              </a:ext>
            </a:extLst>
          </p:cNvPr>
          <p:cNvSpPr>
            <a:spLocks noGrp="1"/>
          </p:cNvSpPr>
          <p:nvPr>
            <p:ph idx="1"/>
          </p:nvPr>
        </p:nvSpPr>
        <p:spPr>
          <a:xfrm>
            <a:off x="1432946" y="2123309"/>
            <a:ext cx="9603275" cy="3450613"/>
          </a:xfrm>
        </p:spPr>
        <p:txBody>
          <a:bodyPr>
            <a:normAutofit/>
          </a:bodyPr>
          <a:lstStyle/>
          <a:p>
            <a:pPr algn="just">
              <a:buNone/>
            </a:pPr>
            <a:r>
              <a:rPr lang="en-US" sz="1400" dirty="0" smtClean="0"/>
              <a:t>     </a:t>
            </a:r>
            <a:r>
              <a:rPr lang="en-US" sz="1400" dirty="0" smtClean="0">
                <a:latin typeface="Times New Roman" pitchFamily="18" charset="0"/>
                <a:cs typeface="Times New Roman" pitchFamily="18" charset="0"/>
              </a:rPr>
              <a:t>Every </a:t>
            </a:r>
            <a:r>
              <a:rPr lang="en-US" sz="1400" dirty="0" smtClean="0">
                <a:latin typeface="Times New Roman" pitchFamily="18" charset="0"/>
                <a:cs typeface="Times New Roman" pitchFamily="18" charset="0"/>
              </a:rPr>
              <a:t>day the price of travel was changed due to the demand for public uses. The framework developed for the price prediction </a:t>
            </a:r>
            <a:r>
              <a:rPr lang="en-US" sz="1400" dirty="0" smtClean="0">
                <a:latin typeface="Times New Roman" pitchFamily="18" charset="0"/>
                <a:cs typeface="Times New Roman" pitchFamily="18" charset="0"/>
              </a:rPr>
              <a:t>is analyzed </a:t>
            </a:r>
            <a:r>
              <a:rPr lang="en-US" sz="1400" dirty="0" smtClean="0">
                <a:latin typeface="Times New Roman" pitchFamily="18" charset="0"/>
                <a:cs typeface="Times New Roman" pitchFamily="18" charset="0"/>
              </a:rPr>
              <a:t>for the travel plans. For the same travel plan offered at a fixed price for a particular group of customers, our proposed model saw a final fare with a lesser number of errors in predicting customer planning. As time progresses and more data are collected, the supervised learning will produce more accurate results and will be helpful in determining fare optimizer and dynamic availability of adjustments and continuously improve future recommendations.</a:t>
            </a:r>
          </a:p>
          <a:p>
            <a:pPr>
              <a:buNone/>
            </a:pPr>
            <a:r>
              <a:rPr lang="en-US" sz="1400" dirty="0" smtClean="0"/>
              <a:t/>
            </a:r>
            <a:br>
              <a:rPr lang="en-US" sz="1400" dirty="0" smtClean="0"/>
            </a:br>
            <a:endParaRPr lang="en-IN" sz="1400" dirty="0"/>
          </a:p>
        </p:txBody>
      </p:sp>
    </p:spTree>
    <p:extLst>
      <p:ext uri="{BB962C8B-B14F-4D97-AF65-F5344CB8AC3E}">
        <p14:creationId xmlns="" xmlns:p14="http://schemas.microsoft.com/office/powerpoint/2010/main" val="264662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D9DFB-9743-4EF9-B551-30976E82FDBF}"/>
              </a:ext>
            </a:extLst>
          </p:cNvPr>
          <p:cNvSpPr>
            <a:spLocks noGrp="1"/>
          </p:cNvSpPr>
          <p:nvPr>
            <p:ph type="title"/>
          </p:nvPr>
        </p:nvSpPr>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Tools and technologies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58AE463-9F6C-440C-9806-D0F81AB8B128}"/>
              </a:ext>
            </a:extLst>
          </p:cNvPr>
          <p:cNvSpPr>
            <a:spLocks noGrp="1"/>
          </p:cNvSpPr>
          <p:nvPr>
            <p:ph idx="1"/>
          </p:nvPr>
        </p:nvSpPr>
        <p:spPr/>
        <p:txBody>
          <a:bodyPr>
            <a:normAutofit fontScale="92500" lnSpcReduction="10000"/>
          </a:bodyPr>
          <a:lstStyle/>
          <a:p>
            <a:pPr>
              <a:buNone/>
            </a:pPr>
            <a:r>
              <a:rPr lang="en-IN" sz="1600" b="1" dirty="0" smtClean="0">
                <a:latin typeface="Times New Roman" panose="02020603050405020304" pitchFamily="18" charset="0"/>
                <a:cs typeface="Times New Roman" panose="02020603050405020304" pitchFamily="18" charset="0"/>
              </a:rPr>
              <a:t>Importing Libraries</a:t>
            </a:r>
          </a:p>
          <a:p>
            <a:pPr>
              <a:buNone/>
            </a:pPr>
            <a:r>
              <a:rPr lang="en-IN" sz="1600" dirty="0" smtClean="0">
                <a:latin typeface="Times New Roman" panose="02020603050405020304" pitchFamily="18" charset="0"/>
                <a:cs typeface="Times New Roman" panose="02020603050405020304" pitchFamily="18" charset="0"/>
              </a:rPr>
              <a:t>import pandas as pd</a:t>
            </a:r>
          </a:p>
          <a:p>
            <a:pPr>
              <a:buNone/>
            </a:pPr>
            <a:r>
              <a:rPr lang="en-IN" sz="1600" dirty="0" smtClean="0">
                <a:latin typeface="Times New Roman" panose="02020603050405020304" pitchFamily="18" charset="0"/>
                <a:cs typeface="Times New Roman" panose="02020603050405020304" pitchFamily="18" charset="0"/>
              </a:rPr>
              <a:t>import numpy as np</a:t>
            </a:r>
          </a:p>
          <a:p>
            <a:pPr>
              <a:buNone/>
            </a:pPr>
            <a:r>
              <a:rPr lang="en-IN" sz="1600" dirty="0" smtClean="0">
                <a:latin typeface="Times New Roman" panose="02020603050405020304" pitchFamily="18" charset="0"/>
                <a:cs typeface="Times New Roman" panose="02020603050405020304" pitchFamily="18" charset="0"/>
              </a:rPr>
              <a:t>#standard visualization libraries</a:t>
            </a:r>
          </a:p>
          <a:p>
            <a:pPr>
              <a:buNone/>
            </a:pPr>
            <a:r>
              <a:rPr lang="en-IN" sz="1600" dirty="0" smtClean="0">
                <a:latin typeface="Times New Roman" panose="02020603050405020304" pitchFamily="18" charset="0"/>
                <a:cs typeface="Times New Roman" panose="02020603050405020304" pitchFamily="18" charset="0"/>
              </a:rPr>
              <a:t>import matplotlib.pyplot as plt</a:t>
            </a:r>
          </a:p>
          <a:p>
            <a:pPr>
              <a:buNone/>
            </a:pPr>
            <a:r>
              <a:rPr lang="en-IN" sz="1600" dirty="0" smtClean="0">
                <a:latin typeface="Times New Roman" panose="02020603050405020304" pitchFamily="18" charset="0"/>
                <a:cs typeface="Times New Roman" panose="02020603050405020304" pitchFamily="18" charset="0"/>
              </a:rPr>
              <a:t>import seaborn as sns </a:t>
            </a:r>
          </a:p>
          <a:p>
            <a:pPr>
              <a:buNone/>
            </a:pPr>
            <a:r>
              <a:rPr lang="en-IN" sz="1600" b="1" dirty="0" smtClean="0">
                <a:latin typeface="Times New Roman" panose="02020603050405020304" pitchFamily="18" charset="0"/>
                <a:cs typeface="Times New Roman" panose="02020603050405020304" pitchFamily="18" charset="0"/>
              </a:rPr>
              <a:t>Importing  Dataset</a:t>
            </a:r>
          </a:p>
          <a:p>
            <a:pPr>
              <a:buNone/>
            </a:pPr>
            <a:r>
              <a:rPr lang="en-IN" sz="1600" dirty="0" smtClean="0">
                <a:latin typeface="Times New Roman" panose="02020603050405020304" pitchFamily="18" charset="0"/>
                <a:cs typeface="Times New Roman" panose="02020603050405020304" pitchFamily="18" charset="0"/>
              </a:rPr>
              <a:t>Dataset is collected from kaggle.com</a:t>
            </a:r>
          </a:p>
          <a:p>
            <a:pPr>
              <a:buNone/>
            </a:pP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0627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A5C74-ECF7-473E-8C15-9AC05F3B438A}"/>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Data processing</a:t>
            </a:r>
          </a:p>
        </p:txBody>
      </p:sp>
      <p:sp>
        <p:nvSpPr>
          <p:cNvPr id="3" name="Content Placeholder 2">
            <a:extLst>
              <a:ext uri="{FF2B5EF4-FFF2-40B4-BE49-F238E27FC236}">
                <a16:creationId xmlns="" xmlns:a16="http://schemas.microsoft.com/office/drawing/2014/main" id="{202CE4EA-AFB3-49C4-8F07-72E123852441}"/>
              </a:ext>
            </a:extLst>
          </p:cNvPr>
          <p:cNvSpPr>
            <a:spLocks noGrp="1"/>
          </p:cNvSpPr>
          <p:nvPr>
            <p:ph idx="1"/>
          </p:nvPr>
        </p:nvSpPr>
        <p:spPr/>
        <p:txBody>
          <a:bodyPr>
            <a:normAutofit/>
          </a:bodyPr>
          <a:lstStyle/>
          <a:p>
            <a:pPr algn="just"/>
            <a:r>
              <a:rPr lang="en-IN" sz="1400" dirty="0">
                <a:effectLst/>
                <a:latin typeface="Times New Roman" panose="02020603050405020304" pitchFamily="18" charset="0"/>
                <a:ea typeface="Calibri" panose="020F0502020204030204" pitchFamily="34" charset="0"/>
              </a:rPr>
              <a:t>In this chapter, we discuss various applications and methods which inspired us to build our project. </a:t>
            </a:r>
          </a:p>
          <a:p>
            <a:pPr algn="just"/>
            <a:r>
              <a:rPr lang="en-IN" sz="1400" dirty="0">
                <a:effectLst/>
                <a:latin typeface="Times New Roman" panose="02020603050405020304" pitchFamily="18" charset="0"/>
                <a:ea typeface="Calibri" panose="020F0502020204030204" pitchFamily="34" charset="0"/>
              </a:rPr>
              <a:t>We did a background survey regarding the basic ideas of our project and used those ideas for the collection of information like the technological stack, algorithms, and shortcomings of our project which led us to build a better project Predicting price of a used cars has been studied extensively in various researches discussed, in her paper written for Master thesis [2], that regression model that was built using </a:t>
            </a:r>
            <a:r>
              <a:rPr lang="en-IN" sz="1400" dirty="0" smtClean="0">
                <a:latin typeface="Times New Roman" panose="02020603050405020304" pitchFamily="18" charset="0"/>
                <a:ea typeface="Calibri" panose="020F0502020204030204" pitchFamily="34" charset="0"/>
              </a:rPr>
              <a:t>Random Forest Regression</a:t>
            </a:r>
            <a:r>
              <a:rPr lang="en-IN" sz="1400" dirty="0" smtClean="0">
                <a:effectLst/>
                <a:latin typeface="Times New Roman" panose="02020603050405020304" pitchFamily="18" charset="0"/>
                <a:ea typeface="Calibri" panose="020F0502020204030204" pitchFamily="34" charset="0"/>
              </a:rPr>
              <a:t> </a:t>
            </a:r>
            <a:r>
              <a:rPr lang="en-IN" sz="1400" dirty="0">
                <a:effectLst/>
                <a:latin typeface="Times New Roman" panose="02020603050405020304" pitchFamily="18" charset="0"/>
                <a:ea typeface="Calibri" panose="020F0502020204030204" pitchFamily="34" charset="0"/>
              </a:rPr>
              <a:t>can predict the price of a car that has been leased with better precision than multivariate regression or some simple multiple regression.</a:t>
            </a:r>
          </a:p>
          <a:p>
            <a:pPr algn="just"/>
            <a:r>
              <a:rPr lang="en-IN" sz="1400" dirty="0">
                <a:effectLst/>
                <a:latin typeface="Times New Roman" panose="02020603050405020304" pitchFamily="18" charset="0"/>
                <a:ea typeface="Calibri" panose="020F0502020204030204" pitchFamily="34" charset="0"/>
              </a:rPr>
              <a:t>This is on the grounds that </a:t>
            </a:r>
            <a:r>
              <a:rPr lang="en-IN" sz="1400" dirty="0" smtClean="0">
                <a:effectLst/>
                <a:latin typeface="Times New Roman" panose="02020603050405020304" pitchFamily="18" charset="0"/>
                <a:ea typeface="Calibri" panose="020F0502020204030204" pitchFamily="34" charset="0"/>
              </a:rPr>
              <a:t>Random Forest Regression </a:t>
            </a:r>
            <a:r>
              <a:rPr lang="en-IN" sz="1400" dirty="0">
                <a:effectLst/>
                <a:latin typeface="Times New Roman" panose="02020603050405020304" pitchFamily="18" charset="0"/>
                <a:ea typeface="Calibri" panose="020F0502020204030204" pitchFamily="34" charset="0"/>
              </a:rPr>
              <a:t>is better in dealing with datasets with more dimensions and it is less prone to overfitting and underfitting. </a:t>
            </a:r>
            <a:endParaRPr lang="en-IN" sz="1400" dirty="0"/>
          </a:p>
        </p:txBody>
      </p:sp>
    </p:spTree>
    <p:extLst>
      <p:ext uri="{BB962C8B-B14F-4D97-AF65-F5344CB8AC3E}">
        <p14:creationId xmlns="" xmlns:p14="http://schemas.microsoft.com/office/powerpoint/2010/main" val="269010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1D86-3E92-4674-A7EA-9F081D37612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Label encoding</a:t>
            </a:r>
          </a:p>
        </p:txBody>
      </p:sp>
      <p:pic>
        <p:nvPicPr>
          <p:cNvPr id="5" name="Content Placeholder 4">
            <a:extLst>
              <a:ext uri="{FF2B5EF4-FFF2-40B4-BE49-F238E27FC236}">
                <a16:creationId xmlns="" xmlns:a16="http://schemas.microsoft.com/office/drawing/2014/main" id="{C9F0A7AC-129B-458B-A8BC-8B4864E425D5}"/>
              </a:ext>
            </a:extLst>
          </p:cNvPr>
          <p:cNvPicPr>
            <a:picLocks noGrp="1" noChangeAspect="1"/>
          </p:cNvPicPr>
          <p:nvPr>
            <p:ph idx="1"/>
          </p:nvPr>
        </p:nvPicPr>
        <p:blipFill>
          <a:blip r:embed="rId2"/>
          <a:stretch>
            <a:fillRect/>
          </a:stretch>
        </p:blipFill>
        <p:spPr>
          <a:xfrm>
            <a:off x="2183802" y="1981648"/>
            <a:ext cx="8059271" cy="4105836"/>
          </a:xfrm>
        </p:spPr>
      </p:pic>
    </p:spTree>
    <p:extLst>
      <p:ext uri="{BB962C8B-B14F-4D97-AF65-F5344CB8AC3E}">
        <p14:creationId xmlns="" xmlns:p14="http://schemas.microsoft.com/office/powerpoint/2010/main" val="29565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7A046-6C42-48FC-B7A3-FEA530BEAD21}"/>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Train test split</a:t>
            </a:r>
          </a:p>
        </p:txBody>
      </p:sp>
      <p:sp>
        <p:nvSpPr>
          <p:cNvPr id="3" name="Content Placeholder 2">
            <a:extLst>
              <a:ext uri="{FF2B5EF4-FFF2-40B4-BE49-F238E27FC236}">
                <a16:creationId xmlns="" xmlns:a16="http://schemas.microsoft.com/office/drawing/2014/main" id="{C2451300-99A6-4F1C-85A9-B9CD1A2301CA}"/>
              </a:ext>
            </a:extLst>
          </p:cNvPr>
          <p:cNvSpPr>
            <a:spLocks noGrp="1"/>
          </p:cNvSpPr>
          <p:nvPr>
            <p:ph sz="half" idx="1"/>
          </p:nvPr>
        </p:nvSpPr>
        <p:spPr/>
        <p:txBody>
          <a:bodyPr>
            <a:normAutofit/>
          </a:bodyPr>
          <a:lstStyle/>
          <a:p>
            <a:pPr algn="just"/>
            <a:r>
              <a:rPr lang="en-IN" sz="1400" dirty="0">
                <a:latin typeface="Times New Roman" panose="02020603050405020304" pitchFamily="18" charset="0"/>
                <a:cs typeface="Times New Roman" panose="02020603050405020304" pitchFamily="18" charset="0"/>
              </a:rPr>
              <a:t>Test dataset: using the input element from the training data the algorithm make predictions.</a:t>
            </a:r>
          </a:p>
          <a:p>
            <a:pPr algn="just"/>
            <a:r>
              <a:rPr lang="en-IN" sz="1400" dirty="0">
                <a:latin typeface="Times New Roman" panose="02020603050405020304" pitchFamily="18" charset="0"/>
                <a:cs typeface="Times New Roman" panose="02020603050405020304" pitchFamily="18" charset="0"/>
              </a:rPr>
              <a:t>Performing machine learning models: Random </a:t>
            </a:r>
            <a:r>
              <a:rPr lang="en-IN" sz="1400" dirty="0" smtClean="0">
                <a:latin typeface="Times New Roman" panose="02020603050405020304" pitchFamily="18" charset="0"/>
                <a:cs typeface="Times New Roman" panose="02020603050405020304" pitchFamily="18" charset="0"/>
              </a:rPr>
              <a:t>Forest </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Training data set: </a:t>
            </a:r>
            <a:r>
              <a:rPr lang="en-IN" sz="1400" dirty="0" smtClean="0">
                <a:latin typeface="Times New Roman" panose="02020603050405020304" pitchFamily="18" charset="0"/>
                <a:cs typeface="Times New Roman" panose="02020603050405020304" pitchFamily="18" charset="0"/>
              </a:rPr>
              <a:t>It </a:t>
            </a:r>
            <a:r>
              <a:rPr lang="en-IN" sz="1400" dirty="0">
                <a:latin typeface="Times New Roman" panose="02020603050405020304" pitchFamily="18" charset="0"/>
                <a:cs typeface="Times New Roman" panose="02020603050405020304" pitchFamily="18" charset="0"/>
              </a:rPr>
              <a:t>is used to train the algorithm and fit the machine learning models of the performance of the models</a:t>
            </a:r>
            <a:r>
              <a:rPr lang="en-IN" sz="1400" dirty="0" smtClean="0">
                <a:latin typeface="Times New Roman" panose="02020603050405020304" pitchFamily="18" charset="0"/>
                <a:cs typeface="Times New Roman" panose="02020603050405020304" pitchFamily="18" charset="0"/>
              </a:rPr>
              <a:t>.</a:t>
            </a:r>
          </a:p>
          <a:p>
            <a:pPr algn="just"/>
            <a:r>
              <a:rPr lang="en-IN" sz="1400" dirty="0" smtClean="0">
                <a:latin typeface="Times New Roman" panose="02020603050405020304" pitchFamily="18" charset="0"/>
                <a:cs typeface="Times New Roman" panose="02020603050405020304" pitchFamily="18" charset="0"/>
              </a:rPr>
              <a:t>We used sklearn.ensemble module train_test_split which is used for training and testing part.</a:t>
            </a:r>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We used Random Forest Classifier for predicting Cabs Price Prediction.</a:t>
            </a:r>
            <a:endParaRPr lang="en-IN" sz="1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 xmlns:a16="http://schemas.microsoft.com/office/drawing/2014/main" id="{202983D9-0C2D-48C3-95BF-2E08D9A03E16}"/>
              </a:ext>
            </a:extLst>
          </p:cNvPr>
          <p:cNvPicPr>
            <a:picLocks noGrp="1" noChangeAspect="1"/>
          </p:cNvPicPr>
          <p:nvPr>
            <p:ph sz="half" idx="2"/>
          </p:nvPr>
        </p:nvPicPr>
        <p:blipFill>
          <a:blip r:embed="rId2"/>
          <a:stretch>
            <a:fillRect/>
          </a:stretch>
        </p:blipFill>
        <p:spPr>
          <a:xfrm>
            <a:off x="6413500" y="1775013"/>
            <a:ext cx="5375088" cy="3854822"/>
          </a:xfrm>
        </p:spPr>
      </p:pic>
    </p:spTree>
    <p:extLst>
      <p:ext uri="{BB962C8B-B14F-4D97-AF65-F5344CB8AC3E}">
        <p14:creationId xmlns="" xmlns:p14="http://schemas.microsoft.com/office/powerpoint/2010/main" val="132926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2400" b="1" dirty="0" smtClean="0">
                <a:latin typeface="Times New Roman" pitchFamily="18" charset="0"/>
                <a:cs typeface="Times New Roman" pitchFamily="18" charset="0"/>
              </a:rPr>
              <a:t>CONCLUSION</a:t>
            </a:r>
            <a:endParaRPr lang="en-US" sz="2400" dirty="0"/>
          </a:p>
        </p:txBody>
      </p:sp>
      <p:sp>
        <p:nvSpPr>
          <p:cNvPr id="6" name="Content Placeholder 5"/>
          <p:cNvSpPr>
            <a:spLocks noGrp="1"/>
          </p:cNvSpPr>
          <p:nvPr>
            <p:ph idx="1"/>
          </p:nvPr>
        </p:nvSpPr>
        <p:spPr/>
        <p:txBody>
          <a:bodyPr/>
          <a:lstStyle/>
          <a:p>
            <a:r>
              <a:rPr lang="en-IN" b="1" dirty="0" smtClean="0">
                <a:latin typeface="Times New Roman" pitchFamily="18" charset="0"/>
                <a:cs typeface="Times New Roman" pitchFamily="18" charset="0"/>
              </a:rPr>
              <a:t>Saving  the model:</a:t>
            </a:r>
          </a:p>
          <a:p>
            <a:pPr>
              <a:buNone/>
            </a:pPr>
            <a:r>
              <a:rPr lang="en-IN" dirty="0" smtClean="0">
                <a:latin typeface="Times New Roman" pitchFamily="18" charset="0"/>
                <a:cs typeface="Times New Roman" pitchFamily="18" charset="0"/>
              </a:rPr>
              <a:t>    We saved our machine learning model using pickle.</a:t>
            </a:r>
          </a:p>
          <a:p>
            <a:r>
              <a:rPr lang="en-IN" b="1" dirty="0" smtClean="0">
                <a:latin typeface="Times New Roman" pitchFamily="18" charset="0"/>
                <a:cs typeface="Times New Roman" pitchFamily="18" charset="0"/>
              </a:rPr>
              <a:t>Deployment using Flask:</a:t>
            </a:r>
          </a:p>
          <a:p>
            <a:pPr>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In the end we want our model to be available for the end users. So the end user can use our model. Model deployment is one of the last stage in any machine learning project.</a:t>
            </a:r>
            <a:endParaRPr lang="en-IN"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BA9C88-C537-435E-8B01-3078BAAA9CA6}"/>
              </a:ext>
            </a:extLst>
          </p:cNvPr>
          <p:cNvSpPr>
            <a:spLocks noGrp="1"/>
          </p:cNvSpPr>
          <p:nvPr>
            <p:ph type="title" idx="4294967295"/>
          </p:nvPr>
        </p:nvSpPr>
        <p:spPr>
          <a:xfrm>
            <a:off x="1177925" y="621983"/>
            <a:ext cx="9604375" cy="1049337"/>
          </a:xfrm>
        </p:spPr>
        <p:txBody>
          <a:bodyPr>
            <a:normAutofit/>
          </a:bodyPr>
          <a:lstStyle/>
          <a:p>
            <a:pPr algn="ctr"/>
            <a:r>
              <a:rPr lang="en-IN" sz="2400" b="1" dirty="0">
                <a:latin typeface="Times New Roman" panose="02020603050405020304" pitchFamily="18" charset="0"/>
                <a:cs typeface="Times New Roman" panose="02020603050405020304" pitchFamily="18" charset="0"/>
              </a:rPr>
              <a:t>Our prediction output</a:t>
            </a:r>
          </a:p>
        </p:txBody>
      </p:sp>
      <p:pic>
        <p:nvPicPr>
          <p:cNvPr id="5" name="Content Placeholder 4">
            <a:extLst>
              <a:ext uri="{FF2B5EF4-FFF2-40B4-BE49-F238E27FC236}">
                <a16:creationId xmlns="" xmlns:a16="http://schemas.microsoft.com/office/drawing/2014/main" id="{E81586A5-7A8D-4E92-975F-F65F3167BA43}"/>
              </a:ext>
            </a:extLst>
          </p:cNvPr>
          <p:cNvPicPr>
            <a:picLocks noGrp="1" noChangeAspect="1"/>
          </p:cNvPicPr>
          <p:nvPr>
            <p:ph idx="4294967295"/>
          </p:nvPr>
        </p:nvPicPr>
        <p:blipFill>
          <a:blip r:embed="rId2"/>
          <a:stretch>
            <a:fillRect/>
          </a:stretch>
        </p:blipFill>
        <p:spPr>
          <a:xfrm>
            <a:off x="2753360" y="1369695"/>
            <a:ext cx="6413500" cy="3789363"/>
          </a:xfrm>
        </p:spPr>
      </p:pic>
    </p:spTree>
    <p:extLst>
      <p:ext uri="{BB962C8B-B14F-4D97-AF65-F5344CB8AC3E}">
        <p14:creationId xmlns="" xmlns:p14="http://schemas.microsoft.com/office/powerpoint/2010/main" val="1961056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266</TotalTime>
  <Words>627</Words>
  <Application>Microsoft Office PowerPoint</Application>
  <PresentationFormat>Custom</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Mini project</vt:lpstr>
      <vt:lpstr>INTRODUCTION</vt:lpstr>
      <vt:lpstr>abstract</vt:lpstr>
      <vt:lpstr>Tools and technologies</vt:lpstr>
      <vt:lpstr>Data processing</vt:lpstr>
      <vt:lpstr>Label encoding</vt:lpstr>
      <vt:lpstr>Train test split</vt:lpstr>
      <vt:lpstr>CONCLUSION</vt:lpstr>
      <vt:lpstr>Our prediction output</vt:lpstr>
      <vt:lpstr>Prediction output</vt:lpstr>
      <vt:lpstr>Estimate cab price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prediction for cabs</dc:title>
  <dc:creator>Thriveni Pegyapuram</dc:creator>
  <cp:lastModifiedBy>VAMSHI</cp:lastModifiedBy>
  <cp:revision>47</cp:revision>
  <dcterms:created xsi:type="dcterms:W3CDTF">2021-11-19T07:15:04Z</dcterms:created>
  <dcterms:modified xsi:type="dcterms:W3CDTF">2021-11-20T09:23:40Z</dcterms:modified>
</cp:coreProperties>
</file>