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61" r:id="rId2"/>
    <p:sldId id="290" r:id="rId3"/>
    <p:sldId id="277" r:id="rId4"/>
    <p:sldId id="308" r:id="rId5"/>
    <p:sldId id="293" r:id="rId6"/>
    <p:sldId id="281" r:id="rId7"/>
    <p:sldId id="340" r:id="rId8"/>
    <p:sldId id="312" r:id="rId9"/>
    <p:sldId id="319" r:id="rId10"/>
    <p:sldId id="320" r:id="rId11"/>
    <p:sldId id="321" r:id="rId12"/>
    <p:sldId id="322" r:id="rId13"/>
    <p:sldId id="323" r:id="rId14"/>
    <p:sldId id="337" r:id="rId15"/>
    <p:sldId id="339" r:id="rId16"/>
    <p:sldId id="338" r:id="rId17"/>
    <p:sldId id="332" r:id="rId18"/>
    <p:sldId id="333" r:id="rId19"/>
    <p:sldId id="334" r:id="rId20"/>
    <p:sldId id="298" r:id="rId21"/>
    <p:sldId id="335" r:id="rId22"/>
    <p:sldId id="299" r:id="rId23"/>
    <p:sldId id="336" r:id="rId24"/>
    <p:sldId id="31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AB5592-DE54-4C48-999B-4B141568C268}">
          <p14:sldIdLst>
            <p14:sldId id="261"/>
            <p14:sldId id="290"/>
            <p14:sldId id="277"/>
            <p14:sldId id="308"/>
            <p14:sldId id="293"/>
            <p14:sldId id="281"/>
            <p14:sldId id="340"/>
            <p14:sldId id="312"/>
            <p14:sldId id="319"/>
            <p14:sldId id="320"/>
            <p14:sldId id="321"/>
            <p14:sldId id="322"/>
            <p14:sldId id="323"/>
            <p14:sldId id="337"/>
            <p14:sldId id="339"/>
            <p14:sldId id="338"/>
            <p14:sldId id="332"/>
            <p14:sldId id="333"/>
            <p14:sldId id="334"/>
            <p14:sldId id="298"/>
            <p14:sldId id="335"/>
            <p14:sldId id="299"/>
            <p14:sldId id="336"/>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gondaharikumar@gmail.com" initials="a" lastIdx="1" clrIdx="0">
    <p:extLst>
      <p:ext uri="{19B8F6BF-5375-455C-9EA6-DF929625EA0E}">
        <p15:presenceInfo xmlns:p15="http://schemas.microsoft.com/office/powerpoint/2012/main" userId="e195316562ae61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5196" autoAdjust="0"/>
  </p:normalViewPr>
  <p:slideViewPr>
    <p:cSldViewPr>
      <p:cViewPr varScale="1">
        <p:scale>
          <a:sx n="95" d="100"/>
          <a:sy n="95" d="100"/>
        </p:scale>
        <p:origin x="9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3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3 October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3 October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3 October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3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3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3 October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457200" y="2613800"/>
            <a:ext cx="7772400" cy="3939400"/>
          </a:xfrm>
        </p:spPr>
        <p:txBody>
          <a:bodyPr>
            <a:normAutofit/>
          </a:bodyPr>
          <a:lstStyle/>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sz="2000" dirty="0">
                <a:latin typeface="Arial" panose="020B0604020202020204" pitchFamily="34" charset="0"/>
                <a:cs typeface="Arial" panose="020B0604020202020204" pitchFamily="34" charset="0"/>
              </a:rPr>
              <a:t>Guided by :</a:t>
            </a:r>
          </a:p>
          <a:p>
            <a:pPr>
              <a:buNone/>
            </a:pPr>
            <a:r>
              <a:rPr lang="en-US" sz="2000" dirty="0">
                <a:latin typeface="Arial" panose="020B0604020202020204" pitchFamily="34" charset="0"/>
                <a:cs typeface="Arial" panose="020B0604020202020204" pitchFamily="34" charset="0"/>
              </a:rPr>
              <a:t>Ms. </a:t>
            </a:r>
            <a:r>
              <a:rPr lang="en-US" sz="2000" dirty="0" err="1">
                <a:latin typeface="Arial" panose="020B0604020202020204" pitchFamily="34" charset="0"/>
                <a:cs typeface="Arial" panose="020B0604020202020204" pitchFamily="34" charset="0"/>
              </a:rPr>
              <a:t>Nivetha</a:t>
            </a:r>
            <a:r>
              <a:rPr lang="en-US" sz="2000" dirty="0">
                <a:latin typeface="Arial" panose="020B0604020202020204" pitchFamily="34" charset="0"/>
                <a:cs typeface="Arial" panose="020B0604020202020204" pitchFamily="34" charset="0"/>
              </a:rPr>
              <a:t>. R, M.E</a:t>
            </a:r>
          </a:p>
          <a:p>
            <a:pPr>
              <a:buNone/>
            </a:pPr>
            <a:endParaRPr lang="en-US"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7" name="Rectangle 6"/>
          <p:cNvSpPr/>
          <p:nvPr/>
        </p:nvSpPr>
        <p:spPr>
          <a:xfrm>
            <a:off x="1312577" y="2087587"/>
            <a:ext cx="6518845" cy="646331"/>
          </a:xfrm>
          <a:prstGeom prst="rect">
            <a:avLst/>
          </a:prstGeom>
        </p:spPr>
        <p:txBody>
          <a:bodyPr wrap="square" lIns="91440" tIns="45720" rIns="91440" bIns="45720" anchor="t">
            <a:spAutoFit/>
          </a:bodyPr>
          <a:lstStyle/>
          <a:p>
            <a:pPr algn="ctr"/>
            <a:r>
              <a:rPr lang="en-US" sz="3600" b="1" dirty="0">
                <a:cs typeface="Calibri"/>
              </a:rPr>
              <a:t>CAR PERFORMANCE PREDICTION</a:t>
            </a:r>
          </a:p>
        </p:txBody>
      </p:sp>
      <p:sp>
        <p:nvSpPr>
          <p:cNvPr id="8" name="Rectangle 7"/>
          <p:cNvSpPr/>
          <p:nvPr/>
        </p:nvSpPr>
        <p:spPr>
          <a:xfrm>
            <a:off x="762000" y="3048000"/>
            <a:ext cx="7924800" cy="1420325"/>
          </a:xfrm>
          <a:prstGeom prst="rect">
            <a:avLst/>
          </a:prstGeom>
        </p:spPr>
        <p:txBody>
          <a:bodyPr wrap="square" lIns="91440" tIns="45720" rIns="91440" bIns="45720" anchor="t">
            <a:spAutoFit/>
          </a:bodyPr>
          <a:lstStyle/>
          <a:p>
            <a:pPr>
              <a:lnSpc>
                <a:spcPct val="150000"/>
              </a:lnSpc>
            </a:pPr>
            <a:r>
              <a:rPr lang="en-US" sz="2000" dirty="0">
                <a:latin typeface="Arial"/>
                <a:cs typeface="Arial"/>
              </a:rPr>
              <a:t>Mutyalapati Manishvardhan</a:t>
            </a:r>
          </a:p>
          <a:p>
            <a:pPr>
              <a:lnSpc>
                <a:spcPct val="150000"/>
              </a:lnSpc>
            </a:pPr>
            <a:r>
              <a:rPr lang="en-US" sz="2000" dirty="0">
                <a:latin typeface="Arial" pitchFamily="34" charset="0"/>
                <a:cs typeface="Arial" pitchFamily="34" charset="0"/>
              </a:rPr>
              <a:t>41611123</a:t>
            </a:r>
          </a:p>
          <a:p>
            <a:pPr>
              <a:lnSpc>
                <a:spcPct val="150000"/>
              </a:lnSpc>
            </a:pPr>
            <a:r>
              <a:rPr lang="en-US" sz="2000" dirty="0">
                <a:latin typeface="Arial" pitchFamily="34" charset="0"/>
                <a:cs typeface="Arial" pitchFamily="34" charset="0"/>
              </a:rPr>
              <a:t>CSE WITH SPECIALIZATION IN ARTIFICIAL INTELLIGENCE                                         </a:t>
            </a:r>
          </a:p>
        </p:txBody>
      </p:sp>
      <p:pic>
        <p:nvPicPr>
          <p:cNvPr id="9" name="Picture 8" descr="new letter head July30_2020.png"/>
          <p:cNvPicPr/>
          <p:nvPr/>
        </p:nvPicPr>
        <p:blipFill>
          <a:blip r:embed="rId2" cstate="print"/>
          <a:stretch>
            <a:fillRect/>
          </a:stretch>
        </p:blipFill>
        <p:spPr>
          <a:xfrm>
            <a:off x="228600" y="1"/>
            <a:ext cx="8686800" cy="1904999"/>
          </a:xfrm>
          <a:prstGeom prst="rect">
            <a:avLst/>
          </a:prstGeom>
        </p:spPr>
      </p:pic>
      <p:sp>
        <p:nvSpPr>
          <p:cNvPr id="10" name="Rectangle 1">
            <a:extLst>
              <a:ext uri="{FF2B5EF4-FFF2-40B4-BE49-F238E27FC236}">
                <a16:creationId xmlns:a16="http://schemas.microsoft.com/office/drawing/2014/main" id="{32498D8A-383D-43B4-9AFA-7D57EAA328E8}"/>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BCEB4A3-473B-48B0-ACC7-69E059CE2AB0}"/>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A189-4C5F-8A06-146C-8B8324538A3B}"/>
              </a:ext>
            </a:extLst>
          </p:cNvPr>
          <p:cNvSpPr>
            <a:spLocks noGrp="1"/>
          </p:cNvSpPr>
          <p:nvPr>
            <p:ph type="title"/>
          </p:nvPr>
        </p:nvSpPr>
        <p:spPr/>
        <p:txBody>
          <a:bodyPr/>
          <a:lstStyle/>
          <a:p>
            <a:pPr algn="l"/>
            <a:r>
              <a:rPr lang="en-US" dirty="0">
                <a:solidFill>
                  <a:srgbClr val="C00000"/>
                </a:solidFill>
              </a:rPr>
              <a:t>Algorithm</a:t>
            </a:r>
            <a:endParaRPr lang="en-IN" dirty="0"/>
          </a:p>
        </p:txBody>
      </p:sp>
      <p:sp>
        <p:nvSpPr>
          <p:cNvPr id="3" name="Content Placeholder 2">
            <a:extLst>
              <a:ext uri="{FF2B5EF4-FFF2-40B4-BE49-F238E27FC236}">
                <a16:creationId xmlns:a16="http://schemas.microsoft.com/office/drawing/2014/main" id="{D30041C0-B5FD-7B20-A086-91E0BCE6AA68}"/>
              </a:ext>
            </a:extLst>
          </p:cNvPr>
          <p:cNvSpPr>
            <a:spLocks noGrp="1"/>
          </p:cNvSpPr>
          <p:nvPr>
            <p:ph idx="1"/>
          </p:nvPr>
        </p:nvSpPr>
        <p:spPr>
          <a:xfrm>
            <a:off x="298940" y="1219200"/>
            <a:ext cx="8616460" cy="5502275"/>
          </a:xfrm>
        </p:spPr>
        <p:txBody>
          <a:bodyPr>
            <a:normAutofit fontScale="85000" lnSpcReduction="10000"/>
          </a:bodyPr>
          <a:lstStyle/>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Step 3: Hierarchical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Input: Pre-processed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Output: Hierarchical cluster relationships.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3.1. Utilize Agglomerative Clustering:- Explore hierarchical relationships among clusters.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3.2. Create a dendrogram:- Visualize the hierarchical structure of clusters.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Step 4: Cluster Analysis and Profiling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Input: Cluster assignments.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spcAft>
                <a:spcPts val="800"/>
              </a:spcAft>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Output: Cluster profiles.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4.1. For each cluster:- Analyse key attributes . Calculate cluster statistics (e.g., mean, standard deviation).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4.2. Generate cluster profiles : Highlight distinguishing features of vehicles in each cluster.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5FA5067C-F6C5-50F1-D58D-F96467DD795C}"/>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0ABFD1AE-ECC6-6E45-1E8C-A77222DEA31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50743D2-39EE-22A9-93A0-7046EFEE145B}"/>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158206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184A-8CAD-992D-BEC6-264DDEE9C308}"/>
              </a:ext>
            </a:extLst>
          </p:cNvPr>
          <p:cNvSpPr>
            <a:spLocks noGrp="1"/>
          </p:cNvSpPr>
          <p:nvPr>
            <p:ph type="title"/>
          </p:nvPr>
        </p:nvSpPr>
        <p:spPr>
          <a:xfrm>
            <a:off x="298940" y="228601"/>
            <a:ext cx="8536182" cy="990600"/>
          </a:xfrm>
        </p:spPr>
        <p:txBody>
          <a:bodyPr/>
          <a:lstStyle/>
          <a:p>
            <a:pPr algn="l"/>
            <a:r>
              <a:rPr lang="en-US" dirty="0">
                <a:solidFill>
                  <a:srgbClr val="C00000"/>
                </a:solidFill>
              </a:rPr>
              <a:t>Algorithm</a:t>
            </a:r>
            <a:endParaRPr lang="en-IN" dirty="0"/>
          </a:p>
        </p:txBody>
      </p:sp>
      <p:sp>
        <p:nvSpPr>
          <p:cNvPr id="3" name="Content Placeholder 2">
            <a:extLst>
              <a:ext uri="{FF2B5EF4-FFF2-40B4-BE49-F238E27FC236}">
                <a16:creationId xmlns:a16="http://schemas.microsoft.com/office/drawing/2014/main" id="{7A4BB9FC-6FA6-E3C9-6126-9239CAA6F352}"/>
              </a:ext>
            </a:extLst>
          </p:cNvPr>
          <p:cNvSpPr>
            <a:spLocks noGrp="1"/>
          </p:cNvSpPr>
          <p:nvPr>
            <p:ph idx="1"/>
          </p:nvPr>
        </p:nvSpPr>
        <p:spPr>
          <a:xfrm>
            <a:off x="308878" y="1219201"/>
            <a:ext cx="8606522" cy="5502274"/>
          </a:xfrm>
        </p:spPr>
        <p:txBody>
          <a:bodyPr>
            <a:normAutofit fontScale="85000" lnSpcReduction="10000"/>
          </a:bodyPr>
          <a:lstStyle/>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Step 5: Interpretation and Insights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Input: Cluster profiles.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spcAft>
                <a:spcPts val="800"/>
              </a:spcAft>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Output: Practical insights and implications.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5.1. Interpret the results:- Analyse cluster characteristics and differences.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5.2. Derive actionable insights: Discuss practical implications for industries (e.g., marketing, product development).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Step 6: Documentation and Reporting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63638" lvl="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Input: Findings, visualizations, and cluster profiles.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63638" lvl="0" algn="just">
              <a:lnSpc>
                <a:spcPct val="150000"/>
              </a:lnSpc>
              <a:spcAft>
                <a:spcPts val="800"/>
              </a:spcAft>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Output: Comprehensive project report.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6.1. Create a detailed project report:</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Document data preprocessing, clustering methodologies, visualizations, and insights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6.2. Enhance the report with clear and informative visualizations: Include scatter plots, bar charts, and dendrograms.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9BA0DD3E-5F52-B346-02F0-52A214F9FA92}"/>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07753A68-1855-817E-7272-067C17D0317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B78E67F-2486-FBC7-636E-822EADDD60B9}"/>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126458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0983-E1C4-AF93-549C-790BD1952390}"/>
              </a:ext>
            </a:extLst>
          </p:cNvPr>
          <p:cNvSpPr>
            <a:spLocks noGrp="1"/>
          </p:cNvSpPr>
          <p:nvPr>
            <p:ph type="title"/>
          </p:nvPr>
        </p:nvSpPr>
        <p:spPr/>
        <p:txBody>
          <a:bodyPr/>
          <a:lstStyle/>
          <a:p>
            <a:pPr algn="l"/>
            <a:r>
              <a:rPr lang="en-US" dirty="0">
                <a:solidFill>
                  <a:srgbClr val="C00000"/>
                </a:solidFill>
              </a:rPr>
              <a:t>Algorithm</a:t>
            </a:r>
            <a:endParaRPr lang="en-IN" dirty="0"/>
          </a:p>
        </p:txBody>
      </p:sp>
      <p:sp>
        <p:nvSpPr>
          <p:cNvPr id="3" name="Content Placeholder 2">
            <a:extLst>
              <a:ext uri="{FF2B5EF4-FFF2-40B4-BE49-F238E27FC236}">
                <a16:creationId xmlns:a16="http://schemas.microsoft.com/office/drawing/2014/main" id="{0B8605A4-7DDF-F0B1-A448-C33A2AE60C82}"/>
              </a:ext>
            </a:extLst>
          </p:cNvPr>
          <p:cNvSpPr>
            <a:spLocks noGrp="1"/>
          </p:cNvSpPr>
          <p:nvPr>
            <p:ph idx="1"/>
          </p:nvPr>
        </p:nvSpPr>
        <p:spPr>
          <a:xfrm>
            <a:off x="298940" y="1219200"/>
            <a:ext cx="8616460" cy="5502275"/>
          </a:xfrm>
        </p:spPr>
        <p:txBody>
          <a:bodyPr>
            <a:normAutofit fontScale="85000" lnSpcReduction="10000"/>
          </a:bodyPr>
          <a:lstStyle/>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Step 7: Validation and Refinement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Input: Project report.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Output: Validated and refined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7.1. Conduct validation checks: Peer reviews and robustness assessments.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7.2. Implement </a:t>
            </a:r>
            <a:r>
              <a:rPr lang="en-IN" sz="1800" kern="1800" dirty="0" err="1">
                <a:effectLst/>
                <a:latin typeface="Arial" panose="020B0604020202020204" pitchFamily="34" charset="0"/>
                <a:ea typeface="Times New Roman" panose="02020603050405020304" pitchFamily="18" charset="0"/>
                <a:cs typeface="Times New Roman" panose="02020603050405020304" pitchFamily="18" charset="0"/>
              </a:rPr>
              <a:t>refinements:Modify</a:t>
            </a: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 methodology or analysis based on feedback.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Step 8: Conclusion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Input: Validated project findings.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Output: Research conclusion and significance.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8.1. Summarize key findings: Highlight clustering results and insights.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8.2. Emphasize project significance: Discuss contributions to data-driven decision-making.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B6C515F2-AA19-7F72-46C1-C37F45939423}"/>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551545EE-140A-7641-AC91-40E4F1C1CCB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BA63863-568B-6160-3C4A-3D0354C7B5F3}"/>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2919516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E151-3BA5-45F9-1A43-0F3F00E9BC3E}"/>
              </a:ext>
            </a:extLst>
          </p:cNvPr>
          <p:cNvSpPr>
            <a:spLocks noGrp="1"/>
          </p:cNvSpPr>
          <p:nvPr>
            <p:ph type="title"/>
          </p:nvPr>
        </p:nvSpPr>
        <p:spPr/>
        <p:txBody>
          <a:bodyPr/>
          <a:lstStyle/>
          <a:p>
            <a:pPr algn="l"/>
            <a:r>
              <a:rPr lang="en-US" dirty="0">
                <a:solidFill>
                  <a:srgbClr val="C00000"/>
                </a:solidFill>
              </a:rPr>
              <a:t>Algorithm</a:t>
            </a:r>
            <a:endParaRPr lang="en-IN" dirty="0"/>
          </a:p>
        </p:txBody>
      </p:sp>
      <p:sp>
        <p:nvSpPr>
          <p:cNvPr id="3" name="Content Placeholder 2">
            <a:extLst>
              <a:ext uri="{FF2B5EF4-FFF2-40B4-BE49-F238E27FC236}">
                <a16:creationId xmlns:a16="http://schemas.microsoft.com/office/drawing/2014/main" id="{06C02107-542C-006A-263F-2B92329859BC}"/>
              </a:ext>
            </a:extLst>
          </p:cNvPr>
          <p:cNvSpPr>
            <a:spLocks noGrp="1"/>
          </p:cNvSpPr>
          <p:nvPr>
            <p:ph idx="1"/>
          </p:nvPr>
        </p:nvSpPr>
        <p:spPr/>
        <p:txBody>
          <a:bodyPr/>
          <a:lstStyle/>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Step 9: Project Conclusion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63638" lvl="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Input: Completed project report.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63638" lvl="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Output: Project closure.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9.1. Conclude the project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Acknowledge its successful completion.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9.2. Reflect on broader implications : Consider the impact on future data-driven research.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DC9CEE4C-21F3-0F22-1954-5B8D9CC9B66B}"/>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9E8BD502-99B3-AD61-F97A-35DB9FC4E98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D5BFDAB-7572-3679-7C58-6B1C87096D52}"/>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82393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84C1-06D4-9EAC-0FE8-FE64443B3043}"/>
              </a:ext>
            </a:extLst>
          </p:cNvPr>
          <p:cNvSpPr>
            <a:spLocks noGrp="1"/>
          </p:cNvSpPr>
          <p:nvPr>
            <p:ph type="title"/>
          </p:nvPr>
        </p:nvSpPr>
        <p:spPr/>
        <p:txBody>
          <a:bodyPr/>
          <a:lstStyle/>
          <a:p>
            <a:pPr algn="l"/>
            <a:r>
              <a:rPr lang="en-US" dirty="0">
                <a:solidFill>
                  <a:srgbClr val="C00000"/>
                </a:solidFill>
              </a:rPr>
              <a:t>Code</a:t>
            </a:r>
            <a:endParaRPr lang="en-IN" dirty="0">
              <a:solidFill>
                <a:srgbClr val="C00000"/>
              </a:solidFill>
            </a:endParaRPr>
          </a:p>
        </p:txBody>
      </p:sp>
      <p:pic>
        <p:nvPicPr>
          <p:cNvPr id="8" name="Content Placeholder 7">
            <a:extLst>
              <a:ext uri="{FF2B5EF4-FFF2-40B4-BE49-F238E27FC236}">
                <a16:creationId xmlns:a16="http://schemas.microsoft.com/office/drawing/2014/main" id="{B993E0A2-C2EE-8B4C-55DF-52EC7B1C48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41" y="1219200"/>
            <a:ext cx="8616460" cy="5132668"/>
          </a:xfrm>
        </p:spPr>
      </p:pic>
      <p:sp>
        <p:nvSpPr>
          <p:cNvPr id="4" name="Date Placeholder 3">
            <a:extLst>
              <a:ext uri="{FF2B5EF4-FFF2-40B4-BE49-F238E27FC236}">
                <a16:creationId xmlns:a16="http://schemas.microsoft.com/office/drawing/2014/main" id="{CC316655-BC69-F91F-E991-8A5C9CE5A380}"/>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D2C24186-4C79-2EE9-C91F-802E9C6A50B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C3AC801-D0DA-65AA-8C76-F59505E7C1C2}"/>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07765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AE38-1DEE-58CD-7E43-58A3A0A4D976}"/>
              </a:ext>
            </a:extLst>
          </p:cNvPr>
          <p:cNvSpPr>
            <a:spLocks noGrp="1"/>
          </p:cNvSpPr>
          <p:nvPr>
            <p:ph type="title"/>
          </p:nvPr>
        </p:nvSpPr>
        <p:spPr/>
        <p:txBody>
          <a:bodyPr/>
          <a:lstStyle/>
          <a:p>
            <a:pPr algn="l"/>
            <a:r>
              <a:rPr lang="en-US" dirty="0">
                <a:solidFill>
                  <a:srgbClr val="C00000"/>
                </a:solidFill>
              </a:rPr>
              <a:t>Code</a:t>
            </a:r>
            <a:endParaRPr lang="en-IN" dirty="0">
              <a:solidFill>
                <a:srgbClr val="C00000"/>
              </a:solidFill>
            </a:endParaRPr>
          </a:p>
        </p:txBody>
      </p:sp>
      <p:pic>
        <p:nvPicPr>
          <p:cNvPr id="8" name="Content Placeholder 7">
            <a:extLst>
              <a:ext uri="{FF2B5EF4-FFF2-40B4-BE49-F238E27FC236}">
                <a16:creationId xmlns:a16="http://schemas.microsoft.com/office/drawing/2014/main" id="{E61BC270-8A51-B912-A746-A09BFABF2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41" y="1219200"/>
            <a:ext cx="8616460" cy="5137150"/>
          </a:xfrm>
        </p:spPr>
      </p:pic>
      <p:sp>
        <p:nvSpPr>
          <p:cNvPr id="4" name="Date Placeholder 3">
            <a:extLst>
              <a:ext uri="{FF2B5EF4-FFF2-40B4-BE49-F238E27FC236}">
                <a16:creationId xmlns:a16="http://schemas.microsoft.com/office/drawing/2014/main" id="{E3899BE2-EDFF-00D3-0934-16D826ACE5AC}"/>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B4365D50-D878-B86F-AF4D-8D4C79FDB7C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6BBF23E-B4A8-82DD-2671-EA935F4FDF93}"/>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132815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15F5-3F7F-E470-721B-52E73DDDD19C}"/>
              </a:ext>
            </a:extLst>
          </p:cNvPr>
          <p:cNvSpPr>
            <a:spLocks noGrp="1"/>
          </p:cNvSpPr>
          <p:nvPr>
            <p:ph type="title"/>
          </p:nvPr>
        </p:nvSpPr>
        <p:spPr/>
        <p:txBody>
          <a:bodyPr/>
          <a:lstStyle/>
          <a:p>
            <a:pPr algn="l"/>
            <a:r>
              <a:rPr lang="en-US" dirty="0">
                <a:solidFill>
                  <a:srgbClr val="C00000"/>
                </a:solidFill>
              </a:rPr>
              <a:t>Code</a:t>
            </a:r>
            <a:endParaRPr lang="en-IN" dirty="0">
              <a:solidFill>
                <a:srgbClr val="C00000"/>
              </a:solidFill>
            </a:endParaRPr>
          </a:p>
        </p:txBody>
      </p:sp>
      <p:pic>
        <p:nvPicPr>
          <p:cNvPr id="8" name="Content Placeholder 7">
            <a:extLst>
              <a:ext uri="{FF2B5EF4-FFF2-40B4-BE49-F238E27FC236}">
                <a16:creationId xmlns:a16="http://schemas.microsoft.com/office/drawing/2014/main" id="{A43135CA-6BE5-CAA1-7508-7597D99F0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87" y="1219200"/>
            <a:ext cx="8603013" cy="2743200"/>
          </a:xfrm>
        </p:spPr>
      </p:pic>
      <p:sp>
        <p:nvSpPr>
          <p:cNvPr id="4" name="Date Placeholder 3">
            <a:extLst>
              <a:ext uri="{FF2B5EF4-FFF2-40B4-BE49-F238E27FC236}">
                <a16:creationId xmlns:a16="http://schemas.microsoft.com/office/drawing/2014/main" id="{D53453D8-A68C-AFE8-0A47-3FA1EDCFC8C6}"/>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0EF7BE54-000A-4A4B-269C-A84A37FAFBA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DBE1C22-9B87-98B4-9C1C-63596F1A0301}"/>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36669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ACE-8AD4-ED61-FE19-CF1A06C97B4B}"/>
              </a:ext>
            </a:extLst>
          </p:cNvPr>
          <p:cNvSpPr>
            <a:spLocks noGrp="1"/>
          </p:cNvSpPr>
          <p:nvPr>
            <p:ph type="title"/>
          </p:nvPr>
        </p:nvSpPr>
        <p:spPr/>
        <p:txBody>
          <a:bodyPr/>
          <a:lstStyle/>
          <a:p>
            <a:pPr algn="l"/>
            <a:r>
              <a:rPr lang="en-US" dirty="0">
                <a:solidFill>
                  <a:srgbClr val="C00000"/>
                </a:solidFill>
              </a:rPr>
              <a:t>Output</a:t>
            </a:r>
            <a:endParaRPr lang="en-IN" dirty="0">
              <a:solidFill>
                <a:srgbClr val="C00000"/>
              </a:solidFill>
            </a:endParaRPr>
          </a:p>
        </p:txBody>
      </p:sp>
      <p:sp>
        <p:nvSpPr>
          <p:cNvPr id="4" name="Date Placeholder 3">
            <a:extLst>
              <a:ext uri="{FF2B5EF4-FFF2-40B4-BE49-F238E27FC236}">
                <a16:creationId xmlns:a16="http://schemas.microsoft.com/office/drawing/2014/main" id="{5D1AD46A-F69E-F993-ADC9-66934E282600}"/>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2FB217F3-34A2-2F8D-8C4F-EEFC2BB59A4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7ACAC9D-7335-EA01-8553-431D5ABAF602}"/>
              </a:ext>
            </a:extLst>
          </p:cNvPr>
          <p:cNvSpPr>
            <a:spLocks noGrp="1"/>
          </p:cNvSpPr>
          <p:nvPr>
            <p:ph type="sldNum" sz="quarter" idx="12"/>
          </p:nvPr>
        </p:nvSpPr>
        <p:spPr/>
        <p:txBody>
          <a:bodyPr/>
          <a:lstStyle/>
          <a:p>
            <a:fld id="{7B28076C-CE04-4A00-BFAA-A90EA8355859}" type="slidenum">
              <a:rPr lang="en-US" smtClean="0"/>
              <a:pPr/>
              <a:t>17</a:t>
            </a:fld>
            <a:endParaRPr lang="en-US"/>
          </a:p>
        </p:txBody>
      </p:sp>
      <p:pic>
        <p:nvPicPr>
          <p:cNvPr id="7" name="Content Placeholder 6">
            <a:extLst>
              <a:ext uri="{FF2B5EF4-FFF2-40B4-BE49-F238E27FC236}">
                <a16:creationId xmlns:a16="http://schemas.microsoft.com/office/drawing/2014/main" id="{4FE1796D-B9EA-80D3-CD8E-4B2BEF7547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4810" y="1752600"/>
            <a:ext cx="6254379" cy="1066800"/>
          </a:xfrm>
          <a:prstGeom prst="rect">
            <a:avLst/>
          </a:prstGeom>
          <a:noFill/>
          <a:ln>
            <a:noFill/>
          </a:ln>
        </p:spPr>
      </p:pic>
      <p:pic>
        <p:nvPicPr>
          <p:cNvPr id="8" name="Picture 7">
            <a:extLst>
              <a:ext uri="{FF2B5EF4-FFF2-40B4-BE49-F238E27FC236}">
                <a16:creationId xmlns:a16="http://schemas.microsoft.com/office/drawing/2014/main" id="{7CC0BBA7-7D67-6B00-35F5-F222CC02D3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121" y="3570771"/>
            <a:ext cx="3932024" cy="3134139"/>
          </a:xfrm>
          <a:prstGeom prst="rect">
            <a:avLst/>
          </a:prstGeom>
          <a:noFill/>
          <a:ln>
            <a:noFill/>
          </a:ln>
        </p:spPr>
      </p:pic>
      <p:pic>
        <p:nvPicPr>
          <p:cNvPr id="9" name="Picture 8">
            <a:extLst>
              <a:ext uri="{FF2B5EF4-FFF2-40B4-BE49-F238E27FC236}">
                <a16:creationId xmlns:a16="http://schemas.microsoft.com/office/drawing/2014/main" id="{88DC41F8-D564-EDCE-C06C-6BF96B2EA0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1999" y="3570771"/>
            <a:ext cx="4075859" cy="3134139"/>
          </a:xfrm>
          <a:prstGeom prst="rect">
            <a:avLst/>
          </a:prstGeom>
          <a:noFill/>
          <a:ln>
            <a:noFill/>
          </a:ln>
        </p:spPr>
      </p:pic>
    </p:spTree>
    <p:extLst>
      <p:ext uri="{BB962C8B-B14F-4D97-AF65-F5344CB8AC3E}">
        <p14:creationId xmlns:p14="http://schemas.microsoft.com/office/powerpoint/2010/main" val="161788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D577-1A1B-E47F-CAE1-311C26AB320A}"/>
              </a:ext>
            </a:extLst>
          </p:cNvPr>
          <p:cNvSpPr>
            <a:spLocks noGrp="1"/>
          </p:cNvSpPr>
          <p:nvPr>
            <p:ph type="title"/>
          </p:nvPr>
        </p:nvSpPr>
        <p:spPr/>
        <p:txBody>
          <a:bodyPr/>
          <a:lstStyle/>
          <a:p>
            <a:pPr algn="l"/>
            <a:r>
              <a:rPr lang="en-US" dirty="0">
                <a:solidFill>
                  <a:srgbClr val="C00000"/>
                </a:solidFill>
              </a:rPr>
              <a:t>Output</a:t>
            </a:r>
            <a:endParaRPr lang="en-IN" dirty="0">
              <a:solidFill>
                <a:srgbClr val="C00000"/>
              </a:solidFill>
            </a:endParaRPr>
          </a:p>
        </p:txBody>
      </p:sp>
      <p:sp>
        <p:nvSpPr>
          <p:cNvPr id="4" name="Date Placeholder 3">
            <a:extLst>
              <a:ext uri="{FF2B5EF4-FFF2-40B4-BE49-F238E27FC236}">
                <a16:creationId xmlns:a16="http://schemas.microsoft.com/office/drawing/2014/main" id="{25987812-F1BB-3C83-65DB-0555E0D60CF4}"/>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10137DA6-E334-CCDC-2086-705F2836B5D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6080638-0644-7BEB-EA05-F35CD2EB3828}"/>
              </a:ext>
            </a:extLst>
          </p:cNvPr>
          <p:cNvSpPr>
            <a:spLocks noGrp="1"/>
          </p:cNvSpPr>
          <p:nvPr>
            <p:ph type="sldNum" sz="quarter" idx="12"/>
          </p:nvPr>
        </p:nvSpPr>
        <p:spPr/>
        <p:txBody>
          <a:bodyPr/>
          <a:lstStyle/>
          <a:p>
            <a:fld id="{7B28076C-CE04-4A00-BFAA-A90EA8355859}" type="slidenum">
              <a:rPr lang="en-US" smtClean="0"/>
              <a:pPr/>
              <a:t>18</a:t>
            </a:fld>
            <a:endParaRPr lang="en-US"/>
          </a:p>
        </p:txBody>
      </p:sp>
      <p:pic>
        <p:nvPicPr>
          <p:cNvPr id="7" name="Content Placeholder 6">
            <a:extLst>
              <a:ext uri="{FF2B5EF4-FFF2-40B4-BE49-F238E27FC236}">
                <a16:creationId xmlns:a16="http://schemas.microsoft.com/office/drawing/2014/main" id="{7C6EFAAA-2C27-EA7C-B7E7-CA2B12EDBE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878" y="1295400"/>
            <a:ext cx="3592105" cy="2679874"/>
          </a:xfrm>
          <a:prstGeom prst="rect">
            <a:avLst/>
          </a:prstGeom>
          <a:noFill/>
          <a:ln>
            <a:noFill/>
          </a:ln>
        </p:spPr>
      </p:pic>
      <p:pic>
        <p:nvPicPr>
          <p:cNvPr id="8" name="Picture 7">
            <a:extLst>
              <a:ext uri="{FF2B5EF4-FFF2-40B4-BE49-F238E27FC236}">
                <a16:creationId xmlns:a16="http://schemas.microsoft.com/office/drawing/2014/main" id="{B6A6EA75-BB96-C1FB-E9D0-19F756CC0C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59019" y="1295400"/>
            <a:ext cx="3469521" cy="2679874"/>
          </a:xfrm>
          <a:prstGeom prst="rect">
            <a:avLst/>
          </a:prstGeom>
          <a:noFill/>
          <a:ln>
            <a:noFill/>
          </a:ln>
        </p:spPr>
      </p:pic>
      <p:pic>
        <p:nvPicPr>
          <p:cNvPr id="9" name="Picture 8">
            <a:extLst>
              <a:ext uri="{FF2B5EF4-FFF2-40B4-BE49-F238E27FC236}">
                <a16:creationId xmlns:a16="http://schemas.microsoft.com/office/drawing/2014/main" id="{D7182695-0DC9-50B3-F4CD-A161549719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681500"/>
            <a:ext cx="3962400" cy="2968625"/>
          </a:xfrm>
          <a:prstGeom prst="rect">
            <a:avLst/>
          </a:prstGeom>
          <a:noFill/>
          <a:ln>
            <a:noFill/>
          </a:ln>
        </p:spPr>
      </p:pic>
    </p:spTree>
    <p:extLst>
      <p:ext uri="{BB962C8B-B14F-4D97-AF65-F5344CB8AC3E}">
        <p14:creationId xmlns:p14="http://schemas.microsoft.com/office/powerpoint/2010/main" val="952674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3B99-3A18-EF18-040F-24945754EF9F}"/>
              </a:ext>
            </a:extLst>
          </p:cNvPr>
          <p:cNvSpPr>
            <a:spLocks noGrp="1"/>
          </p:cNvSpPr>
          <p:nvPr>
            <p:ph type="title"/>
          </p:nvPr>
        </p:nvSpPr>
        <p:spPr/>
        <p:txBody>
          <a:bodyPr/>
          <a:lstStyle/>
          <a:p>
            <a:pPr algn="l"/>
            <a:r>
              <a:rPr lang="en-US" dirty="0">
                <a:solidFill>
                  <a:srgbClr val="C00000"/>
                </a:solidFill>
              </a:rPr>
              <a:t>Output</a:t>
            </a:r>
            <a:endParaRPr lang="en-IN" dirty="0">
              <a:solidFill>
                <a:srgbClr val="C00000"/>
              </a:solidFill>
            </a:endParaRPr>
          </a:p>
        </p:txBody>
      </p:sp>
      <p:sp>
        <p:nvSpPr>
          <p:cNvPr id="4" name="Date Placeholder 3">
            <a:extLst>
              <a:ext uri="{FF2B5EF4-FFF2-40B4-BE49-F238E27FC236}">
                <a16:creationId xmlns:a16="http://schemas.microsoft.com/office/drawing/2014/main" id="{EC166BEC-8884-4B15-44DA-F63BB409272C}"/>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6BB39450-9D95-BF42-33D4-4B681F170E6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FDE9316-3DAB-7284-D0A9-6148BE1EDF13}"/>
              </a:ext>
            </a:extLst>
          </p:cNvPr>
          <p:cNvSpPr>
            <a:spLocks noGrp="1"/>
          </p:cNvSpPr>
          <p:nvPr>
            <p:ph type="sldNum" sz="quarter" idx="12"/>
          </p:nvPr>
        </p:nvSpPr>
        <p:spPr/>
        <p:txBody>
          <a:bodyPr/>
          <a:lstStyle/>
          <a:p>
            <a:fld id="{7B28076C-CE04-4A00-BFAA-A90EA8355859}" type="slidenum">
              <a:rPr lang="en-US" smtClean="0"/>
              <a:pPr/>
              <a:t>19</a:t>
            </a:fld>
            <a:endParaRPr lang="en-US"/>
          </a:p>
        </p:txBody>
      </p:sp>
      <p:pic>
        <p:nvPicPr>
          <p:cNvPr id="7" name="Content Placeholder 6">
            <a:extLst>
              <a:ext uri="{FF2B5EF4-FFF2-40B4-BE49-F238E27FC236}">
                <a16:creationId xmlns:a16="http://schemas.microsoft.com/office/drawing/2014/main" id="{40402FD0-8194-B3AD-22A6-3675FF1996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1722" y="1371600"/>
            <a:ext cx="5160556" cy="990600"/>
          </a:xfrm>
          <a:prstGeom prst="rect">
            <a:avLst/>
          </a:prstGeom>
          <a:noFill/>
          <a:ln>
            <a:noFill/>
          </a:ln>
        </p:spPr>
      </p:pic>
      <p:pic>
        <p:nvPicPr>
          <p:cNvPr id="8" name="Picture 7">
            <a:extLst>
              <a:ext uri="{FF2B5EF4-FFF2-40B4-BE49-F238E27FC236}">
                <a16:creationId xmlns:a16="http://schemas.microsoft.com/office/drawing/2014/main" id="{7ECB5C40-CA07-8228-30DB-F15FC8A406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871153"/>
            <a:ext cx="4076700" cy="3249295"/>
          </a:xfrm>
          <a:prstGeom prst="rect">
            <a:avLst/>
          </a:prstGeom>
          <a:noFill/>
          <a:ln>
            <a:noFill/>
          </a:ln>
        </p:spPr>
      </p:pic>
      <p:pic>
        <p:nvPicPr>
          <p:cNvPr id="9" name="Picture 8">
            <a:extLst>
              <a:ext uri="{FF2B5EF4-FFF2-40B4-BE49-F238E27FC236}">
                <a16:creationId xmlns:a16="http://schemas.microsoft.com/office/drawing/2014/main" id="{4F6C3146-897E-F2F1-D964-AC5AEF4212A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871153"/>
            <a:ext cx="4076700" cy="3249457"/>
          </a:xfrm>
          <a:prstGeom prst="rect">
            <a:avLst/>
          </a:prstGeom>
          <a:noFill/>
          <a:ln>
            <a:noFill/>
          </a:ln>
        </p:spPr>
      </p:pic>
    </p:spTree>
    <p:extLst>
      <p:ext uri="{BB962C8B-B14F-4D97-AF65-F5344CB8AC3E}">
        <p14:creationId xmlns:p14="http://schemas.microsoft.com/office/powerpoint/2010/main" val="213078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vert="horz" lIns="91440" tIns="45720" rIns="91440" bIns="45720" rtlCol="0" anchor="t">
            <a:normAutofit/>
          </a:bodyPr>
          <a:lstStyle/>
          <a:p>
            <a:r>
              <a:rPr lang="en-US" sz="2400" dirty="0">
                <a:latin typeface="Arial" pitchFamily="34" charset="0"/>
                <a:cs typeface="Arial" pitchFamily="34" charset="0"/>
              </a:rPr>
              <a:t>Course Certificate</a:t>
            </a:r>
          </a:p>
          <a:p>
            <a:r>
              <a:rPr lang="en-US" sz="2400" dirty="0">
                <a:latin typeface="Arial" pitchFamily="34" charset="0"/>
                <a:cs typeface="Arial" pitchFamily="34" charset="0"/>
              </a:rPr>
              <a:t>Introduction</a:t>
            </a:r>
          </a:p>
          <a:p>
            <a:r>
              <a:rPr lang="en-US" sz="2400" dirty="0">
                <a:latin typeface="Arial" pitchFamily="34" charset="0"/>
                <a:cs typeface="Arial" pitchFamily="34" charset="0"/>
              </a:rPr>
              <a:t>Objectives</a:t>
            </a:r>
          </a:p>
          <a:p>
            <a:r>
              <a:rPr lang="en-US" sz="2400" dirty="0">
                <a:latin typeface="Arial" pitchFamily="34" charset="0"/>
                <a:cs typeface="Arial" pitchFamily="34" charset="0"/>
              </a:rPr>
              <a:t>System Architecture / Ideation Map</a:t>
            </a:r>
          </a:p>
          <a:p>
            <a:r>
              <a:rPr lang="en-US" sz="2400" dirty="0">
                <a:latin typeface="Arial"/>
                <a:cs typeface="Arial"/>
              </a:rPr>
              <a:t>Module Implementation</a:t>
            </a:r>
          </a:p>
          <a:p>
            <a:r>
              <a:rPr lang="en-US" sz="2400" dirty="0">
                <a:latin typeface="Arial" pitchFamily="34" charset="0"/>
                <a:cs typeface="Arial" pitchFamily="34" charset="0"/>
              </a:rPr>
              <a:t>Results and Discussions</a:t>
            </a:r>
          </a:p>
          <a:p>
            <a:r>
              <a:rPr lang="en-US" sz="2400" dirty="0">
                <a:latin typeface="Arial" pitchFamily="34" charset="0"/>
                <a:cs typeface="Arial" pitchFamily="34" charset="0"/>
              </a:rPr>
              <a:t>Benefits</a:t>
            </a:r>
          </a:p>
          <a:p>
            <a:r>
              <a:rPr lang="en-US" sz="2400" dirty="0">
                <a:latin typeface="Arial"/>
                <a:cs typeface="Arial"/>
              </a:rPr>
              <a:t>Conclusion </a:t>
            </a:r>
            <a:endParaRPr lang="en-US" sz="2400" dirty="0">
              <a:latin typeface="Arial" pitchFamily="34" charset="0"/>
              <a:cs typeface="Arial" pitchFamily="34" charset="0"/>
            </a:endParaRPr>
          </a:p>
          <a:p>
            <a:r>
              <a:rPr lang="en-US" sz="24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3 October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5854-67BF-4B08-87C5-081148A9D3F1}"/>
              </a:ext>
            </a:extLst>
          </p:cNvPr>
          <p:cNvSpPr>
            <a:spLocks noGrp="1"/>
          </p:cNvSpPr>
          <p:nvPr>
            <p:ph type="title"/>
          </p:nvPr>
        </p:nvSpPr>
        <p:spPr>
          <a:xfrm>
            <a:off x="298940" y="228600"/>
            <a:ext cx="8229600" cy="1066800"/>
          </a:xfrm>
        </p:spPr>
        <p:txBody>
          <a:bodyPr>
            <a:normAutofit/>
          </a:bodyPr>
          <a:lstStyle/>
          <a:p>
            <a:pPr algn="l"/>
            <a:r>
              <a:rPr lang="en-US" dirty="0">
                <a:solidFill>
                  <a:srgbClr val="C00000"/>
                </a:solidFill>
                <a:ea typeface="+mj-lt"/>
                <a:cs typeface="+mj-lt"/>
              </a:rPr>
              <a:t>Requirements</a:t>
            </a:r>
          </a:p>
        </p:txBody>
      </p:sp>
      <p:sp>
        <p:nvSpPr>
          <p:cNvPr id="3" name="Content Placeholder 2">
            <a:extLst>
              <a:ext uri="{FF2B5EF4-FFF2-40B4-BE49-F238E27FC236}">
                <a16:creationId xmlns:a16="http://schemas.microsoft.com/office/drawing/2014/main" id="{D6644BAF-C317-4CA6-AF0C-AEE9E8BCB55A}"/>
              </a:ext>
            </a:extLst>
          </p:cNvPr>
          <p:cNvSpPr>
            <a:spLocks noGrp="1"/>
          </p:cNvSpPr>
          <p:nvPr>
            <p:ph idx="1"/>
          </p:nvPr>
        </p:nvSpPr>
        <p:spPr>
          <a:xfrm>
            <a:off x="298940" y="1219199"/>
            <a:ext cx="8616460" cy="5502275"/>
          </a:xfrm>
        </p:spPr>
        <p:txBody>
          <a:bodyPr vert="horz" lIns="91440" tIns="45720" rIns="91440" bIns="45720" rtlCol="0" anchor="t">
            <a:normAutofit lnSpcReduction="10000"/>
          </a:bodyPr>
          <a:lstStyle/>
          <a:p>
            <a:pPr algn="just">
              <a:lnSpc>
                <a:spcPct val="107000"/>
              </a:lnSpc>
              <a:spcAft>
                <a:spcPts val="800"/>
              </a:spcAft>
              <a:buFont typeface="Wingdings" panose="05000000000000000000" pitchFamily="2" charset="2"/>
              <a:buChar char="q"/>
              <a:tabLst>
                <a:tab pos="2228850" algn="l"/>
              </a:tabLst>
            </a:pPr>
            <a:r>
              <a:rPr lang="en-IN" sz="2100" b="1" i="1"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HARDWARE REQUIREMENTS</a:t>
            </a:r>
            <a:endParaRPr lang="en-IN" sz="2100" b="1" i="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19138" indent="-177800" algn="just">
              <a:lnSpc>
                <a:spcPct val="107000"/>
              </a:lnSpc>
              <a:spcAft>
                <a:spcPts val="800"/>
              </a:spcAft>
              <a:buFont typeface="Wingdings" panose="05000000000000000000" pitchFamily="2" charset="2"/>
              <a:buChar char="Ø"/>
              <a:tabLst>
                <a:tab pos="2228850" algn="l"/>
              </a:tabLst>
            </a:pPr>
            <a:r>
              <a:rPr lang="en-IN" sz="1800" b="1" dirty="0">
                <a:effectLst/>
                <a:latin typeface="Arial" panose="020B0604020202020204" pitchFamily="34" charset="0"/>
                <a:ea typeface="Calibri" panose="020F0502020204030204" pitchFamily="34" charset="0"/>
                <a:cs typeface="Times New Roman" panose="02020603050405020304" pitchFamily="18" charset="0"/>
              </a:rPr>
              <a:t>Processor (CPU):</a:t>
            </a:r>
            <a:r>
              <a:rPr lang="en-IN" sz="1800" dirty="0">
                <a:effectLst/>
                <a:latin typeface="Arial" panose="020B0604020202020204" pitchFamily="34" charset="0"/>
                <a:ea typeface="Calibri" panose="020F0502020204030204" pitchFamily="34" charset="0"/>
                <a:cs typeface="Times New Roman" panose="02020603050405020304" pitchFamily="18" charset="0"/>
              </a:rPr>
              <a:t> A modern multi-core processor (e.g., Intel Core i5 or AMD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effectLst/>
                <a:latin typeface="Arial" panose="020B0604020202020204" pitchFamily="34" charset="0"/>
                <a:ea typeface="Calibri" panose="020F0502020204030204" pitchFamily="34" charset="0"/>
                <a:cs typeface="Times New Roman" panose="02020603050405020304" pitchFamily="18" charset="0"/>
              </a:rPr>
              <a:t>) is recommended for efficient data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19138" indent="-177800" algn="just">
              <a:lnSpc>
                <a:spcPct val="107000"/>
              </a:lnSpc>
              <a:spcAft>
                <a:spcPts val="800"/>
              </a:spcAft>
              <a:buFont typeface="Wingdings" panose="05000000000000000000" pitchFamily="2" charset="2"/>
              <a:buChar char="Ø"/>
              <a:tabLst>
                <a:tab pos="2228850" algn="l"/>
              </a:tabLst>
            </a:pPr>
            <a:r>
              <a:rPr lang="en-IN" sz="1800" b="1" dirty="0">
                <a:effectLst/>
                <a:latin typeface="Arial" panose="020B0604020202020204" pitchFamily="34" charset="0"/>
                <a:ea typeface="Calibri" panose="020F0502020204030204" pitchFamily="34" charset="0"/>
                <a:cs typeface="Times New Roman" panose="02020603050405020304" pitchFamily="18" charset="0"/>
              </a:rPr>
              <a:t>Memory (RAM):</a:t>
            </a:r>
            <a:r>
              <a:rPr lang="en-IN" sz="1800" dirty="0">
                <a:effectLst/>
                <a:latin typeface="Arial" panose="020B0604020202020204" pitchFamily="34" charset="0"/>
                <a:ea typeface="Calibri" panose="020F0502020204030204" pitchFamily="34" charset="0"/>
                <a:cs typeface="Times New Roman" panose="02020603050405020304" pitchFamily="18" charset="0"/>
              </a:rPr>
              <a:t> A minimum of 8 GB of RAM is advisable for handling moderate-sized datasets. For larger datasets and improved performance, consider having 16 GB or more.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19138" indent="-177800" algn="just">
              <a:lnSpc>
                <a:spcPct val="107000"/>
              </a:lnSpc>
              <a:spcAft>
                <a:spcPts val="800"/>
              </a:spcAft>
              <a:buFont typeface="Wingdings" panose="05000000000000000000" pitchFamily="2" charset="2"/>
              <a:buChar char="Ø"/>
              <a:tabLst>
                <a:tab pos="2228850" algn="l"/>
              </a:tabLst>
            </a:pPr>
            <a:r>
              <a:rPr lang="en-IN" sz="1800" b="1" dirty="0">
                <a:effectLst/>
                <a:latin typeface="Arial" panose="020B0604020202020204" pitchFamily="34" charset="0"/>
                <a:ea typeface="Calibri" panose="020F0502020204030204" pitchFamily="34" charset="0"/>
                <a:cs typeface="Times New Roman" panose="02020603050405020304" pitchFamily="18" charset="0"/>
              </a:rPr>
              <a:t>Graphics Processing Unit (GPU) (Optional):</a:t>
            </a:r>
            <a:r>
              <a:rPr lang="en-IN" sz="1800" dirty="0">
                <a:effectLst/>
                <a:latin typeface="Arial" panose="020B0604020202020204" pitchFamily="34" charset="0"/>
                <a:ea typeface="Calibri" panose="020F0502020204030204" pitchFamily="34" charset="0"/>
                <a:cs typeface="Times New Roman" panose="02020603050405020304" pitchFamily="18" charset="0"/>
              </a:rPr>
              <a:t> While not mandatory, having a dedicated GPU, especially if you plan to work with large datasets, can significantly accelerate certain machine learning tasks. Some libraries like scikit-learn and Matplotlib can leverage GPU acceleration if compatible hardware is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19138" indent="-177800" algn="just">
              <a:lnSpc>
                <a:spcPct val="107000"/>
              </a:lnSpc>
              <a:spcAft>
                <a:spcPts val="800"/>
              </a:spcAft>
              <a:buFont typeface="Wingdings" panose="05000000000000000000" pitchFamily="2" charset="2"/>
              <a:buChar char="Ø"/>
              <a:tabLst>
                <a:tab pos="2228850" algn="l"/>
              </a:tabLst>
            </a:pPr>
            <a:r>
              <a:rPr lang="en-IN" sz="1800" b="1" dirty="0">
                <a:effectLst/>
                <a:latin typeface="Arial" panose="020B0604020202020204" pitchFamily="34" charset="0"/>
                <a:ea typeface="Calibri" panose="020F0502020204030204" pitchFamily="34" charset="0"/>
                <a:cs typeface="Times New Roman" panose="02020603050405020304" pitchFamily="18" charset="0"/>
              </a:rPr>
              <a:t>Internet Connection:</a:t>
            </a:r>
            <a:r>
              <a:rPr lang="en-IN" sz="1800" dirty="0">
                <a:effectLst/>
                <a:latin typeface="Arial" panose="020B0604020202020204" pitchFamily="34" charset="0"/>
                <a:ea typeface="Calibri" panose="020F0502020204030204" pitchFamily="34" charset="0"/>
                <a:cs typeface="Times New Roman" panose="02020603050405020304" pitchFamily="18" charset="0"/>
              </a:rPr>
              <a:t> A stable internet connection may be necessary for installing Python libraries and accessing additional resources or documentation.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19138" indent="-177800" algn="just">
              <a:lnSpc>
                <a:spcPct val="107000"/>
              </a:lnSpc>
              <a:spcAft>
                <a:spcPts val="800"/>
              </a:spcAft>
              <a:buFont typeface="Wingdings" panose="05000000000000000000" pitchFamily="2" charset="2"/>
              <a:buChar char="Ø"/>
              <a:tabLst>
                <a:tab pos="2228850" algn="l"/>
              </a:tabLst>
            </a:pPr>
            <a:r>
              <a:rPr lang="en-IN" sz="1800" b="1" dirty="0">
                <a:effectLst/>
                <a:latin typeface="Arial" panose="020B0604020202020204" pitchFamily="34" charset="0"/>
                <a:ea typeface="Calibri" panose="020F0502020204030204" pitchFamily="34" charset="0"/>
                <a:cs typeface="Times New Roman" panose="02020603050405020304" pitchFamily="18" charset="0"/>
              </a:rPr>
              <a:t>Monitor:</a:t>
            </a:r>
            <a:r>
              <a:rPr lang="en-IN" sz="1800" dirty="0">
                <a:effectLst/>
                <a:latin typeface="Arial" panose="020B0604020202020204" pitchFamily="34" charset="0"/>
                <a:ea typeface="Calibri" panose="020F0502020204030204" pitchFamily="34" charset="0"/>
                <a:cs typeface="Times New Roman" panose="02020603050405020304" pitchFamily="18" charset="0"/>
              </a:rPr>
              <a:t> A high-resolution monitor with good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color</a:t>
            </a:r>
            <a:r>
              <a:rPr lang="en-IN" sz="1800" dirty="0">
                <a:effectLst/>
                <a:latin typeface="Arial" panose="020B0604020202020204" pitchFamily="34" charset="0"/>
                <a:ea typeface="Calibri" panose="020F0502020204030204" pitchFamily="34" charset="0"/>
                <a:cs typeface="Times New Roman" panose="02020603050405020304" pitchFamily="18" charset="0"/>
              </a:rPr>
              <a:t> accuracy can enhance the visualization of clustering results and dendrograms.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600"/>
              </a:spcAft>
            </a:pP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600"/>
              </a:spcAft>
            </a:pP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marL="114300" indent="0">
              <a:lnSpc>
                <a:spcPct val="150000"/>
              </a:lnSpc>
              <a:spcBef>
                <a:spcPts val="1000"/>
              </a:spcBef>
              <a:buNone/>
            </a:pPr>
            <a:endParaRPr lang="en-US" sz="2400" b="1" dirty="0">
              <a:latin typeface="Arial"/>
              <a:ea typeface="+mn-lt"/>
              <a:cs typeface="+mn-lt"/>
            </a:endParaRPr>
          </a:p>
          <a:p>
            <a:pPr marL="457200">
              <a:lnSpc>
                <a:spcPct val="150000"/>
              </a:lnSpc>
              <a:spcBef>
                <a:spcPts val="1000"/>
              </a:spcBef>
              <a:buFont typeface="Wingdings"/>
              <a:buChar char="Ø"/>
            </a:pPr>
            <a:endParaRPr lang="en-US" sz="2400" b="1" dirty="0">
              <a:latin typeface="Arial"/>
              <a:ea typeface="+mn-lt"/>
              <a:cs typeface="+mn-lt"/>
            </a:endParaRPr>
          </a:p>
        </p:txBody>
      </p:sp>
      <p:sp>
        <p:nvSpPr>
          <p:cNvPr id="4" name="Date Placeholder 3">
            <a:extLst>
              <a:ext uri="{FF2B5EF4-FFF2-40B4-BE49-F238E27FC236}">
                <a16:creationId xmlns:a16="http://schemas.microsoft.com/office/drawing/2014/main" id="{5F481324-0868-4644-B094-6F76A95C5D46}"/>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08BFE0F2-1505-47A3-9408-F80F27EFBFD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CDA9596-F1A0-46A5-BE9A-F10D763C3458}"/>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298479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1803-6747-796A-027F-F6A3819291B6}"/>
              </a:ext>
            </a:extLst>
          </p:cNvPr>
          <p:cNvSpPr>
            <a:spLocks noGrp="1"/>
          </p:cNvSpPr>
          <p:nvPr>
            <p:ph type="title"/>
          </p:nvPr>
        </p:nvSpPr>
        <p:spPr/>
        <p:txBody>
          <a:bodyPr/>
          <a:lstStyle/>
          <a:p>
            <a:pPr algn="l"/>
            <a:r>
              <a:rPr lang="en-US" dirty="0">
                <a:solidFill>
                  <a:srgbClr val="C00000"/>
                </a:solidFill>
                <a:ea typeface="+mj-lt"/>
                <a:cs typeface="+mj-lt"/>
              </a:rPr>
              <a:t>Requirements</a:t>
            </a:r>
            <a:endParaRPr lang="en-IN" dirty="0"/>
          </a:p>
        </p:txBody>
      </p:sp>
      <p:sp>
        <p:nvSpPr>
          <p:cNvPr id="3" name="Content Placeholder 2">
            <a:extLst>
              <a:ext uri="{FF2B5EF4-FFF2-40B4-BE49-F238E27FC236}">
                <a16:creationId xmlns:a16="http://schemas.microsoft.com/office/drawing/2014/main" id="{1FCAE950-2BC6-AAA7-1CAA-E205AB8F9349}"/>
              </a:ext>
            </a:extLst>
          </p:cNvPr>
          <p:cNvSpPr>
            <a:spLocks noGrp="1"/>
          </p:cNvSpPr>
          <p:nvPr>
            <p:ph idx="1"/>
          </p:nvPr>
        </p:nvSpPr>
        <p:spPr>
          <a:xfrm>
            <a:off x="298940" y="1219200"/>
            <a:ext cx="8616460" cy="5502275"/>
          </a:xfrm>
        </p:spPr>
        <p:txBody>
          <a:bodyPr>
            <a:normAutofit fontScale="70000" lnSpcReduction="20000"/>
          </a:bodyPr>
          <a:lstStyle/>
          <a:p>
            <a:pPr algn="just">
              <a:lnSpc>
                <a:spcPct val="150000"/>
              </a:lnSpc>
              <a:spcAft>
                <a:spcPts val="800"/>
              </a:spcAft>
              <a:buFont typeface="Wingdings" panose="05000000000000000000" pitchFamily="2" charset="2"/>
              <a:buChar char="q"/>
            </a:pPr>
            <a:r>
              <a:rPr lang="en-GB" b="1" i="1" dirty="0">
                <a:effectLst/>
                <a:latin typeface="Calibri" panose="020F0502020204030204" pitchFamily="34" charset="0"/>
                <a:ea typeface="Calibri" panose="020F0502020204030204" pitchFamily="34" charset="0"/>
                <a:cs typeface="Calibri" panose="020F0502020204030204" pitchFamily="34" charset="0"/>
              </a:rPr>
              <a:t>SOFTWARE REQUIREMENTS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27088" indent="-285750" algn="just">
              <a:lnSpc>
                <a:spcPct val="150000"/>
              </a:lnSpc>
              <a:spcAft>
                <a:spcPts val="800"/>
              </a:spcAft>
              <a:buFont typeface="Wingdings" panose="05000000000000000000" pitchFamily="2" charset="2"/>
              <a:buChar char="Ø"/>
            </a:pPr>
            <a:r>
              <a:rPr lang="en-GB" sz="1800" b="1" dirty="0">
                <a:effectLst/>
                <a:latin typeface="Arial" panose="020B0604020202020204" pitchFamily="34" charset="0"/>
                <a:ea typeface="Calibri" panose="020F0502020204030204" pitchFamily="34" charset="0"/>
                <a:cs typeface="Times New Roman" panose="02020603050405020304" pitchFamily="18" charset="0"/>
              </a:rPr>
              <a:t>Python (Version 3.x):</a:t>
            </a:r>
            <a:r>
              <a:rPr lang="en-GB" sz="1800" dirty="0">
                <a:effectLst/>
                <a:latin typeface="Arial" panose="020B0604020202020204" pitchFamily="34" charset="0"/>
                <a:ea typeface="Calibri" panose="020F0502020204030204" pitchFamily="34" charset="0"/>
                <a:cs typeface="Times New Roman" panose="02020603050405020304" pitchFamily="18" charset="0"/>
              </a:rPr>
              <a:t> Python is the primary programming language used for data preprocessing, clustering analysis, and visualization. Ensure that Python is installed on your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7088" indent="-285750" algn="just">
              <a:lnSpc>
                <a:spcPct val="150000"/>
              </a:lnSpc>
              <a:spcAft>
                <a:spcPts val="800"/>
              </a:spcAft>
              <a:buFont typeface="Wingdings" panose="05000000000000000000" pitchFamily="2" charset="2"/>
              <a:buChar char="Ø"/>
            </a:pPr>
            <a:r>
              <a:rPr lang="en-GB" sz="1800" b="1" dirty="0">
                <a:effectLst/>
                <a:latin typeface="Arial" panose="020B0604020202020204" pitchFamily="34" charset="0"/>
                <a:ea typeface="Calibri" panose="020F0502020204030204" pitchFamily="34" charset="0"/>
                <a:cs typeface="Times New Roman" panose="02020603050405020304" pitchFamily="18" charset="0"/>
              </a:rPr>
              <a:t>IDE</a:t>
            </a:r>
            <a:r>
              <a:rPr lang="en-GB" sz="1800" dirty="0">
                <a:effectLst/>
                <a:latin typeface="Arial" panose="020B0604020202020204" pitchFamily="34" charset="0"/>
                <a:ea typeface="Calibri" panose="020F0502020204030204" pitchFamily="34" charset="0"/>
                <a:cs typeface="Times New Roman" panose="02020603050405020304" pitchFamily="18" charset="0"/>
              </a:rPr>
              <a:t>: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GB" sz="1800" dirty="0">
                <a:effectLst/>
                <a:latin typeface="Arial" panose="020B0604020202020204" pitchFamily="34" charset="0"/>
                <a:ea typeface="Calibri" panose="020F0502020204030204" pitchFamily="34" charset="0"/>
                <a:cs typeface="Times New Roman" panose="02020603050405020304" pitchFamily="18" charset="0"/>
              </a:rPr>
              <a:t> Notebook or PyCharm is recommended for interactive data analysis and code documentation. Alternatively, you can use integrated development environments (IDEs) such as PyCharm or Visual Studio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7088" indent="-285750" algn="just">
              <a:lnSpc>
                <a:spcPct val="150000"/>
              </a:lnSpc>
              <a:spcAft>
                <a:spcPts val="800"/>
              </a:spcAft>
              <a:buFont typeface="Wingdings" panose="05000000000000000000" pitchFamily="2" charset="2"/>
              <a:buChar char="Ø"/>
            </a:pPr>
            <a:r>
              <a:rPr lang="en-GB" sz="1800" b="1" dirty="0">
                <a:effectLst/>
                <a:latin typeface="Arial" panose="020B0604020202020204" pitchFamily="34" charset="0"/>
                <a:ea typeface="Calibri" panose="020F0502020204030204" pitchFamily="34" charset="0"/>
                <a:cs typeface="Times New Roman" panose="02020603050405020304" pitchFamily="18" charset="0"/>
              </a:rPr>
              <a:t>Python Libraries</a:t>
            </a:r>
            <a:r>
              <a:rPr lang="en-GB"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04887" indent="-285750" algn="just">
              <a:lnSpc>
                <a:spcPct val="150000"/>
              </a:lnSpc>
              <a:spcAft>
                <a:spcPts val="800"/>
              </a:spcAft>
              <a:buFont typeface="Wingdings" panose="05000000000000000000" pitchFamily="2" charset="2"/>
              <a:buChar char="v"/>
            </a:pPr>
            <a:r>
              <a:rPr lang="en-GB" sz="1800" dirty="0">
                <a:effectLst/>
                <a:latin typeface="Arial" panose="020B0604020202020204" pitchFamily="34" charset="0"/>
                <a:ea typeface="Calibri" panose="020F0502020204030204" pitchFamily="34" charset="0"/>
                <a:cs typeface="Times New Roman" panose="02020603050405020304" pitchFamily="18" charset="0"/>
              </a:rPr>
              <a:t>NumPy: For numerical computations and array operations.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04887" indent="-285750" algn="just">
              <a:lnSpc>
                <a:spcPct val="150000"/>
              </a:lnSpc>
              <a:spcAft>
                <a:spcPts val="800"/>
              </a:spcAft>
              <a:buFont typeface="Wingdings" panose="05000000000000000000" pitchFamily="2" charset="2"/>
              <a:buChar char="v"/>
            </a:pPr>
            <a:r>
              <a:rPr lang="en-GB" sz="1800" dirty="0">
                <a:effectLst/>
                <a:latin typeface="Arial" panose="020B0604020202020204" pitchFamily="34" charset="0"/>
                <a:ea typeface="Calibri" panose="020F0502020204030204" pitchFamily="34" charset="0"/>
                <a:cs typeface="Times New Roman" panose="02020603050405020304" pitchFamily="18" charset="0"/>
              </a:rPr>
              <a:t>Pandas</a:t>
            </a:r>
            <a:r>
              <a:rPr lang="en-GB" sz="1800" b="1" dirty="0">
                <a:effectLst/>
                <a:latin typeface="Arial" panose="020B0604020202020204" pitchFamily="34" charset="0"/>
                <a:ea typeface="Calibri" panose="020F0502020204030204" pitchFamily="34" charset="0"/>
                <a:cs typeface="Times New Roman" panose="02020603050405020304" pitchFamily="18"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For data manipulation and handling Data Frames.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04887" indent="-285750" algn="just">
              <a:lnSpc>
                <a:spcPct val="150000"/>
              </a:lnSpc>
              <a:spcAft>
                <a:spcPts val="800"/>
              </a:spcAft>
              <a:buFont typeface="Wingdings" panose="05000000000000000000" pitchFamily="2" charset="2"/>
              <a:buChar char="v"/>
            </a:pPr>
            <a:r>
              <a:rPr lang="en-GB" sz="1800" dirty="0">
                <a:effectLst/>
                <a:latin typeface="Arial" panose="020B0604020202020204" pitchFamily="34" charset="0"/>
                <a:ea typeface="Calibri" panose="020F0502020204030204" pitchFamily="34" charset="0"/>
                <a:cs typeface="Times New Roman" panose="02020603050405020304" pitchFamily="18" charset="0"/>
              </a:rPr>
              <a:t>scikit-learn: To implement clustering algorithms like K-Means and Agglomerative clustering.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04887" indent="-285750" algn="just">
              <a:lnSpc>
                <a:spcPct val="150000"/>
              </a:lnSpc>
              <a:spcAft>
                <a:spcPts val="800"/>
              </a:spcAft>
              <a:buFont typeface="Wingdings" panose="05000000000000000000" pitchFamily="2" charset="2"/>
              <a:buChar char="v"/>
            </a:pPr>
            <a:r>
              <a:rPr lang="en-GB" sz="1800" dirty="0">
                <a:effectLst/>
                <a:latin typeface="Arial" panose="020B0604020202020204" pitchFamily="34" charset="0"/>
                <a:ea typeface="Calibri" panose="020F0502020204030204" pitchFamily="34" charset="0"/>
                <a:cs typeface="Times New Roman" panose="02020603050405020304" pitchFamily="18" charset="0"/>
              </a:rPr>
              <a:t>Matplotlib and Seaborn</a:t>
            </a:r>
            <a:r>
              <a:rPr lang="en-GB" sz="1800" b="1" dirty="0">
                <a:effectLst/>
                <a:latin typeface="Arial" panose="020B0604020202020204" pitchFamily="34" charset="0"/>
                <a:ea typeface="Calibri" panose="020F0502020204030204" pitchFamily="34" charset="0"/>
                <a:cs typeface="Times New Roman" panose="02020603050405020304" pitchFamily="18"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For data visualization and creating informative plots.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04887" indent="-285750" algn="just">
              <a:lnSpc>
                <a:spcPct val="150000"/>
              </a:lnSpc>
              <a:spcAft>
                <a:spcPts val="800"/>
              </a:spcAft>
              <a:buFont typeface="Wingdings" panose="05000000000000000000" pitchFamily="2" charset="2"/>
              <a:buChar char="v"/>
            </a:pPr>
            <a:r>
              <a:rPr lang="en-GB" sz="1800" dirty="0">
                <a:effectLst/>
                <a:latin typeface="Arial" panose="020B0604020202020204" pitchFamily="34" charset="0"/>
                <a:ea typeface="Calibri" panose="020F0502020204030204" pitchFamily="34" charset="0"/>
                <a:cs typeface="Times New Roman" panose="02020603050405020304" pitchFamily="18" charset="0"/>
              </a:rPr>
              <a:t>SciPy: Required for hierarchical clustering and dendrogram visualization.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004887" indent="-285750" algn="just">
              <a:lnSpc>
                <a:spcPct val="150000"/>
              </a:lnSpc>
              <a:spcAft>
                <a:spcPts val="800"/>
              </a:spcAft>
              <a:buFont typeface="Wingdings" panose="05000000000000000000" pitchFamily="2" charset="2"/>
              <a:buChar char="v"/>
            </a:pPr>
            <a:r>
              <a:rPr lang="en-GB" sz="1800" dirty="0">
                <a:effectLst/>
                <a:latin typeface="Arial" panose="020B0604020202020204" pitchFamily="34" charset="0"/>
                <a:ea typeface="Calibri" panose="020F0502020204030204" pitchFamily="34" charset="0"/>
                <a:cs typeface="Times New Roman" panose="02020603050405020304" pitchFamily="18" charset="0"/>
              </a:rPr>
              <a:t>CSV File with Automobile Data: Ensure you have access to the dataset in CSV format, named "Automobile.csv" as indicated in your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8991DDBB-AD78-D9AF-D473-7D6AB6798FD7}"/>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E8741203-92E1-3E72-04E1-D81D320C7FEA}"/>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BECA1FE-7A28-AA9A-FA96-82ECED35181E}"/>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1525183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71A6-D044-4DAB-A15E-A1FB2FF9595A}"/>
              </a:ext>
            </a:extLst>
          </p:cNvPr>
          <p:cNvSpPr>
            <a:spLocks noGrp="1"/>
          </p:cNvSpPr>
          <p:nvPr>
            <p:ph type="title"/>
          </p:nvPr>
        </p:nvSpPr>
        <p:spPr>
          <a:xfrm>
            <a:off x="444795" y="136525"/>
            <a:ext cx="8229600" cy="1143000"/>
          </a:xfrm>
        </p:spPr>
        <p:txBody>
          <a:bodyPr/>
          <a:lstStyle/>
          <a:p>
            <a:pPr algn="l"/>
            <a:r>
              <a:rPr lang="en-US" dirty="0">
                <a:solidFill>
                  <a:srgbClr val="C00000"/>
                </a:solidFill>
                <a:cs typeface="Calibri"/>
              </a:rPr>
              <a:t>Results and discussion</a:t>
            </a:r>
            <a:endParaRPr lang="en-US" dirty="0"/>
          </a:p>
        </p:txBody>
      </p:sp>
      <p:sp>
        <p:nvSpPr>
          <p:cNvPr id="3" name="Content Placeholder 2">
            <a:extLst>
              <a:ext uri="{FF2B5EF4-FFF2-40B4-BE49-F238E27FC236}">
                <a16:creationId xmlns:a16="http://schemas.microsoft.com/office/drawing/2014/main" id="{4F71AFC9-2806-44A6-9A3C-63360D0CF0F1}"/>
              </a:ext>
            </a:extLst>
          </p:cNvPr>
          <p:cNvSpPr>
            <a:spLocks noGrp="1"/>
          </p:cNvSpPr>
          <p:nvPr>
            <p:ph idx="1"/>
          </p:nvPr>
        </p:nvSpPr>
        <p:spPr>
          <a:xfrm>
            <a:off x="381000" y="1404192"/>
            <a:ext cx="8382000" cy="1600199"/>
          </a:xfrm>
        </p:spPr>
        <p:txBody>
          <a:bodyPr vert="horz" lIns="91440" tIns="45720" rIns="91440" bIns="45720" rtlCol="0" anchor="t">
            <a:noAutofit/>
          </a:bodyPr>
          <a:lstStyle/>
          <a:p>
            <a:r>
              <a:rPr lang="en-US" sz="2400" dirty="0"/>
              <a:t>"By running the code successfully, we developed a model; dedicated to predicting car performance. This application offers a seamless and insightful user experience.</a:t>
            </a:r>
          </a:p>
          <a:p>
            <a:r>
              <a:rPr lang="en-US" sz="2400" dirty="0"/>
              <a:t>Key Features:</a:t>
            </a:r>
          </a:p>
          <a:p>
            <a:r>
              <a:rPr lang="en-US" sz="2400" dirty="0"/>
              <a:t>User Input: The model allows users to input specific parameters related to car performance.</a:t>
            </a:r>
          </a:p>
          <a:p>
            <a:r>
              <a:rPr lang="en-US" sz="2400" dirty="0"/>
              <a:t>Machine Learning Model: We utilized a robust machine learning model to forecast car performance based on the provided input.</a:t>
            </a:r>
          </a:p>
          <a:p>
            <a:r>
              <a:rPr lang="en-US" sz="2400" dirty="0"/>
              <a:t>Result Visualization: The application displays the prediction results in an different chart formats, enabling users to easily understand and analyze the forecasted car performance metrics.</a:t>
            </a:r>
          </a:p>
        </p:txBody>
      </p:sp>
      <p:sp>
        <p:nvSpPr>
          <p:cNvPr id="4" name="Date Placeholder 3">
            <a:extLst>
              <a:ext uri="{FF2B5EF4-FFF2-40B4-BE49-F238E27FC236}">
                <a16:creationId xmlns:a16="http://schemas.microsoft.com/office/drawing/2014/main" id="{E192006E-327C-4149-A038-C2D4A163CF45}"/>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31B7AEF3-2783-434F-899B-8E5A6B93626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1CBA1D5-E814-4F31-9FDE-CA6E8FF3B6C6}"/>
              </a:ext>
            </a:extLst>
          </p:cNvPr>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a:extLst>
              <a:ext uri="{FF2B5EF4-FFF2-40B4-BE49-F238E27FC236}">
                <a16:creationId xmlns:a16="http://schemas.microsoft.com/office/drawing/2014/main" id="{EA1AF92C-0FB8-C189-7C06-80AD87FBB1D9}"/>
              </a:ext>
            </a:extLst>
          </p:cNvPr>
          <p:cNvSpPr txBox="1">
            <a:spLocks/>
          </p:cNvSpPr>
          <p:nvPr/>
        </p:nvSpPr>
        <p:spPr>
          <a:xfrm>
            <a:off x="457200" y="13652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cs typeface="Calibri"/>
              </a:rPr>
              <a:t>Results and discussion</a:t>
            </a:r>
            <a:endParaRPr lang="en-US" dirty="0"/>
          </a:p>
        </p:txBody>
      </p:sp>
    </p:spTree>
    <p:extLst>
      <p:ext uri="{BB962C8B-B14F-4D97-AF65-F5344CB8AC3E}">
        <p14:creationId xmlns:p14="http://schemas.microsoft.com/office/powerpoint/2010/main" val="72180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5BDF-4405-0B41-8ED6-CECBD0230708}"/>
              </a:ext>
            </a:extLst>
          </p:cNvPr>
          <p:cNvSpPr>
            <a:spLocks noGrp="1"/>
          </p:cNvSpPr>
          <p:nvPr>
            <p:ph type="title"/>
          </p:nvPr>
        </p:nvSpPr>
        <p:spPr/>
        <p:txBody>
          <a:bodyPr/>
          <a:lstStyle/>
          <a:p>
            <a:pPr algn="just"/>
            <a:r>
              <a:rPr lang="en-US" dirty="0">
                <a:solidFill>
                  <a:srgbClr val="C00000"/>
                </a:solidFill>
                <a:cs typeface="Calibri"/>
              </a:rPr>
              <a:t>Benefits </a:t>
            </a:r>
            <a:endParaRPr lang="en-IN" dirty="0"/>
          </a:p>
        </p:txBody>
      </p:sp>
      <p:sp>
        <p:nvSpPr>
          <p:cNvPr id="3" name="Content Placeholder 2">
            <a:extLst>
              <a:ext uri="{FF2B5EF4-FFF2-40B4-BE49-F238E27FC236}">
                <a16:creationId xmlns:a16="http://schemas.microsoft.com/office/drawing/2014/main" id="{C58CCBE3-545C-6487-38AC-66F812A3B0C0}"/>
              </a:ext>
            </a:extLst>
          </p:cNvPr>
          <p:cNvSpPr>
            <a:spLocks noGrp="1"/>
          </p:cNvSpPr>
          <p:nvPr>
            <p:ph idx="1"/>
          </p:nvPr>
        </p:nvSpPr>
        <p:spPr/>
        <p:txBody>
          <a:bodyPr>
            <a:normAutofit fontScale="70000" lnSpcReduction="20000"/>
          </a:bodyPr>
          <a:lstStyle/>
          <a:p>
            <a:pPr marL="0" indent="0">
              <a:buNone/>
            </a:pPr>
            <a:endParaRPr lang="en-US" sz="3200" dirty="0"/>
          </a:p>
          <a:p>
            <a:r>
              <a:rPr lang="en-US" sz="3200" dirty="0"/>
              <a:t>Accurate Predictions: Users can rely on the application for accurate forecasts of car performance, making it a valuable tool for car buyers and enthusiasts.</a:t>
            </a:r>
          </a:p>
          <a:p>
            <a:r>
              <a:rPr lang="en-US" sz="3200" dirty="0"/>
              <a:t>Customizable Inputs: The app allows users to experiment with different input parameters to see how they affect car performance predictions.</a:t>
            </a:r>
          </a:p>
          <a:p>
            <a:r>
              <a:rPr lang="en-US" sz="3200" dirty="0"/>
              <a:t>Graphical Insights: Users can gain valuable insights into the predicted car performance through easy-to-understand charts and visualizations.</a:t>
            </a:r>
          </a:p>
          <a:p>
            <a:r>
              <a:rPr lang="en-US" sz="3200" dirty="0"/>
              <a:t>With a model like ours, we have the power to forecast and analyze car performance effectively, helping consumers make informed decisions when choosing their next vehicle."</a:t>
            </a:r>
          </a:p>
          <a:p>
            <a:endParaRPr lang="en-US" sz="3200" dirty="0"/>
          </a:p>
          <a:p>
            <a:endParaRPr lang="en-IN" dirty="0"/>
          </a:p>
        </p:txBody>
      </p:sp>
      <p:sp>
        <p:nvSpPr>
          <p:cNvPr id="4" name="Date Placeholder 3">
            <a:extLst>
              <a:ext uri="{FF2B5EF4-FFF2-40B4-BE49-F238E27FC236}">
                <a16:creationId xmlns:a16="http://schemas.microsoft.com/office/drawing/2014/main" id="{EB5261CA-2A9D-2C60-D220-4FAE47DE7BFD}"/>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BEEF5743-DFFB-8170-46EF-97994388B11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EE52711-E947-33EF-8208-1C83ACDF044F}"/>
              </a:ext>
            </a:extLst>
          </p:cNvPr>
          <p:cNvSpPr>
            <a:spLocks noGrp="1"/>
          </p:cNvSpPr>
          <p:nvPr>
            <p:ph type="sldNum" sz="quarter" idx="12"/>
          </p:nvPr>
        </p:nvSpPr>
        <p:spPr/>
        <p:txBody>
          <a:bodyPr/>
          <a:lstStyle/>
          <a:p>
            <a:fld id="{7B28076C-CE04-4A00-BFAA-A90EA8355859}" type="slidenum">
              <a:rPr lang="en-US" smtClean="0"/>
              <a:pPr/>
              <a:t>23</a:t>
            </a:fld>
            <a:endParaRPr lang="en-US"/>
          </a:p>
        </p:txBody>
      </p:sp>
    </p:spTree>
    <p:extLst>
      <p:ext uri="{BB962C8B-B14F-4D97-AF65-F5344CB8AC3E}">
        <p14:creationId xmlns:p14="http://schemas.microsoft.com/office/powerpoint/2010/main" val="1627760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6A5D-1ECE-4A0E-9D60-BDD294B86C54}"/>
              </a:ext>
            </a:extLst>
          </p:cNvPr>
          <p:cNvSpPr>
            <a:spLocks noGrp="1"/>
          </p:cNvSpPr>
          <p:nvPr>
            <p:ph type="title"/>
          </p:nvPr>
        </p:nvSpPr>
        <p:spPr>
          <a:xfrm>
            <a:off x="304800" y="160337"/>
            <a:ext cx="8229600" cy="1143000"/>
          </a:xfrm>
        </p:spPr>
        <p:txBody>
          <a:bodyPr/>
          <a:lstStyle/>
          <a:p>
            <a:pPr algn="l"/>
            <a:r>
              <a:rPr lang="en-IN" dirty="0">
                <a:solidFill>
                  <a:srgbClr val="C00000"/>
                </a:solidFill>
              </a:rPr>
              <a:t>References</a:t>
            </a:r>
          </a:p>
        </p:txBody>
      </p:sp>
      <p:sp>
        <p:nvSpPr>
          <p:cNvPr id="3" name="Content Placeholder 2">
            <a:extLst>
              <a:ext uri="{FF2B5EF4-FFF2-40B4-BE49-F238E27FC236}">
                <a16:creationId xmlns:a16="http://schemas.microsoft.com/office/drawing/2014/main" id="{0BE8CEFC-DEA7-453E-9898-1FD57E87A965}"/>
              </a:ext>
            </a:extLst>
          </p:cNvPr>
          <p:cNvSpPr>
            <a:spLocks noGrp="1"/>
          </p:cNvSpPr>
          <p:nvPr>
            <p:ph idx="1"/>
          </p:nvPr>
        </p:nvSpPr>
        <p:spPr>
          <a:xfrm>
            <a:off x="457200" y="1143000"/>
            <a:ext cx="8229600" cy="4319514"/>
          </a:xfrm>
        </p:spPr>
        <p:txBody>
          <a:bodyPr>
            <a:noAutofit/>
          </a:bodyPr>
          <a:lstStyle/>
          <a:p>
            <a:pPr marL="0" indent="0">
              <a:buNone/>
            </a:pPr>
            <a:endParaRPr lang="en-IN" sz="1800" dirty="0"/>
          </a:p>
          <a:p>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Smith, J., &amp; Johnson, A. (2020). "Machine Learning Applications in Car Performance Prediction: A Comprehensive Review." Journal of Automotive Engineering, 24(2), 45-58.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Patel, R., Garcia, M., &amp; Brown, S. (2019). "Data-Driven Approaches to Fuel Efficiency Prediction in Automobiles." International Journal of Data Science and Machine Learning, 5(1), 12-28.</a:t>
            </a:r>
            <a:endPar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Johnson, A., Martin, C., &amp; Davis, L. (2018). "Feature Engineering for Car Performance Prediction Models." Journal of Machine Learning Research, 17(3), 87-102.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Garcia, M., &amp; Lewis, P. (2021). "Real-World Applications of Car Performance Prediction Models in the Automotive Industry." International Journal of Applied Engineering, 12(4), 56-72.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Zhang, Q., Li, X., &amp; Zhu, Z. (2019). "Predictive modelling of electric vehicle power consumption based on machine learning algorithms." Energy, 178, 56-65.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endParaRPr lang="en-IN" sz="1800" dirty="0"/>
          </a:p>
        </p:txBody>
      </p:sp>
      <p:sp>
        <p:nvSpPr>
          <p:cNvPr id="4" name="Date Placeholder 3">
            <a:extLst>
              <a:ext uri="{FF2B5EF4-FFF2-40B4-BE49-F238E27FC236}">
                <a16:creationId xmlns:a16="http://schemas.microsoft.com/office/drawing/2014/main" id="{ADC34958-2F92-49BF-A62D-BF40E6DE1C15}"/>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AC9EDB67-F1FD-4207-B3B4-43C6F6D51B5D}"/>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DB5C7D4F-9866-4C90-8A0C-9E645DBD66E4}"/>
              </a:ext>
            </a:extLst>
          </p:cNvPr>
          <p:cNvSpPr>
            <a:spLocks noGrp="1"/>
          </p:cNvSpPr>
          <p:nvPr>
            <p:ph type="sldNum" sz="quarter" idx="12"/>
          </p:nvPr>
        </p:nvSpPr>
        <p:spPr/>
        <p:txBody>
          <a:bodyPr/>
          <a:lstStyle/>
          <a:p>
            <a:fld id="{7B28076C-CE04-4A00-BFAA-A90EA8355859}" type="slidenum">
              <a:rPr lang="en-US" smtClean="0"/>
              <a:pPr/>
              <a:t>24</a:t>
            </a:fld>
            <a:endParaRPr lang="en-US"/>
          </a:p>
        </p:txBody>
      </p:sp>
    </p:spTree>
    <p:extLst>
      <p:ext uri="{BB962C8B-B14F-4D97-AF65-F5344CB8AC3E}">
        <p14:creationId xmlns:p14="http://schemas.microsoft.com/office/powerpoint/2010/main" val="309539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latin typeface="Arial"/>
              <a:cs typeface="Arial"/>
            </a:endParaRPr>
          </a:p>
        </p:txBody>
      </p:sp>
      <p:sp>
        <p:nvSpPr>
          <p:cNvPr id="7" name="Date Placeholder 6"/>
          <p:cNvSpPr>
            <a:spLocks noGrp="1"/>
          </p:cNvSpPr>
          <p:nvPr>
            <p:ph type="dt" sz="half" idx="10"/>
          </p:nvPr>
        </p:nvSpPr>
        <p:spPr/>
        <p:txBody>
          <a:bodyPr/>
          <a:lstStyle/>
          <a:p>
            <a:fld id="{34BF8381-4334-4BCF-A228-57F83149AF87}" type="datetime3">
              <a:rPr lang="en-US" smtClean="0"/>
              <a:pPr/>
              <a:t>3 October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
        <p:nvSpPr>
          <p:cNvPr id="2" name="TextBox 1">
            <a:extLst>
              <a:ext uri="{FF2B5EF4-FFF2-40B4-BE49-F238E27FC236}">
                <a16:creationId xmlns:a16="http://schemas.microsoft.com/office/drawing/2014/main" id="{FBE1C186-2218-4F01-AAC1-45F12A7A4B8B}"/>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0" name="TextBox 9">
            <a:extLst>
              <a:ext uri="{FF2B5EF4-FFF2-40B4-BE49-F238E27FC236}">
                <a16:creationId xmlns:a16="http://schemas.microsoft.com/office/drawing/2014/main" id="{77D3EA59-BA76-48DC-A563-1B1F1915AC7F}"/>
              </a:ext>
            </a:extLst>
          </p:cNvPr>
          <p:cNvSpPr txBox="1"/>
          <p:nvPr/>
        </p:nvSpPr>
        <p:spPr>
          <a:xfrm>
            <a:off x="3629025" y="36290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pic>
        <p:nvPicPr>
          <p:cNvPr id="5" name="Picture 4">
            <a:extLst>
              <a:ext uri="{FF2B5EF4-FFF2-40B4-BE49-F238E27FC236}">
                <a16:creationId xmlns:a16="http://schemas.microsoft.com/office/drawing/2014/main" id="{12E97CAB-7301-4850-A620-E8AF2EDC2A2C}"/>
              </a:ext>
            </a:extLst>
          </p:cNvPr>
          <p:cNvPicPr>
            <a:picLocks noChangeAspect="1"/>
          </p:cNvPicPr>
          <p:nvPr/>
        </p:nvPicPr>
        <p:blipFill>
          <a:blip r:embed="rId2"/>
          <a:stretch>
            <a:fillRect/>
          </a:stretch>
        </p:blipFill>
        <p:spPr>
          <a:xfrm>
            <a:off x="1371600" y="1470419"/>
            <a:ext cx="6020109" cy="4686541"/>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0D86-6B48-4ADE-B267-E29F3DEF6F9F}"/>
              </a:ext>
            </a:extLst>
          </p:cNvPr>
          <p:cNvSpPr>
            <a:spLocks noGrp="1"/>
          </p:cNvSpPr>
          <p:nvPr>
            <p:ph type="title"/>
          </p:nvPr>
        </p:nvSpPr>
        <p:spPr/>
        <p:txBody>
          <a:bodyPr>
            <a:normAutofit/>
          </a:bodyPr>
          <a:lstStyle/>
          <a:p>
            <a:pPr algn="l"/>
            <a:r>
              <a:rPr lang="en-IN" sz="4100" dirty="0">
                <a:solidFill>
                  <a:srgbClr val="C00000"/>
                </a:solidFill>
                <a:latin typeface="Arial" panose="020B0604020202020204" pitchFamily="34" charset="0"/>
                <a:cs typeface="Arial" panose="020B0604020202020204" pitchFamily="34" charset="0"/>
              </a:rPr>
              <a:t>Introduction</a:t>
            </a:r>
          </a:p>
        </p:txBody>
      </p:sp>
      <p:sp>
        <p:nvSpPr>
          <p:cNvPr id="7" name="Content Placeholder 6">
            <a:extLst>
              <a:ext uri="{FF2B5EF4-FFF2-40B4-BE49-F238E27FC236}">
                <a16:creationId xmlns:a16="http://schemas.microsoft.com/office/drawing/2014/main" id="{880A2BFD-4EAA-4782-A89A-DF371921D3A0}"/>
              </a:ext>
            </a:extLst>
          </p:cNvPr>
          <p:cNvSpPr>
            <a:spLocks noGrp="1"/>
          </p:cNvSpPr>
          <p:nvPr>
            <p:ph idx="1"/>
          </p:nvPr>
        </p:nvSpPr>
        <p:spPr/>
        <p:txBody>
          <a:bodyPr>
            <a:normAutofit/>
          </a:bodyPr>
          <a:lstStyle/>
          <a:p>
            <a:pPr marL="0" indent="0" algn="just">
              <a:buNone/>
            </a:pPr>
            <a:r>
              <a:rPr lang="en-US" sz="2000" dirty="0"/>
              <a:t>Welcome to the world of car performance prediction, where science, engineering, and data converge to unlock the future of automotive excellence. In this presentation, we will delve into the fascinating realm of predicting car performance, a field that has revolutionized how vehicles are designed, manufactured, and driven.</a:t>
            </a:r>
          </a:p>
          <a:p>
            <a:pPr marL="0" indent="0" algn="just">
              <a:buNone/>
            </a:pPr>
            <a:endParaRPr lang="en-US" sz="2000" dirty="0"/>
          </a:p>
          <a:p>
            <a:pPr marL="0" indent="0" algn="just">
              <a:buNone/>
            </a:pPr>
            <a:r>
              <a:rPr lang="en-US" sz="2000" dirty="0"/>
              <a:t>In this journey, we will explore the significance of car performance prediction, the historical context that has shaped it, the challenges faced in this endeavor, and the remarkable benefits it brings to the automotive industry and society at large. Whether you're an automotive enthusiast, a technology aficionado, or simply curious about the future of transportation, you're about to embark on an exciting adventure into the heart of car performance prediction.</a:t>
            </a:r>
            <a:endParaRPr lang="en-IN" sz="2000" dirty="0"/>
          </a:p>
        </p:txBody>
      </p:sp>
      <p:sp>
        <p:nvSpPr>
          <p:cNvPr id="4" name="Date Placeholder 3">
            <a:extLst>
              <a:ext uri="{FF2B5EF4-FFF2-40B4-BE49-F238E27FC236}">
                <a16:creationId xmlns:a16="http://schemas.microsoft.com/office/drawing/2014/main" id="{88D201F8-CB1D-4ABD-8669-DA9CA4EBDEB9}"/>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1771BFDD-42FB-4E52-8BFE-7ECEBDEAF7D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A5B9464-675B-4E38-95FC-80D3FA7E767E}"/>
              </a:ext>
            </a:extLst>
          </p:cNvPr>
          <p:cNvSpPr>
            <a:spLocks noGrp="1"/>
          </p:cNvSpPr>
          <p:nvPr>
            <p:ph type="sldNum" sz="quarter" idx="12"/>
          </p:nvPr>
        </p:nvSpPr>
        <p:spPr/>
        <p:txBody>
          <a:bodyPr/>
          <a:lstStyle/>
          <a:p>
            <a:fld id="{7B28076C-CE04-4A00-BFAA-A90EA8355859}" type="slidenum">
              <a:rPr lang="en-US" smtClean="0"/>
              <a:pPr/>
              <a:t>4</a:t>
            </a:fld>
            <a:endParaRPr lang="en-US"/>
          </a:p>
        </p:txBody>
      </p:sp>
      <p:sp>
        <p:nvSpPr>
          <p:cNvPr id="8" name="Rectangle 1">
            <a:extLst>
              <a:ext uri="{FF2B5EF4-FFF2-40B4-BE49-F238E27FC236}">
                <a16:creationId xmlns:a16="http://schemas.microsoft.com/office/drawing/2014/main" id="{94F29E84-FCDB-4F63-A3E6-E1F8F2439D2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80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51CA-BE39-4E3A-8EA9-116D87AF1F44}"/>
              </a:ext>
            </a:extLst>
          </p:cNvPr>
          <p:cNvSpPr>
            <a:spLocks noGrp="1"/>
          </p:cNvSpPr>
          <p:nvPr>
            <p:ph type="title"/>
          </p:nvPr>
        </p:nvSpPr>
        <p:spPr>
          <a:xfrm>
            <a:off x="298940" y="208051"/>
            <a:ext cx="8229600" cy="1143000"/>
          </a:xfrm>
        </p:spPr>
        <p:txBody>
          <a:bodyPr/>
          <a:lstStyle/>
          <a:p>
            <a:pPr algn="l"/>
            <a:r>
              <a:rPr lang="en-US" dirty="0">
                <a:solidFill>
                  <a:srgbClr val="C00000"/>
                </a:solidFill>
                <a:cs typeface="Calibri"/>
              </a:rPr>
              <a:t>Objectives</a:t>
            </a:r>
          </a:p>
        </p:txBody>
      </p:sp>
      <p:sp>
        <p:nvSpPr>
          <p:cNvPr id="3" name="Content Placeholder 2">
            <a:extLst>
              <a:ext uri="{FF2B5EF4-FFF2-40B4-BE49-F238E27FC236}">
                <a16:creationId xmlns:a16="http://schemas.microsoft.com/office/drawing/2014/main" id="{AB5E7DB7-0393-441C-96F6-BC31F5853316}"/>
              </a:ext>
            </a:extLst>
          </p:cNvPr>
          <p:cNvSpPr>
            <a:spLocks noGrp="1"/>
          </p:cNvSpPr>
          <p:nvPr>
            <p:ph idx="1"/>
          </p:nvPr>
        </p:nvSpPr>
        <p:spPr>
          <a:xfrm>
            <a:off x="457200" y="1524000"/>
            <a:ext cx="8229600" cy="4602163"/>
          </a:xfrm>
        </p:spPr>
        <p:txBody>
          <a:bodyPr vert="horz" lIns="91440" tIns="45720" rIns="91440" bIns="45720" rtlCol="0" anchor="t">
            <a:normAutofit/>
          </a:bodyPr>
          <a:lstStyle/>
          <a:p>
            <a:pPr algn="just"/>
            <a:r>
              <a:rPr lang="en-US" sz="3600" dirty="0">
                <a:effectLst/>
                <a:latin typeface="+mj-lt"/>
                <a:ea typeface="Calibri" panose="020F0502020204030204" pitchFamily="34" charset="0"/>
              </a:rPr>
              <a:t>Reveal Latent Structures</a:t>
            </a:r>
          </a:p>
          <a:p>
            <a:pPr algn="just"/>
            <a:r>
              <a:rPr lang="en-US" sz="3600" dirty="0">
                <a:effectLst/>
                <a:latin typeface="+mj-lt"/>
                <a:ea typeface="Calibri" panose="020F0502020204030204" pitchFamily="34" charset="0"/>
              </a:rPr>
              <a:t>Elevate Strategic Decision-Making</a:t>
            </a:r>
            <a:endParaRPr lang="en-US" sz="3600" dirty="0">
              <a:latin typeface="+mj-lt"/>
              <a:ea typeface="Calibri" panose="020F0502020204030204" pitchFamily="34" charset="0"/>
            </a:endParaRPr>
          </a:p>
          <a:p>
            <a:pPr algn="just"/>
            <a:r>
              <a:rPr lang="en-US" sz="3600" dirty="0">
                <a:effectLst/>
                <a:latin typeface="+mj-lt"/>
                <a:ea typeface="Calibri" panose="020F0502020204030204" pitchFamily="34" charset="0"/>
              </a:rPr>
              <a:t>Set a Methodological Standard</a:t>
            </a:r>
          </a:p>
          <a:p>
            <a:pPr algn="just"/>
            <a:r>
              <a:rPr lang="en-US" sz="3600" dirty="0">
                <a:effectLst/>
                <a:latin typeface="+mj-lt"/>
                <a:ea typeface="Calibri" panose="020F0502020204030204" pitchFamily="34" charset="0"/>
              </a:rPr>
              <a:t>Empower Diverse Stakeholders</a:t>
            </a:r>
            <a:endParaRPr lang="en-US" sz="3600" dirty="0">
              <a:latin typeface="+mj-lt"/>
              <a:cs typeface="Calibri"/>
            </a:endParaRPr>
          </a:p>
        </p:txBody>
      </p:sp>
      <p:sp>
        <p:nvSpPr>
          <p:cNvPr id="4" name="Date Placeholder 3">
            <a:extLst>
              <a:ext uri="{FF2B5EF4-FFF2-40B4-BE49-F238E27FC236}">
                <a16:creationId xmlns:a16="http://schemas.microsoft.com/office/drawing/2014/main" id="{1137E33D-A504-4ED8-AE9F-D09013E34F10}"/>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1FAACC4A-6B24-42C6-8F4D-2DD9626AC26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1031D3C-E918-44A8-8BD8-84DF9AE280D5}"/>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174373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pPr algn="l"/>
            <a:r>
              <a:rPr lang="en-US" dirty="0">
                <a:solidFill>
                  <a:srgbClr val="C00000"/>
                </a:solidFill>
                <a:latin typeface="Arial" pitchFamily="34" charset="0"/>
                <a:cs typeface="Arial" pitchFamily="34" charset="0"/>
              </a:rPr>
              <a:t> Code Architecture</a:t>
            </a:r>
            <a:endParaRPr lang="en-US"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11" name="Text Placeholder 10">
            <a:extLst>
              <a:ext uri="{FF2B5EF4-FFF2-40B4-BE49-F238E27FC236}">
                <a16:creationId xmlns:a16="http://schemas.microsoft.com/office/drawing/2014/main" id="{A7DAAEEB-3EF8-44C7-9261-06C2DE8C8BDF}"/>
              </a:ext>
            </a:extLst>
          </p:cNvPr>
          <p:cNvSpPr>
            <a:spLocks noGrp="1"/>
          </p:cNvSpPr>
          <p:nvPr>
            <p:ph type="body" sz="half" idx="4294967295"/>
          </p:nvPr>
        </p:nvSpPr>
        <p:spPr>
          <a:xfrm>
            <a:off x="228600" y="5029200"/>
            <a:ext cx="2590800" cy="989012"/>
          </a:xfrm>
        </p:spPr>
        <p:txBody>
          <a:bodyPr>
            <a:normAutofit fontScale="85000" lnSpcReduction="20000"/>
          </a:bodyPr>
          <a:lstStyle/>
          <a:p>
            <a:pPr marL="0" indent="0" algn="ctr">
              <a:buNone/>
            </a:pPr>
            <a:r>
              <a:rPr lang="en-IN" dirty="0"/>
              <a:t> </a:t>
            </a:r>
            <a:r>
              <a:rPr lang="en-IN" sz="2400" dirty="0"/>
              <a:t>Architecture of </a:t>
            </a:r>
          </a:p>
          <a:p>
            <a:pPr marL="0" indent="0" algn="ctr">
              <a:buNone/>
            </a:pPr>
            <a:r>
              <a:rPr lang="en-IN" sz="2400" dirty="0"/>
              <a:t>Car Performance Prediction code</a:t>
            </a:r>
          </a:p>
        </p:txBody>
      </p:sp>
      <p:sp>
        <p:nvSpPr>
          <p:cNvPr id="9" name="TextBox 8">
            <a:extLst>
              <a:ext uri="{FF2B5EF4-FFF2-40B4-BE49-F238E27FC236}">
                <a16:creationId xmlns:a16="http://schemas.microsoft.com/office/drawing/2014/main" id="{9240B27A-0E7A-42B3-83E5-FCD8F5263E3B}"/>
              </a:ext>
            </a:extLst>
          </p:cNvPr>
          <p:cNvSpPr txBox="1"/>
          <p:nvPr/>
        </p:nvSpPr>
        <p:spPr>
          <a:xfrm>
            <a:off x="2286000" y="3246902"/>
            <a:ext cx="4572000" cy="369332"/>
          </a:xfrm>
          <a:prstGeom prst="rect">
            <a:avLst/>
          </a:prstGeom>
          <a:noFill/>
        </p:spPr>
        <p:txBody>
          <a:bodyPr wrap="square">
            <a:spAutoFit/>
          </a:bodyPr>
          <a:lstStyle/>
          <a:p>
            <a:endParaRPr lang="en-IN" dirty="0"/>
          </a:p>
        </p:txBody>
      </p:sp>
      <p:pic>
        <p:nvPicPr>
          <p:cNvPr id="7" name="Picture 6">
            <a:extLst>
              <a:ext uri="{FF2B5EF4-FFF2-40B4-BE49-F238E27FC236}">
                <a16:creationId xmlns:a16="http://schemas.microsoft.com/office/drawing/2014/main" id="{DEFCF7CF-A334-4201-8DFF-DFF46C9BF5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67000" y="1306992"/>
            <a:ext cx="4495800" cy="5114375"/>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3544-22EE-5E24-5EC0-3470F2FCCF0B}"/>
              </a:ext>
            </a:extLst>
          </p:cNvPr>
          <p:cNvSpPr>
            <a:spLocks noGrp="1"/>
          </p:cNvSpPr>
          <p:nvPr>
            <p:ph type="title"/>
          </p:nvPr>
        </p:nvSpPr>
        <p:spPr>
          <a:xfrm>
            <a:off x="304800" y="160337"/>
            <a:ext cx="8229600" cy="1143000"/>
          </a:xfrm>
        </p:spPr>
        <p:txBody>
          <a:bodyPr/>
          <a:lstStyle/>
          <a:p>
            <a:pPr algn="l"/>
            <a:r>
              <a:rPr lang="en-US" dirty="0">
                <a:solidFill>
                  <a:srgbClr val="C00000"/>
                </a:solidFill>
              </a:rPr>
              <a:t>Literature Review</a:t>
            </a:r>
          </a:p>
        </p:txBody>
      </p:sp>
      <p:sp>
        <p:nvSpPr>
          <p:cNvPr id="3" name="Content Placeholder 2">
            <a:extLst>
              <a:ext uri="{FF2B5EF4-FFF2-40B4-BE49-F238E27FC236}">
                <a16:creationId xmlns:a16="http://schemas.microsoft.com/office/drawing/2014/main" id="{22E736F6-92B9-82E2-6D7A-E9283909930C}"/>
              </a:ext>
            </a:extLst>
          </p:cNvPr>
          <p:cNvSpPr>
            <a:spLocks noGrp="1"/>
          </p:cNvSpPr>
          <p:nvPr>
            <p:ph idx="1"/>
          </p:nvPr>
        </p:nvSpPr>
        <p:spPr>
          <a:xfrm>
            <a:off x="381000" y="1371600"/>
            <a:ext cx="8229600" cy="4525963"/>
          </a:xfrm>
        </p:spPr>
        <p:txBody>
          <a:bodyPr>
            <a:noAutofit/>
          </a:bodyPr>
          <a:lstStyle/>
          <a:p>
            <a:pPr marL="514350" indent="-514350" algn="just">
              <a:buFont typeface="+mj-lt"/>
              <a:buAutoNum type="arabicPeriod"/>
            </a:pPr>
            <a:r>
              <a:rPr lang="en-US" sz="1900" b="1" dirty="0"/>
              <a:t>Predictive Models: </a:t>
            </a:r>
            <a:r>
              <a:rPr lang="en-US" sz="1900" dirty="0"/>
              <a:t>Existing research has developed predictive models for car performance, including speed, fuel efficiency, and safety, using machine learning and data-driven approaches. These models consider various factors such as engine specifications, driving conditions, and environmental variables.</a:t>
            </a:r>
          </a:p>
          <a:p>
            <a:pPr marL="514350" indent="-514350" algn="just">
              <a:buFont typeface="+mj-lt"/>
              <a:buAutoNum type="arabicPeriod"/>
            </a:pPr>
            <a:r>
              <a:rPr lang="en-US" sz="1900" b="1" dirty="0"/>
              <a:t>Data Integration and IoT: </a:t>
            </a:r>
            <a:r>
              <a:rPr lang="en-US" sz="1900" dirty="0"/>
              <a:t>Studies emphasize the importance of high-quality data from sensors, IoT devices, and external sources to improve prediction accuracy. Integrating diverse data sources is crucial for building robust predictive models.</a:t>
            </a:r>
          </a:p>
          <a:p>
            <a:pPr marL="514350" indent="-514350" algn="just">
              <a:buFont typeface="+mj-lt"/>
              <a:buAutoNum type="arabicPeriod"/>
            </a:pPr>
            <a:r>
              <a:rPr lang="en-US" sz="1900" b="1" dirty="0"/>
              <a:t>Challenges and Future Directions: </a:t>
            </a:r>
            <a:r>
              <a:rPr lang="en-US" sz="1900" dirty="0"/>
              <a:t>Challenges like real-time prediction, model </a:t>
            </a:r>
            <a:r>
              <a:rPr lang="en-US" sz="1900" dirty="0" err="1"/>
              <a:t>explainability</a:t>
            </a:r>
            <a:r>
              <a:rPr lang="en-US" sz="1900" dirty="0"/>
              <a:t>, and adapting to evolving vehicle technologies are areas of ongoing research. Car performance prediction holds promise for intelligent transportation systems and energy-efficient driving in smart cities.</a:t>
            </a:r>
          </a:p>
        </p:txBody>
      </p:sp>
      <p:sp>
        <p:nvSpPr>
          <p:cNvPr id="4" name="Date Placeholder 3">
            <a:extLst>
              <a:ext uri="{FF2B5EF4-FFF2-40B4-BE49-F238E27FC236}">
                <a16:creationId xmlns:a16="http://schemas.microsoft.com/office/drawing/2014/main" id="{A519482F-032E-0321-2329-16C23FBDA042}"/>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6C4F2620-4E04-0ABE-1910-7078D05270D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1527900-AA05-6E86-4DC0-B352DF5EDD00}"/>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141447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B47E-38D5-45C4-A26E-63EB2CB4B0FC}"/>
              </a:ext>
            </a:extLst>
          </p:cNvPr>
          <p:cNvSpPr>
            <a:spLocks noGrp="1"/>
          </p:cNvSpPr>
          <p:nvPr>
            <p:ph type="title"/>
          </p:nvPr>
        </p:nvSpPr>
        <p:spPr>
          <a:xfrm>
            <a:off x="298940" y="228600"/>
            <a:ext cx="8229600" cy="1143000"/>
          </a:xfrm>
        </p:spPr>
        <p:txBody>
          <a:bodyPr/>
          <a:lstStyle/>
          <a:p>
            <a:pPr algn="l"/>
            <a:r>
              <a:rPr lang="en-US" dirty="0">
                <a:solidFill>
                  <a:srgbClr val="C00000"/>
                </a:solidFill>
              </a:rPr>
              <a:t>Algorithm</a:t>
            </a:r>
            <a:r>
              <a:rPr lang="en-IN" dirty="0">
                <a:solidFill>
                  <a:srgbClr val="C00000"/>
                </a:solidFill>
              </a:rPr>
              <a:t> </a:t>
            </a:r>
          </a:p>
        </p:txBody>
      </p:sp>
      <p:sp>
        <p:nvSpPr>
          <p:cNvPr id="10" name="Content Placeholder 9">
            <a:extLst>
              <a:ext uri="{FF2B5EF4-FFF2-40B4-BE49-F238E27FC236}">
                <a16:creationId xmlns:a16="http://schemas.microsoft.com/office/drawing/2014/main" id="{D6AD7859-9854-4478-A69D-8E5EBA2DF537}"/>
              </a:ext>
            </a:extLst>
          </p:cNvPr>
          <p:cNvSpPr>
            <a:spLocks noGrp="1"/>
          </p:cNvSpPr>
          <p:nvPr>
            <p:ph idx="1"/>
          </p:nvPr>
        </p:nvSpPr>
        <p:spPr>
          <a:xfrm>
            <a:off x="457200" y="1600200"/>
            <a:ext cx="8229600" cy="4525963"/>
          </a:xfrm>
        </p:spPr>
        <p:txBody>
          <a:bodyPr>
            <a:normAutofit/>
          </a:bodyPr>
          <a:lstStyle/>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Input: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ctr">
              <a:lnSpc>
                <a:spcPct val="150000"/>
              </a:lnSpc>
              <a:spcAft>
                <a:spcPts val="800"/>
              </a:spcAft>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Dataset: "Automobile.csv" containing automobile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3763" lvl="0" indent="90488"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  Categorized clusters of automobiles.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893763" lvl="0" indent="90488"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  Insights and practical implications.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Step 1: Data Preprocessing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3763" lvl="0" indent="90488"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  Input: Raw dataset with missing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93763" lvl="0" indent="90488" algn="just">
              <a:lnSpc>
                <a:spcPct val="150000"/>
              </a:lnSpc>
              <a:spcAft>
                <a:spcPts val="800"/>
              </a:spcAft>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  Output: Cleaned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F5F9B515-1227-470D-9E4D-E06B2D61E80D}"/>
              </a:ext>
            </a:extLst>
          </p:cNvPr>
          <p:cNvSpPr>
            <a:spLocks noGrp="1"/>
          </p:cNvSpPr>
          <p:nvPr>
            <p:ph type="dt" sz="half" idx="10"/>
          </p:nvPr>
        </p:nvSpPr>
        <p:spPr>
          <a:xfrm>
            <a:off x="457200" y="6356350"/>
            <a:ext cx="2133600" cy="365125"/>
          </a:xfrm>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A53074C5-5E20-471C-A77E-1973445D7AE8}"/>
              </a:ext>
            </a:extLst>
          </p:cNvPr>
          <p:cNvSpPr>
            <a:spLocks noGrp="1"/>
          </p:cNvSpPr>
          <p:nvPr>
            <p:ph type="ftr" sz="quarter" idx="11"/>
          </p:nvPr>
        </p:nvSpPr>
        <p:spPr>
          <a:xfrm>
            <a:off x="3124200" y="6356350"/>
            <a:ext cx="2895600" cy="365125"/>
          </a:xfrm>
        </p:spPr>
        <p:txBody>
          <a:bodyPr/>
          <a:lstStyle/>
          <a:p>
            <a:r>
              <a:rPr lang="en-US"/>
              <a:t>Department of CSE</a:t>
            </a:r>
          </a:p>
        </p:txBody>
      </p:sp>
      <p:sp>
        <p:nvSpPr>
          <p:cNvPr id="6" name="Slide Number Placeholder 5">
            <a:extLst>
              <a:ext uri="{FF2B5EF4-FFF2-40B4-BE49-F238E27FC236}">
                <a16:creationId xmlns:a16="http://schemas.microsoft.com/office/drawing/2014/main" id="{EFFCBF1B-53E9-4642-A20B-4DFF2E13EF00}"/>
              </a:ext>
            </a:extLst>
          </p:cNvPr>
          <p:cNvSpPr>
            <a:spLocks noGrp="1"/>
          </p:cNvSpPr>
          <p:nvPr>
            <p:ph type="sldNum" sz="quarter" idx="12"/>
          </p:nvPr>
        </p:nvSpPr>
        <p:spPr>
          <a:xfrm>
            <a:off x="6553200" y="6356350"/>
            <a:ext cx="2133600" cy="365125"/>
          </a:xfrm>
        </p:spPr>
        <p:txBody>
          <a:bodyPr/>
          <a:lstStyle/>
          <a:p>
            <a:fld id="{7B28076C-CE04-4A00-BFAA-A90EA8355859}" type="slidenum">
              <a:rPr lang="en-US" smtClean="0"/>
              <a:pPr/>
              <a:t>8</a:t>
            </a:fld>
            <a:endParaRPr lang="en-US"/>
          </a:p>
        </p:txBody>
      </p:sp>
      <p:sp>
        <p:nvSpPr>
          <p:cNvPr id="8" name="AutoShape 2">
            <a:extLst>
              <a:ext uri="{FF2B5EF4-FFF2-40B4-BE49-F238E27FC236}">
                <a16:creationId xmlns:a16="http://schemas.microsoft.com/office/drawing/2014/main" id="{3508FE87-926C-4473-9646-31B95B6708F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1926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8951-9ABD-0082-5645-7213354D1FF3}"/>
              </a:ext>
            </a:extLst>
          </p:cNvPr>
          <p:cNvSpPr>
            <a:spLocks noGrp="1"/>
          </p:cNvSpPr>
          <p:nvPr>
            <p:ph type="title"/>
          </p:nvPr>
        </p:nvSpPr>
        <p:spPr/>
        <p:txBody>
          <a:bodyPr/>
          <a:lstStyle/>
          <a:p>
            <a:pPr algn="l"/>
            <a:r>
              <a:rPr lang="en-US" dirty="0">
                <a:solidFill>
                  <a:srgbClr val="C00000"/>
                </a:solidFill>
              </a:rPr>
              <a:t>Algorithm</a:t>
            </a:r>
            <a:r>
              <a:rPr lang="en-IN" dirty="0">
                <a:solidFill>
                  <a:srgbClr val="C00000"/>
                </a:solidFill>
              </a:rPr>
              <a:t> </a:t>
            </a:r>
            <a:endParaRPr lang="en-IN" dirty="0"/>
          </a:p>
        </p:txBody>
      </p:sp>
      <p:sp>
        <p:nvSpPr>
          <p:cNvPr id="3" name="Content Placeholder 2">
            <a:extLst>
              <a:ext uri="{FF2B5EF4-FFF2-40B4-BE49-F238E27FC236}">
                <a16:creationId xmlns:a16="http://schemas.microsoft.com/office/drawing/2014/main" id="{98A021BA-8337-93CE-3FAB-E136F0ABD9C7}"/>
              </a:ext>
            </a:extLst>
          </p:cNvPr>
          <p:cNvSpPr>
            <a:spLocks noGrp="1"/>
          </p:cNvSpPr>
          <p:nvPr>
            <p:ph idx="1"/>
          </p:nvPr>
        </p:nvSpPr>
        <p:spPr>
          <a:xfrm>
            <a:off x="298940" y="1219200"/>
            <a:ext cx="8616460" cy="5502275"/>
          </a:xfrm>
        </p:spPr>
        <p:txBody>
          <a:bodyPr>
            <a:normAutofit fontScale="85000" lnSpcReduction="10000"/>
          </a:bodyPr>
          <a:lstStyle/>
          <a:p>
            <a:pPr marL="1895475" indent="-285750" algn="just">
              <a:lnSpc>
                <a:spcPct val="150000"/>
              </a:lnSpc>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1.1. Load the dataset into a Pandas Data Frame.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1.2. Identify relevant attributes for clustering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1.3. Handle missing values: Impute missing values in the "horsepower" attribute with the mean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1.4. Transform the "weight" attribute by taking its reciprocal.</a:t>
            </a:r>
          </a:p>
          <a:p>
            <a:pPr algn="just">
              <a:lnSpc>
                <a:spcPct val="150000"/>
              </a:lnSpc>
              <a:spcAft>
                <a:spcPts val="800"/>
              </a:spcAft>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Step 2: Clustering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Input: Pre-processed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79513" lvl="0" indent="-285750" algn="just">
              <a:lnSpc>
                <a:spcPct val="150000"/>
              </a:lnSpc>
              <a:buFont typeface="Wingdings" panose="05000000000000000000" pitchFamily="2" charset="2"/>
              <a:buChar char="Ø"/>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Output: Cluster assignments and cluster profiles.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2.1. Determine the optimal number of clusters (K):Use the Elbow Method or Silhouette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2.2. Apply K-Means Clustering: Cluster automobiles into K distinct groups.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95475" indent="-285750" algn="just">
              <a:lnSpc>
                <a:spcPct val="150000"/>
              </a:lnSpc>
              <a:spcAft>
                <a:spcPts val="800"/>
              </a:spcAft>
              <a:buFont typeface="Wingdings" panose="05000000000000000000" pitchFamily="2" charset="2"/>
              <a:buChar char="§"/>
            </a:pPr>
            <a:r>
              <a:rPr lang="en-IN" sz="1800" kern="1800" dirty="0">
                <a:effectLst/>
                <a:latin typeface="Arial" panose="020B0604020202020204" pitchFamily="34" charset="0"/>
                <a:ea typeface="Times New Roman" panose="02020603050405020304" pitchFamily="18" charset="0"/>
                <a:cs typeface="Times New Roman" panose="02020603050405020304" pitchFamily="18" charset="0"/>
              </a:rPr>
              <a:t>2.3. Visualize the clustering results: Create scatter plots to illustrate cluster separation.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kern="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98CD73A-6822-86E9-E6DB-27ED5A0D90A4}"/>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B59820D0-7EB0-5EE1-8903-94C923CED8B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DCECDFF-AA63-087C-20E8-AB5D76DA5C9A}"/>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409921424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1726</TotalTime>
  <Words>1659</Words>
  <Application>Microsoft Office PowerPoint</Application>
  <PresentationFormat>On-screen Show (4:3)</PresentationFormat>
  <Paragraphs>216</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Custom Design</vt:lpstr>
      <vt:lpstr> </vt:lpstr>
      <vt:lpstr>Presentation Outline</vt:lpstr>
      <vt:lpstr>PowerPoint Presentation</vt:lpstr>
      <vt:lpstr>Introduction</vt:lpstr>
      <vt:lpstr>Objectives</vt:lpstr>
      <vt:lpstr> Code Architecture</vt:lpstr>
      <vt:lpstr>Literature Review</vt:lpstr>
      <vt:lpstr>Algorithm </vt:lpstr>
      <vt:lpstr>Algorithm </vt:lpstr>
      <vt:lpstr>Algorithm</vt:lpstr>
      <vt:lpstr>Algorithm</vt:lpstr>
      <vt:lpstr>Algorithm</vt:lpstr>
      <vt:lpstr>Algorithm</vt:lpstr>
      <vt:lpstr>Code</vt:lpstr>
      <vt:lpstr>Code</vt:lpstr>
      <vt:lpstr>Code</vt:lpstr>
      <vt:lpstr>Output</vt:lpstr>
      <vt:lpstr>Output</vt:lpstr>
      <vt:lpstr>Output</vt:lpstr>
      <vt:lpstr>Requirements</vt:lpstr>
      <vt:lpstr>Requirements</vt:lpstr>
      <vt:lpstr>Results and discussion</vt:lpstr>
      <vt:lpstr>Benefits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Denny Angus Nukapeyyi</cp:lastModifiedBy>
  <cp:revision>769</cp:revision>
  <dcterms:created xsi:type="dcterms:W3CDTF">2019-11-06T07:48:53Z</dcterms:created>
  <dcterms:modified xsi:type="dcterms:W3CDTF">2023-10-03T10:32:33Z</dcterms:modified>
</cp:coreProperties>
</file>