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301" r:id="rId3"/>
    <p:sldId id="303" r:id="rId4"/>
    <p:sldId id="305" r:id="rId5"/>
    <p:sldId id="306" r:id="rId6"/>
    <p:sldId id="311" r:id="rId7"/>
    <p:sldId id="312" r:id="rId8"/>
    <p:sldId id="313" r:id="rId9"/>
    <p:sldId id="307" r:id="rId10"/>
    <p:sldId id="308" r:id="rId11"/>
    <p:sldId id="309" r:id="rId12"/>
    <p:sldId id="310"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D9766-AAF9-4568-A8CB-F3D389512099}" v="21" dt="2021-11-11T16:58:11.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3810" autoAdjust="0"/>
  </p:normalViewPr>
  <p:slideViewPr>
    <p:cSldViewPr snapToGrid="0" showGuides="1">
      <p:cViewPr varScale="1">
        <p:scale>
          <a:sx n="86" d="100"/>
          <a:sy n="86" d="100"/>
        </p:scale>
        <p:origin x="684" y="9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11/15/2021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shukr/exploring-co2-emission?select=Indicators.csv"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571500" y="33867"/>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299244"/>
            <a:ext cx="4986338" cy="3262311"/>
          </a:xfrm>
        </p:spPr>
        <p:txBody>
          <a:bodyPr>
            <a:normAutofit fontScale="90000"/>
          </a:bodyPr>
          <a:lstStyle/>
          <a:p>
            <a:r>
              <a:rPr lang="en-US" b="0" i="0" dirty="0">
                <a:solidFill>
                  <a:srgbClr val="24292F"/>
                </a:solidFill>
                <a:effectLst/>
                <a:latin typeface="-apple-system"/>
              </a:rPr>
              <a:t>Prediction Of CO2 Emissions By Country Using IBM Watson</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3429000"/>
            <a:ext cx="4986338" cy="2508777"/>
          </a:xfrm>
        </p:spPr>
        <p:txBody>
          <a:bodyPr>
            <a:normAutofit/>
          </a:bodyPr>
          <a:lstStyle/>
          <a:p>
            <a:pPr algn="r"/>
            <a:r>
              <a:rPr lang="en-US" sz="2400" dirty="0"/>
              <a:t>By Team</a:t>
            </a:r>
          </a:p>
          <a:p>
            <a:pPr marL="342900" indent="-342900" algn="r">
              <a:buFont typeface="Wingdings" panose="05000000000000000000" pitchFamily="2" charset="2"/>
              <a:buChar char="§"/>
            </a:pPr>
            <a:r>
              <a:rPr lang="en-US" sz="2400" dirty="0"/>
              <a:t>  MD ADEEB FARHAN</a:t>
            </a:r>
          </a:p>
          <a:p>
            <a:pPr marL="342900" indent="-342900" algn="r">
              <a:buFont typeface="Wingdings" panose="05000000000000000000" pitchFamily="2" charset="2"/>
              <a:buChar char="§"/>
            </a:pPr>
            <a:r>
              <a:rPr lang="en-US" sz="2400" dirty="0"/>
              <a:t>AMULYA VENISHETTY</a:t>
            </a:r>
          </a:p>
          <a:p>
            <a:pPr marL="342900" indent="-342900" algn="r">
              <a:buFont typeface="Wingdings" panose="05000000000000000000" pitchFamily="2" charset="2"/>
              <a:buChar char="§"/>
            </a:pPr>
            <a:r>
              <a:rPr lang="en-US" sz="2400" dirty="0"/>
              <a:t>PUNNAM RAJASHEKAR REDDY</a:t>
            </a:r>
          </a:p>
          <a:p>
            <a:pPr marL="342900" indent="-342900" algn="r">
              <a:buFont typeface="Wingdings" panose="05000000000000000000" pitchFamily="2" charset="2"/>
              <a:buChar char="§"/>
            </a:pPr>
            <a:r>
              <a:rPr lang="en-US" sz="2400" dirty="0"/>
              <a:t>KOTTE BHAGYALAXMI</a:t>
            </a:r>
            <a:endParaRPr lang="en-US" sz="2400" dirty="0">
              <a:solidFill>
                <a:srgbClr val="2F3342"/>
              </a:solidFill>
            </a:endParaRP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DA26BC5-A74A-4796-97E5-9E456EEC914B}"/>
              </a:ext>
            </a:extLst>
          </p:cNvPr>
          <p:cNvSpPr>
            <a:spLocks noGrp="1"/>
          </p:cNvSpPr>
          <p:nvPr>
            <p:ph type="title"/>
          </p:nvPr>
        </p:nvSpPr>
        <p:spPr>
          <a:xfrm>
            <a:off x="371476" y="260350"/>
            <a:ext cx="4360182" cy="6321627"/>
          </a:xfrm>
        </p:spPr>
        <p:txBody>
          <a:bodyPr>
            <a:normAutofit/>
          </a:bodyPr>
          <a:lstStyle/>
          <a:p>
            <a:r>
              <a:rPr lang="en-US" sz="4400" dirty="0"/>
              <a:t>Predicting the result</a:t>
            </a:r>
            <a:br>
              <a:rPr lang="en-US" dirty="0"/>
            </a:br>
            <a:br>
              <a:rPr lang="en-US" dirty="0"/>
            </a:br>
            <a:r>
              <a:rPr lang="en-US" sz="2400" b="0" i="0" dirty="0">
                <a:solidFill>
                  <a:schemeClr val="tx2"/>
                </a:solidFill>
                <a:effectLst/>
                <a:latin typeface="Calibri" panose="020F0502020204030204" pitchFamily="34" charset="0"/>
                <a:cs typeface="Calibri" panose="020F0502020204030204" pitchFamily="34" charset="0"/>
              </a:rPr>
              <a:t>Here in the prediction page we get to choose the country for which we want to predict the emission, enter the values in the required areas in the mentioned ranges. Then click on predict to see the predicted result.</a:t>
            </a:r>
            <a:br>
              <a:rPr lang="en-US" dirty="0">
                <a:solidFill>
                  <a:schemeClr val="tx2"/>
                </a:solidFill>
              </a:rPr>
            </a:br>
            <a:endParaRPr lang="en-US" dirty="0">
              <a:solidFill>
                <a:schemeClr val="tx2"/>
              </a:solidFill>
            </a:endParaRPr>
          </a:p>
        </p:txBody>
      </p:sp>
      <p:sp>
        <p:nvSpPr>
          <p:cNvPr id="18" name="Slide Number Placeholder 3">
            <a:extLst>
              <a:ext uri="{FF2B5EF4-FFF2-40B4-BE49-F238E27FC236}">
                <a16:creationId xmlns:a16="http://schemas.microsoft.com/office/drawing/2014/main" id="{39F3CAE3-8767-44B4-9CE1-0872C4B960E3}"/>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10</a:t>
            </a:fld>
            <a:endParaRPr lang="en-US"/>
          </a:p>
        </p:txBody>
      </p:sp>
      <p:pic>
        <p:nvPicPr>
          <p:cNvPr id="10" name="Content Placeholder 9" descr="Graphical user interface, application, Teams&#10;&#10;Description automatically generated">
            <a:extLst>
              <a:ext uri="{FF2B5EF4-FFF2-40B4-BE49-F238E27FC236}">
                <a16:creationId xmlns:a16="http://schemas.microsoft.com/office/drawing/2014/main" id="{98DBB1EA-BE0B-40A7-8FF2-5334CFEEE3B9}"/>
              </a:ext>
            </a:extLst>
          </p:cNvPr>
          <p:cNvPicPr>
            <a:picLocks noGrp="1" noChangeAspect="1"/>
          </p:cNvPicPr>
          <p:nvPr>
            <p:ph idx="1"/>
          </p:nvPr>
        </p:nvPicPr>
        <p:blipFill>
          <a:blip r:embed="rId2"/>
          <a:stretch>
            <a:fillRect/>
          </a:stretch>
        </p:blipFill>
        <p:spPr>
          <a:xfrm>
            <a:off x="4572000" y="1233488"/>
            <a:ext cx="7319962" cy="4943475"/>
          </a:xfrm>
        </p:spPr>
      </p:pic>
    </p:spTree>
    <p:extLst>
      <p:ext uri="{BB962C8B-B14F-4D97-AF65-F5344CB8AC3E}">
        <p14:creationId xmlns:p14="http://schemas.microsoft.com/office/powerpoint/2010/main" val="27673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BFFE-ECD3-4033-918D-CA3BF615D8A3}"/>
              </a:ext>
            </a:extLst>
          </p:cNvPr>
          <p:cNvSpPr>
            <a:spLocks noGrp="1"/>
          </p:cNvSpPr>
          <p:nvPr>
            <p:ph type="title"/>
          </p:nvPr>
        </p:nvSpPr>
        <p:spPr>
          <a:xfrm>
            <a:off x="1587504" y="203200"/>
            <a:ext cx="9016993" cy="1791364"/>
          </a:xfrm>
        </p:spPr>
        <p:txBody>
          <a:bodyPr/>
          <a:lstStyle/>
          <a:p>
            <a:r>
              <a:rPr lang="en-US" sz="4800" dirty="0"/>
              <a:t>FINAL OUTPUT</a:t>
            </a:r>
          </a:p>
        </p:txBody>
      </p:sp>
      <p:sp>
        <p:nvSpPr>
          <p:cNvPr id="4" name="Slide Number Placeholder 3">
            <a:extLst>
              <a:ext uri="{FF2B5EF4-FFF2-40B4-BE49-F238E27FC236}">
                <a16:creationId xmlns:a16="http://schemas.microsoft.com/office/drawing/2014/main" id="{0825F9A4-DB12-4805-99AE-47EAE69A5A19}"/>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10" name="Content Placeholder 9" descr="Graphical user interface, text, application, email&#10;&#10;Description automatically generated">
            <a:extLst>
              <a:ext uri="{FF2B5EF4-FFF2-40B4-BE49-F238E27FC236}">
                <a16:creationId xmlns:a16="http://schemas.microsoft.com/office/drawing/2014/main" id="{A3ECF20C-CAE4-49B5-8342-0B3EE9456714}"/>
              </a:ext>
            </a:extLst>
          </p:cNvPr>
          <p:cNvPicPr>
            <a:picLocks noGrp="1" noChangeAspect="1"/>
          </p:cNvPicPr>
          <p:nvPr>
            <p:ph sz="half" idx="2"/>
          </p:nvPr>
        </p:nvPicPr>
        <p:blipFill>
          <a:blip r:embed="rId2"/>
          <a:stretch>
            <a:fillRect/>
          </a:stretch>
        </p:blipFill>
        <p:spPr>
          <a:xfrm>
            <a:off x="6197602" y="2293260"/>
            <a:ext cx="5891208" cy="3302226"/>
          </a:xfrm>
        </p:spPr>
      </p:pic>
      <p:pic>
        <p:nvPicPr>
          <p:cNvPr id="8" name="Content Placeholder 7" descr="Graphical user interface, application&#10;&#10;Description automatically generated">
            <a:extLst>
              <a:ext uri="{FF2B5EF4-FFF2-40B4-BE49-F238E27FC236}">
                <a16:creationId xmlns:a16="http://schemas.microsoft.com/office/drawing/2014/main" id="{0E75660B-D2A2-4D6F-B646-E0007ED5E9BF}"/>
              </a:ext>
            </a:extLst>
          </p:cNvPr>
          <p:cNvPicPr>
            <a:picLocks noGrp="1" noChangeAspect="1"/>
          </p:cNvPicPr>
          <p:nvPr>
            <p:ph sz="half" idx="1"/>
          </p:nvPr>
        </p:nvPicPr>
        <p:blipFill>
          <a:blip r:embed="rId3"/>
          <a:stretch>
            <a:fillRect/>
          </a:stretch>
        </p:blipFill>
        <p:spPr>
          <a:xfrm>
            <a:off x="571877" y="2293260"/>
            <a:ext cx="5422523" cy="3302226"/>
          </a:xfrm>
        </p:spPr>
      </p:pic>
    </p:spTree>
    <p:extLst>
      <p:ext uri="{BB962C8B-B14F-4D97-AF65-F5344CB8AC3E}">
        <p14:creationId xmlns:p14="http://schemas.microsoft.com/office/powerpoint/2010/main" val="420686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A2DB-8F25-40B2-91A7-83C05CE1C8BD}"/>
              </a:ext>
            </a:extLst>
          </p:cNvPr>
          <p:cNvSpPr>
            <a:spLocks noGrp="1"/>
          </p:cNvSpPr>
          <p:nvPr>
            <p:ph type="title"/>
          </p:nvPr>
        </p:nvSpPr>
        <p:spPr>
          <a:xfrm>
            <a:off x="371475" y="260351"/>
            <a:ext cx="11520487" cy="5806620"/>
          </a:xfrm>
        </p:spPr>
        <p:txBody>
          <a:bodyPr>
            <a:normAutofit/>
          </a:bodyPr>
          <a:lstStyle/>
          <a:p>
            <a:pPr algn="just"/>
            <a:r>
              <a:rPr lang="en-US" sz="6000" dirty="0"/>
              <a:t>CONCLUSION</a:t>
            </a:r>
            <a:br>
              <a:rPr lang="en-US" sz="4800" dirty="0"/>
            </a:br>
            <a:r>
              <a:rPr lang="en-US" sz="4800" dirty="0"/>
              <a:t> </a:t>
            </a:r>
            <a:r>
              <a:rPr lang="en-US" b="0" dirty="0"/>
              <a:t>This</a:t>
            </a:r>
            <a:r>
              <a:rPr lang="en-US" dirty="0"/>
              <a:t> </a:t>
            </a:r>
            <a:r>
              <a:rPr lang="en-US" b="0" i="0" dirty="0">
                <a:solidFill>
                  <a:srgbClr val="24292F"/>
                </a:solidFill>
                <a:effectLst/>
                <a:latin typeface="-apple-system"/>
              </a:rPr>
              <a:t>can be applied to predict CO2 emissions from energy consumption which can give us more accuracy . This model is used to monitor electrical energy and burning coal which affect the amount of CO2 emitted. It can be concluded that with the high accuracy of the prediction model, then the lower RMSE value must be </a:t>
            </a:r>
            <a:r>
              <a:rPr lang="en-US" b="0" i="0" dirty="0" err="1">
                <a:solidFill>
                  <a:srgbClr val="24292F"/>
                </a:solidFill>
                <a:effectLst/>
                <a:latin typeface="-apple-system"/>
              </a:rPr>
              <a:t>obtained.For</a:t>
            </a:r>
            <a:r>
              <a:rPr lang="en-US" b="0" i="0" dirty="0">
                <a:solidFill>
                  <a:srgbClr val="24292F"/>
                </a:solidFill>
                <a:effectLst/>
                <a:latin typeface="-apple-system"/>
              </a:rPr>
              <a:t> better results we used </a:t>
            </a:r>
            <a:r>
              <a:rPr lang="en-US" b="0" i="0" dirty="0">
                <a:effectLst/>
                <a:latin typeface="Montserrat" panose="00000500000000000000" pitchFamily="2" charset="0"/>
              </a:rPr>
              <a:t>Random forest regressor algorithm.</a:t>
            </a:r>
            <a:endParaRPr lang="en-US" dirty="0"/>
          </a:p>
        </p:txBody>
      </p:sp>
      <p:sp>
        <p:nvSpPr>
          <p:cNvPr id="4" name="Slide Number Placeholder 3">
            <a:extLst>
              <a:ext uri="{FF2B5EF4-FFF2-40B4-BE49-F238E27FC236}">
                <a16:creationId xmlns:a16="http://schemas.microsoft.com/office/drawing/2014/main" id="{C3777B00-3855-404D-9463-7C93D353B7CF}"/>
              </a:ext>
            </a:extLst>
          </p:cNvPr>
          <p:cNvSpPr>
            <a:spLocks noGrp="1"/>
          </p:cNvSpPr>
          <p:nvPr>
            <p:ph type="sldNum" sz="quarter" idx="12"/>
          </p:nvPr>
        </p:nvSpPr>
        <p:spPr/>
        <p:txBody>
          <a:bodyPr/>
          <a:lstStyle/>
          <a:p>
            <a:fld id="{03DC2DEF-D2FE-4B45-ABA4-9F153FD1C98A}" type="slidenum">
              <a:rPr lang="en-US" smtClean="0"/>
              <a:t>12</a:t>
            </a:fld>
            <a:endParaRPr lang="en-US" dirty="0"/>
          </a:p>
        </p:txBody>
      </p:sp>
    </p:spTree>
    <p:extLst>
      <p:ext uri="{BB962C8B-B14F-4D97-AF65-F5344CB8AC3E}">
        <p14:creationId xmlns:p14="http://schemas.microsoft.com/office/powerpoint/2010/main" val="356457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BAC1-0E2D-42D0-97EC-F47EE5B5FDE9}"/>
              </a:ext>
            </a:extLst>
          </p:cNvPr>
          <p:cNvSpPr>
            <a:spLocks noGrp="1"/>
          </p:cNvSpPr>
          <p:nvPr>
            <p:ph type="title"/>
          </p:nvPr>
        </p:nvSpPr>
        <p:spPr/>
        <p:txBody>
          <a:bodyPr>
            <a:normAutofit/>
          </a:bodyPr>
          <a:lstStyle/>
          <a:p>
            <a:pPr algn="ctr"/>
            <a:r>
              <a:rPr lang="en-US" sz="9600" dirty="0"/>
              <a:t>THANKYOU</a:t>
            </a:r>
          </a:p>
        </p:txBody>
      </p:sp>
      <p:sp>
        <p:nvSpPr>
          <p:cNvPr id="4" name="Slide Number Placeholder 3">
            <a:extLst>
              <a:ext uri="{FF2B5EF4-FFF2-40B4-BE49-F238E27FC236}">
                <a16:creationId xmlns:a16="http://schemas.microsoft.com/office/drawing/2014/main" id="{9336ECC2-01A8-4A86-9BCD-7E8D5EDD7110}"/>
              </a:ext>
            </a:extLst>
          </p:cNvPr>
          <p:cNvSpPr>
            <a:spLocks noGrp="1"/>
          </p:cNvSpPr>
          <p:nvPr>
            <p:ph type="sldNum" sz="quarter" idx="12"/>
          </p:nvPr>
        </p:nvSpPr>
        <p:spPr/>
        <p:txBody>
          <a:bodyPr/>
          <a:lstStyle/>
          <a:p>
            <a:fld id="{03DC2DEF-D2FE-4B45-ABA4-9F153FD1C98A}" type="slidenum">
              <a:rPr lang="en-US" smtClean="0"/>
              <a:t>13</a:t>
            </a:fld>
            <a:endParaRPr lang="en-US" dirty="0"/>
          </a:p>
        </p:txBody>
      </p:sp>
    </p:spTree>
    <p:extLst>
      <p:ext uri="{BB962C8B-B14F-4D97-AF65-F5344CB8AC3E}">
        <p14:creationId xmlns:p14="http://schemas.microsoft.com/office/powerpoint/2010/main" val="68848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3C5B0-DA6E-4D9D-94F6-D68F3B6834EA}"/>
              </a:ext>
            </a:extLst>
          </p:cNvPr>
          <p:cNvSpPr>
            <a:spLocks noGrp="1"/>
          </p:cNvSpPr>
          <p:nvPr>
            <p:ph type="ctrTitle"/>
          </p:nvPr>
        </p:nvSpPr>
        <p:spPr>
          <a:xfrm>
            <a:off x="598311" y="1253067"/>
            <a:ext cx="5607227" cy="3014134"/>
          </a:xfrm>
        </p:spPr>
        <p:txBody>
          <a:bodyPr>
            <a:normAutofit/>
          </a:bodyPr>
          <a:lstStyle/>
          <a:p>
            <a:r>
              <a:rPr lang="en-US" sz="8000" dirty="0">
                <a:solidFill>
                  <a:schemeClr val="tx1"/>
                </a:solidFill>
              </a:rPr>
              <a:t>PROJECT</a:t>
            </a:r>
            <a:br>
              <a:rPr lang="en-US" sz="8000" dirty="0">
                <a:solidFill>
                  <a:schemeClr val="tx1"/>
                </a:solidFill>
              </a:rPr>
            </a:br>
            <a:r>
              <a:rPr lang="en-US" sz="8000" dirty="0">
                <a:solidFill>
                  <a:schemeClr val="tx1"/>
                </a:solidFill>
              </a:rPr>
              <a:t>OBJECTIVES</a:t>
            </a:r>
          </a:p>
        </p:txBody>
      </p:sp>
      <p:sp>
        <p:nvSpPr>
          <p:cNvPr id="4" name="Subtitle 3">
            <a:extLst>
              <a:ext uri="{FF2B5EF4-FFF2-40B4-BE49-F238E27FC236}">
                <a16:creationId xmlns:a16="http://schemas.microsoft.com/office/drawing/2014/main" id="{506B549E-8825-4F1E-980E-632521CAA128}"/>
              </a:ext>
            </a:extLst>
          </p:cNvPr>
          <p:cNvSpPr>
            <a:spLocks noGrp="1"/>
          </p:cNvSpPr>
          <p:nvPr>
            <p:ph type="subTitle" idx="1"/>
          </p:nvPr>
        </p:nvSpPr>
        <p:spPr>
          <a:xfrm>
            <a:off x="6205538" y="846666"/>
            <a:ext cx="6096000" cy="8618361"/>
          </a:xfrm>
        </p:spPr>
        <p:txBody>
          <a:bodyPr>
            <a:normAutofit/>
          </a:bodyPr>
          <a:lstStyle/>
          <a:p>
            <a:pPr marL="342900" indent="-342900">
              <a:buFont typeface="Wingdings" panose="05000000000000000000" pitchFamily="2" charset="2"/>
              <a:buChar char="v"/>
            </a:pPr>
            <a:r>
              <a:rPr lang="en-US" sz="2800" dirty="0"/>
              <a:t>Knowledge on Machine Learning algorithms</a:t>
            </a:r>
          </a:p>
          <a:p>
            <a:pPr marL="342900" indent="-342900">
              <a:buFont typeface="Wingdings" panose="05000000000000000000" pitchFamily="2" charset="2"/>
              <a:buChar char="v"/>
            </a:pPr>
            <a:r>
              <a:rPr lang="en-US" sz="2800" dirty="0"/>
              <a:t>Knowledge on Python Language with Machine Learning</a:t>
            </a:r>
          </a:p>
          <a:p>
            <a:pPr marL="342900" indent="-342900">
              <a:buFont typeface="Wingdings" panose="05000000000000000000" pitchFamily="2" charset="2"/>
              <a:buChar char="v"/>
            </a:pPr>
            <a:r>
              <a:rPr lang="en-US" sz="2800" dirty="0"/>
              <a:t>Knowledge on </a:t>
            </a:r>
            <a:r>
              <a:rPr lang="en-US" sz="2800" dirty="0" err="1"/>
              <a:t>Statistics,Graphs</a:t>
            </a:r>
            <a:r>
              <a:rPr lang="en-US" sz="2800" dirty="0"/>
              <a:t> and their relations</a:t>
            </a:r>
          </a:p>
          <a:p>
            <a:pPr marL="342900" indent="-342900">
              <a:buFont typeface="Wingdings" panose="05000000000000000000" pitchFamily="2" charset="2"/>
              <a:buChar char="v"/>
            </a:pPr>
            <a:r>
              <a:rPr lang="en-US" sz="2800" dirty="0"/>
              <a:t>Real Time Analysis of Project</a:t>
            </a:r>
          </a:p>
          <a:p>
            <a:pPr marL="342900" indent="-342900">
              <a:buFont typeface="Wingdings" panose="05000000000000000000" pitchFamily="2" charset="2"/>
              <a:buChar char="v"/>
            </a:pPr>
            <a:r>
              <a:rPr lang="en-US" sz="2800" dirty="0"/>
              <a:t>Building an ease of User Interface(UI)</a:t>
            </a:r>
          </a:p>
          <a:p>
            <a:pPr marL="342900" indent="-342900">
              <a:buFont typeface="Wingdings" panose="05000000000000000000" pitchFamily="2" charset="2"/>
              <a:buChar char="v"/>
            </a:pPr>
            <a:r>
              <a:rPr lang="en-US" sz="2800" dirty="0"/>
              <a:t>Navigation of ideas towards other projects(creativeness)</a:t>
            </a:r>
          </a:p>
        </p:txBody>
      </p:sp>
    </p:spTree>
    <p:extLst>
      <p:ext uri="{BB962C8B-B14F-4D97-AF65-F5344CB8AC3E}">
        <p14:creationId xmlns:p14="http://schemas.microsoft.com/office/powerpoint/2010/main" val="34195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044DD5-EA54-4212-8AD8-E3DCB752AFFF}"/>
              </a:ext>
            </a:extLst>
          </p:cNvPr>
          <p:cNvSpPr>
            <a:spLocks noGrp="1"/>
          </p:cNvSpPr>
          <p:nvPr>
            <p:ph type="title"/>
          </p:nvPr>
        </p:nvSpPr>
        <p:spPr>
          <a:xfrm>
            <a:off x="1244600" y="260351"/>
            <a:ext cx="9702800" cy="973137"/>
          </a:xfrm>
        </p:spPr>
        <p:txBody>
          <a:bodyPr anchor="ctr">
            <a:normAutofit/>
          </a:bodyPr>
          <a:lstStyle/>
          <a:p>
            <a:r>
              <a:rPr lang="en-US" dirty="0"/>
              <a:t>INTRODUCTION</a:t>
            </a:r>
          </a:p>
        </p:txBody>
      </p:sp>
      <p:sp>
        <p:nvSpPr>
          <p:cNvPr id="4" name="Subtitle 3">
            <a:extLst>
              <a:ext uri="{FF2B5EF4-FFF2-40B4-BE49-F238E27FC236}">
                <a16:creationId xmlns:a16="http://schemas.microsoft.com/office/drawing/2014/main" id="{7DA05740-BB77-415B-B533-F3B002B149FF}"/>
              </a:ext>
            </a:extLst>
          </p:cNvPr>
          <p:cNvSpPr>
            <a:spLocks noGrp="1"/>
          </p:cNvSpPr>
          <p:nvPr>
            <p:ph idx="1"/>
          </p:nvPr>
        </p:nvSpPr>
        <p:spPr>
          <a:xfrm>
            <a:off x="546100" y="1638299"/>
            <a:ext cx="5346700" cy="4381501"/>
          </a:xfrm>
        </p:spPr>
        <p:txBody>
          <a:bodyPr>
            <a:normAutofit/>
          </a:bodyPr>
          <a:lstStyle/>
          <a:p>
            <a:pPr rtl="0">
              <a:spcBef>
                <a:spcPts val="0"/>
              </a:spcBef>
              <a:spcAft>
                <a:spcPts val="800"/>
              </a:spcAft>
            </a:pPr>
            <a:r>
              <a:rPr lang="en-US" sz="1500" b="0" i="0" dirty="0">
                <a:effectLst/>
              </a:rPr>
              <a:t>Carbon emissions and environmental protection issues have brought pressure from the international community during Chinese economic development. Recently, Chinese Government announced that carbon emissions per unit of GDP would fall by 60–65% compared with 2005 and non-fossil fuel energy would account for 20% of primary energy consumption by 2030.The Beijing-Tianjin-Hebei region is an important regional energy consumption center in China, and its energy structure is typically coal-based which is similar to the whole country.</a:t>
            </a:r>
          </a:p>
          <a:p>
            <a:pPr rtl="0">
              <a:spcBef>
                <a:spcPts val="0"/>
              </a:spcBef>
              <a:spcAft>
                <a:spcPts val="800"/>
              </a:spcAft>
            </a:pPr>
            <a:r>
              <a:rPr lang="en-US" sz="1500" b="0" i="0" dirty="0">
                <a:effectLst/>
              </a:rPr>
              <a:t>Therefore, forecasting energy consumption related to carbon emissions is of great significance to emissions reduction and upgrading of energy supply in the Beijing-Tianjin-Hebei region. </a:t>
            </a:r>
            <a:r>
              <a:rPr lang="en-US" sz="1500" b="0" i="0">
                <a:effectLst/>
              </a:rPr>
              <a:t>Thus, this study thoroughly analyzed the main energy sources of carbon emissions including coal, petrol, natural gas, and coal power in this region.</a:t>
            </a:r>
          </a:p>
          <a:p>
            <a:pPr marL="0" indent="0">
              <a:buNone/>
            </a:pPr>
            <a:br>
              <a:rPr lang="en-US" sz="1500"/>
            </a:br>
            <a:endParaRPr lang="en-US" sz="1500"/>
          </a:p>
        </p:txBody>
      </p:sp>
      <p:sp>
        <p:nvSpPr>
          <p:cNvPr id="11" name="Slide Number Placeholder 3">
            <a:extLst>
              <a:ext uri="{FF2B5EF4-FFF2-40B4-BE49-F238E27FC236}">
                <a16:creationId xmlns:a16="http://schemas.microsoft.com/office/drawing/2014/main" id="{268A7459-9CF6-46C2-8D0D-2BDEF73291DB}"/>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3</a:t>
            </a:fld>
            <a:endParaRPr lang="en-US"/>
          </a:p>
        </p:txBody>
      </p:sp>
      <p:pic>
        <p:nvPicPr>
          <p:cNvPr id="6" name="Picture Placeholder 5" descr="Chart, bar chart&#10;&#10;Description automatically generated">
            <a:extLst>
              <a:ext uri="{FF2B5EF4-FFF2-40B4-BE49-F238E27FC236}">
                <a16:creationId xmlns:a16="http://schemas.microsoft.com/office/drawing/2014/main" id="{9FCF8418-1E18-41A3-AD03-1953F5F24950}"/>
              </a:ext>
            </a:extLst>
          </p:cNvPr>
          <p:cNvPicPr>
            <a:picLocks noGrp="1" noChangeAspect="1"/>
          </p:cNvPicPr>
          <p:nvPr>
            <p:ph type="pic" sz="quarter" idx="13"/>
          </p:nvPr>
        </p:nvPicPr>
        <p:blipFill rotWithShape="1">
          <a:blip r:embed="rId2"/>
          <a:srcRect r="1570" b="-2"/>
          <a:stretch/>
        </p:blipFill>
        <p:spPr>
          <a:xfrm>
            <a:off x="6096000" y="1460501"/>
            <a:ext cx="5795963" cy="4740274"/>
          </a:xfrm>
          <a:noFill/>
        </p:spPr>
      </p:pic>
    </p:spTree>
    <p:extLst>
      <p:ext uri="{BB962C8B-B14F-4D97-AF65-F5344CB8AC3E}">
        <p14:creationId xmlns:p14="http://schemas.microsoft.com/office/powerpoint/2010/main" val="328708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646F702-E7E1-45AF-BB31-788A65CA8B27}"/>
              </a:ext>
            </a:extLst>
          </p:cNvPr>
          <p:cNvSpPr>
            <a:spLocks noGrp="1"/>
          </p:cNvSpPr>
          <p:nvPr>
            <p:ph type="title"/>
          </p:nvPr>
        </p:nvSpPr>
        <p:spPr>
          <a:xfrm>
            <a:off x="371475" y="260350"/>
            <a:ext cx="5535839" cy="6321627"/>
          </a:xfrm>
        </p:spPr>
        <p:txBody>
          <a:bodyPr>
            <a:normAutofit/>
          </a:bodyPr>
          <a:lstStyle/>
          <a:p>
            <a:r>
              <a:rPr lang="en-US" sz="4000" dirty="0"/>
              <a:t>DATA</a:t>
            </a:r>
            <a:br>
              <a:rPr lang="en-US" sz="4000" dirty="0"/>
            </a:br>
            <a:r>
              <a:rPr lang="en-US" sz="2800" b="0" dirty="0"/>
              <a:t>To perform the required algorithms, operations on the data, we collected dataset from the source Kaggle.</a:t>
            </a:r>
            <a:br>
              <a:rPr lang="en-US" sz="2800" b="0" dirty="0"/>
            </a:br>
            <a:r>
              <a:rPr lang="en-US" sz="2800" b="0" dirty="0">
                <a:hlinkClick r:id="rId2"/>
              </a:rPr>
              <a:t>https://www.kaggle.com/ashukr/exploring-co2-emission?select=Indicators.csv</a:t>
            </a:r>
            <a:br>
              <a:rPr lang="en-US" sz="2800" b="0" dirty="0"/>
            </a:br>
            <a:br>
              <a:rPr lang="en-US" sz="2800" b="0" dirty="0"/>
            </a:br>
            <a:r>
              <a:rPr lang="en-US" sz="2800" b="0" dirty="0"/>
              <a:t>Few dataset attributes are:</a:t>
            </a:r>
            <a:br>
              <a:rPr lang="en-US" sz="2800" b="0" dirty="0"/>
            </a:br>
            <a:r>
              <a:rPr lang="en-US" sz="2800" b="0" dirty="0"/>
              <a:t>1.CountryName</a:t>
            </a:r>
            <a:br>
              <a:rPr lang="en-US" sz="2800" b="0" dirty="0"/>
            </a:br>
            <a:r>
              <a:rPr lang="en-US" sz="2800" b="0" dirty="0"/>
              <a:t>2.CountryCode</a:t>
            </a:r>
            <a:br>
              <a:rPr lang="en-US" sz="2800" b="0" dirty="0"/>
            </a:br>
            <a:r>
              <a:rPr lang="en-US" sz="2800" b="0" dirty="0"/>
              <a:t>3.IndicatorName</a:t>
            </a:r>
            <a:br>
              <a:rPr lang="en-US" sz="2800" b="0" dirty="0"/>
            </a:br>
            <a:r>
              <a:rPr lang="en-US" sz="2800" b="0" dirty="0"/>
              <a:t>4.IndicatorCode</a:t>
            </a:r>
            <a:br>
              <a:rPr lang="en-US" sz="2800" b="0" dirty="0"/>
            </a:br>
            <a:r>
              <a:rPr lang="en-US" sz="2800" b="0" dirty="0"/>
              <a:t>5.Year</a:t>
            </a:r>
            <a:br>
              <a:rPr lang="en-US" sz="2800" dirty="0"/>
            </a:br>
            <a:endParaRPr lang="en-US" sz="2800" dirty="0"/>
          </a:p>
        </p:txBody>
      </p:sp>
      <p:pic>
        <p:nvPicPr>
          <p:cNvPr id="10" name="Content Placeholder 9" descr="Graphical user interface, text, application&#10;&#10;Description automatically generated">
            <a:extLst>
              <a:ext uri="{FF2B5EF4-FFF2-40B4-BE49-F238E27FC236}">
                <a16:creationId xmlns:a16="http://schemas.microsoft.com/office/drawing/2014/main" id="{14700193-3185-4A7C-9185-37C1345F4733}"/>
              </a:ext>
            </a:extLst>
          </p:cNvPr>
          <p:cNvPicPr>
            <a:picLocks noGrp="1" noChangeAspect="1"/>
          </p:cNvPicPr>
          <p:nvPr>
            <p:ph idx="1"/>
          </p:nvPr>
        </p:nvPicPr>
        <p:blipFill>
          <a:blip r:embed="rId3"/>
          <a:stretch>
            <a:fillRect/>
          </a:stretch>
        </p:blipFill>
        <p:spPr>
          <a:xfrm>
            <a:off x="5907314" y="1580854"/>
            <a:ext cx="5984648" cy="4152289"/>
          </a:xfrm>
        </p:spPr>
      </p:pic>
      <p:sp>
        <p:nvSpPr>
          <p:cNvPr id="17" name="Slide Number Placeholder 3">
            <a:extLst>
              <a:ext uri="{FF2B5EF4-FFF2-40B4-BE49-F238E27FC236}">
                <a16:creationId xmlns:a16="http://schemas.microsoft.com/office/drawing/2014/main" id="{7DE04EEF-2D65-4799-A54D-6FFBF8AF782D}"/>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spTree>
    <p:extLst>
      <p:ext uri="{BB962C8B-B14F-4D97-AF65-F5344CB8AC3E}">
        <p14:creationId xmlns:p14="http://schemas.microsoft.com/office/powerpoint/2010/main" val="349824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FB7C74-274F-44C3-B312-CCDDFD430AC1}"/>
              </a:ext>
            </a:extLst>
          </p:cNvPr>
          <p:cNvSpPr>
            <a:spLocks noGrp="1"/>
          </p:cNvSpPr>
          <p:nvPr>
            <p:ph type="title"/>
          </p:nvPr>
        </p:nvSpPr>
        <p:spPr>
          <a:xfrm>
            <a:off x="371475" y="260351"/>
            <a:ext cx="11520487" cy="758824"/>
          </a:xfrm>
        </p:spPr>
        <p:txBody>
          <a:bodyPr anchor="ctr">
            <a:normAutofit/>
          </a:bodyPr>
          <a:lstStyle/>
          <a:p>
            <a:pPr algn="ctr"/>
            <a:r>
              <a:rPr lang="en-US" sz="4800" dirty="0"/>
              <a:t>TECHNICAL ARCHITECTURE</a:t>
            </a:r>
          </a:p>
        </p:txBody>
      </p:sp>
      <p:pic>
        <p:nvPicPr>
          <p:cNvPr id="6" name="Picture Placeholder 5" descr="Diagram&#10;&#10;Description automatically generated">
            <a:extLst>
              <a:ext uri="{FF2B5EF4-FFF2-40B4-BE49-F238E27FC236}">
                <a16:creationId xmlns:a16="http://schemas.microsoft.com/office/drawing/2014/main" id="{4D0DC2D8-5B2F-429E-A1F7-EC11662099EC}"/>
              </a:ext>
            </a:extLst>
          </p:cNvPr>
          <p:cNvPicPr>
            <a:picLocks noGrp="1" noChangeAspect="1"/>
          </p:cNvPicPr>
          <p:nvPr>
            <p:ph idx="1"/>
          </p:nvPr>
        </p:nvPicPr>
        <p:blipFill rotWithShape="1">
          <a:blip r:embed="rId2"/>
          <a:stretch/>
        </p:blipFill>
        <p:spPr>
          <a:xfrm>
            <a:off x="1785257" y="1564594"/>
            <a:ext cx="9365216" cy="4612369"/>
          </a:xfrm>
          <a:noFill/>
        </p:spPr>
      </p:pic>
      <p:sp>
        <p:nvSpPr>
          <p:cNvPr id="13" name="Slide Number Placeholder 3">
            <a:extLst>
              <a:ext uri="{FF2B5EF4-FFF2-40B4-BE49-F238E27FC236}">
                <a16:creationId xmlns:a16="http://schemas.microsoft.com/office/drawing/2014/main" id="{A5B21F2F-D499-4126-B3A7-E89FE719C17B}"/>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a:t>
            </a:fld>
            <a:endParaRPr lang="en-US" sz="800"/>
          </a:p>
        </p:txBody>
      </p:sp>
    </p:spTree>
    <p:extLst>
      <p:ext uri="{BB962C8B-B14F-4D97-AF65-F5344CB8AC3E}">
        <p14:creationId xmlns:p14="http://schemas.microsoft.com/office/powerpoint/2010/main" val="393061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hart, bar chart&#10;&#10;Description automatically generated">
            <a:extLst>
              <a:ext uri="{FF2B5EF4-FFF2-40B4-BE49-F238E27FC236}">
                <a16:creationId xmlns:a16="http://schemas.microsoft.com/office/drawing/2014/main" id="{10378659-CAA7-4876-BE5F-A111561A5DC6}"/>
              </a:ext>
            </a:extLst>
          </p:cNvPr>
          <p:cNvPicPr>
            <a:picLocks noGrp="1" noChangeAspect="1"/>
          </p:cNvPicPr>
          <p:nvPr>
            <p:ph type="pic" sz="quarter" idx="10"/>
          </p:nvPr>
        </p:nvPicPr>
        <p:blipFill>
          <a:blip r:embed="rId2"/>
          <a:srcRect l="9896" r="9896"/>
          <a:stretch>
            <a:fillRect/>
          </a:stretch>
        </p:blipFill>
        <p:spPr>
          <a:xfrm>
            <a:off x="5672138" y="472281"/>
            <a:ext cx="6519862" cy="5913439"/>
          </a:xfrm>
        </p:spPr>
      </p:pic>
      <p:sp>
        <p:nvSpPr>
          <p:cNvPr id="3" name="Title 2">
            <a:extLst>
              <a:ext uri="{FF2B5EF4-FFF2-40B4-BE49-F238E27FC236}">
                <a16:creationId xmlns:a16="http://schemas.microsoft.com/office/drawing/2014/main" id="{C7B824DF-727A-4BDD-ABEA-6F1D34376536}"/>
              </a:ext>
            </a:extLst>
          </p:cNvPr>
          <p:cNvSpPr>
            <a:spLocks noGrp="1"/>
          </p:cNvSpPr>
          <p:nvPr>
            <p:ph type="ctrTitle"/>
          </p:nvPr>
        </p:nvSpPr>
        <p:spPr>
          <a:xfrm>
            <a:off x="371476" y="0"/>
            <a:ext cx="4416424" cy="1710530"/>
          </a:xfrm>
        </p:spPr>
        <p:txBody>
          <a:bodyPr>
            <a:normAutofit fontScale="90000"/>
          </a:bodyPr>
          <a:lstStyle/>
          <a:p>
            <a:r>
              <a:rPr lang="en-US" dirty="0"/>
              <a:t>DATA VISUALISATION</a:t>
            </a:r>
          </a:p>
        </p:txBody>
      </p:sp>
      <p:sp>
        <p:nvSpPr>
          <p:cNvPr id="4" name="Subtitle 3">
            <a:extLst>
              <a:ext uri="{FF2B5EF4-FFF2-40B4-BE49-F238E27FC236}">
                <a16:creationId xmlns:a16="http://schemas.microsoft.com/office/drawing/2014/main" id="{46A09CD6-6759-478C-9D30-4FE2423E62B0}"/>
              </a:ext>
            </a:extLst>
          </p:cNvPr>
          <p:cNvSpPr>
            <a:spLocks noGrp="1"/>
          </p:cNvSpPr>
          <p:nvPr>
            <p:ph type="subTitle" idx="1"/>
          </p:nvPr>
        </p:nvSpPr>
        <p:spPr>
          <a:xfrm>
            <a:off x="371476" y="1832855"/>
            <a:ext cx="4416424" cy="4906612"/>
          </a:xfrm>
        </p:spPr>
        <p:txBody>
          <a:bodyPr>
            <a:normAutofit/>
          </a:bodyPr>
          <a:lstStyle/>
          <a:p>
            <a:pPr marL="342900" indent="-342900">
              <a:buFont typeface="Arial" panose="020B0604020202020204" pitchFamily="34" charset="0"/>
              <a:buChar char="•"/>
            </a:pPr>
            <a:r>
              <a:rPr lang="en-US" sz="1600" b="0" i="0">
                <a:solidFill>
                  <a:srgbClr val="35475C"/>
                </a:solidFill>
                <a:effectLst/>
                <a:latin typeface="Montserrat" panose="00000500000000000000" pitchFamily="2" charset="0"/>
              </a:rPr>
              <a:t>Data visualization is where a given data set is presented in a graphical format. It helps the detection of patterns, trends and correlations that might go undetected in text-based data.Understanding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marL="342900" indent="-342900">
              <a:buFont typeface="Arial" panose="020B0604020202020204" pitchFamily="34" charset="0"/>
              <a:buChar char="•"/>
            </a:pPr>
            <a:r>
              <a:rPr lang="en-US" sz="1600" b="0" i="0">
                <a:solidFill>
                  <a:srgbClr val="35475C"/>
                </a:solidFill>
                <a:effectLst/>
                <a:latin typeface="Montserrat" panose="00000500000000000000" pitchFamily="2" charset="0"/>
              </a:rPr>
              <a:t>To visualize the dataset we need libraries called Matplotlib and Seaborn.The Matplotlib library is a Python 2D plotting library which allows you to generate plots, scatter plots, histograms, bar charts etc.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3669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E083-85AD-4381-9B4F-3FFD20D7417D}"/>
              </a:ext>
            </a:extLst>
          </p:cNvPr>
          <p:cNvSpPr>
            <a:spLocks noGrp="1"/>
          </p:cNvSpPr>
          <p:nvPr>
            <p:ph type="title"/>
          </p:nvPr>
        </p:nvSpPr>
        <p:spPr>
          <a:xfrm>
            <a:off x="1003300" y="69918"/>
            <a:ext cx="10515600" cy="1500187"/>
          </a:xfrm>
        </p:spPr>
        <p:txBody>
          <a:bodyPr/>
          <a:lstStyle/>
          <a:p>
            <a:pPr algn="ctr"/>
            <a:r>
              <a:rPr lang="en-US" dirty="0">
                <a:solidFill>
                  <a:schemeClr val="tx1"/>
                </a:solidFill>
              </a:rPr>
              <a:t>MODEL BUILDING</a:t>
            </a:r>
          </a:p>
        </p:txBody>
      </p:sp>
      <p:sp>
        <p:nvSpPr>
          <p:cNvPr id="3" name="Text Placeholder 2">
            <a:extLst>
              <a:ext uri="{FF2B5EF4-FFF2-40B4-BE49-F238E27FC236}">
                <a16:creationId xmlns:a16="http://schemas.microsoft.com/office/drawing/2014/main" id="{A12A8E3F-0680-46F0-8FEF-5622818DA17D}"/>
              </a:ext>
            </a:extLst>
          </p:cNvPr>
          <p:cNvSpPr>
            <a:spLocks noGrp="1"/>
          </p:cNvSpPr>
          <p:nvPr>
            <p:ph type="body" idx="1"/>
          </p:nvPr>
        </p:nvSpPr>
        <p:spPr>
          <a:xfrm>
            <a:off x="831850" y="1343378"/>
            <a:ext cx="10515600" cy="4876800"/>
          </a:xfrm>
        </p:spPr>
        <p:txBody>
          <a:bodyPr>
            <a:normAutofit/>
          </a:bodyPr>
          <a:lstStyle/>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pPr algn="l" rtl="0">
              <a:spcBef>
                <a:spcPts val="0"/>
              </a:spcBef>
              <a:spcAft>
                <a:spcPts val="800"/>
              </a:spcAft>
            </a:pPr>
            <a:r>
              <a:rPr lang="en-US" sz="1600" b="0" i="0" dirty="0">
                <a:solidFill>
                  <a:schemeClr val="bg2"/>
                </a:solidFill>
                <a:effectLst/>
                <a:latin typeface="Montserrat" panose="00000500000000000000" pitchFamily="2" charset="0"/>
              </a:rPr>
              <a:t>Example: 1. Linear Regression.</a:t>
            </a:r>
          </a:p>
          <a:p>
            <a:pPr algn="l" rtl="0">
              <a:spcBef>
                <a:spcPts val="0"/>
              </a:spcBef>
              <a:spcAft>
                <a:spcPts val="800"/>
              </a:spcAft>
            </a:pPr>
            <a:r>
              <a:rPr lang="en-US" sz="1600" b="0" i="0" dirty="0">
                <a:solidFill>
                  <a:schemeClr val="bg2"/>
                </a:solidFill>
                <a:effectLst/>
                <a:latin typeface="Montserrat" panose="00000500000000000000" pitchFamily="2" charset="0"/>
              </a:rPr>
              <a:t>2. Logistic Regression.</a:t>
            </a:r>
          </a:p>
          <a:p>
            <a:pPr algn="l" rtl="0">
              <a:spcBef>
                <a:spcPts val="0"/>
              </a:spcBef>
              <a:spcAft>
                <a:spcPts val="800"/>
              </a:spcAft>
            </a:pPr>
            <a:r>
              <a:rPr lang="en-US" sz="1600" b="0" i="0" dirty="0">
                <a:solidFill>
                  <a:schemeClr val="bg2"/>
                </a:solidFill>
                <a:effectLst/>
                <a:latin typeface="Montserrat" panose="00000500000000000000" pitchFamily="2" charset="0"/>
              </a:rPr>
              <a:t>3. Random Forest Regression / Classification.</a:t>
            </a:r>
          </a:p>
          <a:p>
            <a:pPr algn="l" rtl="0">
              <a:spcBef>
                <a:spcPts val="0"/>
              </a:spcBef>
              <a:spcAft>
                <a:spcPts val="800"/>
              </a:spcAft>
            </a:pPr>
            <a:r>
              <a:rPr lang="en-US" sz="1600" b="0" i="0" dirty="0">
                <a:solidFill>
                  <a:schemeClr val="bg2"/>
                </a:solidFill>
                <a:effectLst/>
                <a:latin typeface="Montserrat" panose="00000500000000000000" pitchFamily="2" charset="0"/>
              </a:rPr>
              <a:t>4. Decision Tree Regression / Classification.</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You will need to train the datasets to run smoothly and see an incremental improvement in the prediction rate.</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Now we apply the Random forest regressor algorithm on our dataset.</a:t>
            </a:r>
          </a:p>
          <a:p>
            <a:pPr algn="l" rtl="0" fontAlgn="base">
              <a:spcBef>
                <a:spcPts val="0"/>
              </a:spcBef>
              <a:spcAft>
                <a:spcPts val="800"/>
              </a:spcAft>
              <a:buFont typeface="Arial" panose="020B0604020202020204" pitchFamily="34" charset="0"/>
              <a:buChar char="•"/>
            </a:pPr>
            <a:r>
              <a:rPr lang="en-US" sz="1600" b="0" i="0" dirty="0">
                <a:solidFill>
                  <a:schemeClr val="bg2"/>
                </a:solidFill>
                <a:effectLst/>
                <a:latin typeface="Montserrat" panose="00000500000000000000" pitchFamily="2" charset="0"/>
              </a:rPr>
              <a:t>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a:t>
            </a:r>
          </a:p>
          <a:p>
            <a:endParaRPr lang="en-US" sz="1600" dirty="0"/>
          </a:p>
        </p:txBody>
      </p:sp>
      <p:sp>
        <p:nvSpPr>
          <p:cNvPr id="4" name="Slide Number Placeholder 3">
            <a:extLst>
              <a:ext uri="{FF2B5EF4-FFF2-40B4-BE49-F238E27FC236}">
                <a16:creationId xmlns:a16="http://schemas.microsoft.com/office/drawing/2014/main" id="{F3DB1094-21D9-4054-9046-2B347C6100FE}"/>
              </a:ext>
            </a:extLst>
          </p:cNvPr>
          <p:cNvSpPr>
            <a:spLocks noGrp="1"/>
          </p:cNvSpPr>
          <p:nvPr>
            <p:ph type="sldNum" sz="quarter" idx="12"/>
          </p:nvPr>
        </p:nvSpPr>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80561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F6FD-C62B-4F83-A101-679F59EE2701}"/>
              </a:ext>
            </a:extLst>
          </p:cNvPr>
          <p:cNvSpPr>
            <a:spLocks noGrp="1"/>
          </p:cNvSpPr>
          <p:nvPr>
            <p:ph type="title"/>
          </p:nvPr>
        </p:nvSpPr>
        <p:spPr/>
        <p:txBody>
          <a:bodyPr/>
          <a:lstStyle/>
          <a:p>
            <a:pPr algn="ctr"/>
            <a:r>
              <a:rPr lang="en-US" dirty="0"/>
              <a:t>VISUALISATION OF GRAPHS</a:t>
            </a:r>
          </a:p>
        </p:txBody>
      </p:sp>
      <p:sp>
        <p:nvSpPr>
          <p:cNvPr id="3" name="Slide Number Placeholder 2">
            <a:extLst>
              <a:ext uri="{FF2B5EF4-FFF2-40B4-BE49-F238E27FC236}">
                <a16:creationId xmlns:a16="http://schemas.microsoft.com/office/drawing/2014/main" id="{4BE09DAA-BC8A-461B-84B0-C24735E29455}"/>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7" name="Picture Placeholder 16" descr="Chart, line chart&#10;&#10;Description automatically generated">
            <a:extLst>
              <a:ext uri="{FF2B5EF4-FFF2-40B4-BE49-F238E27FC236}">
                <a16:creationId xmlns:a16="http://schemas.microsoft.com/office/drawing/2014/main" id="{20476209-C75D-4DDA-A6F8-C75242C2E832}"/>
              </a:ext>
            </a:extLst>
          </p:cNvPr>
          <p:cNvPicPr>
            <a:picLocks noGrp="1" noChangeAspect="1"/>
          </p:cNvPicPr>
          <p:nvPr>
            <p:ph type="pic" sz="quarter" idx="13"/>
          </p:nvPr>
        </p:nvPicPr>
        <p:blipFill>
          <a:blip r:embed="rId2"/>
          <a:srcRect l="11266" r="11266"/>
          <a:stretch>
            <a:fillRect/>
          </a:stretch>
        </p:blipFill>
        <p:spPr>
          <a:xfrm>
            <a:off x="467420" y="1761485"/>
            <a:ext cx="2494722" cy="2226366"/>
          </a:xfrm>
        </p:spPr>
      </p:pic>
      <p:pic>
        <p:nvPicPr>
          <p:cNvPr id="19" name="Picture Placeholder 18" descr="Chart, histogram&#10;&#10;Description automatically generated">
            <a:extLst>
              <a:ext uri="{FF2B5EF4-FFF2-40B4-BE49-F238E27FC236}">
                <a16:creationId xmlns:a16="http://schemas.microsoft.com/office/drawing/2014/main" id="{6EDD8C3C-B46D-4459-93D0-F81B2BA1AFEE}"/>
              </a:ext>
            </a:extLst>
          </p:cNvPr>
          <p:cNvPicPr>
            <a:picLocks noGrp="1" noChangeAspect="1"/>
          </p:cNvPicPr>
          <p:nvPr>
            <p:ph type="pic" sz="quarter" idx="21"/>
          </p:nvPr>
        </p:nvPicPr>
        <p:blipFill>
          <a:blip r:embed="rId3"/>
          <a:srcRect l="12739" r="12739"/>
          <a:stretch>
            <a:fillRect/>
          </a:stretch>
        </p:blipFill>
        <p:spPr/>
      </p:pic>
      <p:pic>
        <p:nvPicPr>
          <p:cNvPr id="21" name="Picture Placeholder 20" descr="Chart, histogram&#10;&#10;Description automatically generated">
            <a:extLst>
              <a:ext uri="{FF2B5EF4-FFF2-40B4-BE49-F238E27FC236}">
                <a16:creationId xmlns:a16="http://schemas.microsoft.com/office/drawing/2014/main" id="{C53FA79E-97F8-409E-A6E8-1EA53D6AA593}"/>
              </a:ext>
            </a:extLst>
          </p:cNvPr>
          <p:cNvPicPr>
            <a:picLocks noGrp="1" noChangeAspect="1"/>
          </p:cNvPicPr>
          <p:nvPr>
            <p:ph type="pic" sz="quarter" idx="22"/>
          </p:nvPr>
        </p:nvPicPr>
        <p:blipFill>
          <a:blip r:embed="rId4"/>
          <a:srcRect l="10311" r="10311"/>
          <a:stretch>
            <a:fillRect/>
          </a:stretch>
        </p:blipFill>
        <p:spPr/>
      </p:pic>
      <p:pic>
        <p:nvPicPr>
          <p:cNvPr id="23" name="Picture Placeholder 22" descr="Chart, line chart&#10;&#10;Description automatically generated">
            <a:extLst>
              <a:ext uri="{FF2B5EF4-FFF2-40B4-BE49-F238E27FC236}">
                <a16:creationId xmlns:a16="http://schemas.microsoft.com/office/drawing/2014/main" id="{6817457E-BDCE-4252-8FEC-7511C1420633}"/>
              </a:ext>
            </a:extLst>
          </p:cNvPr>
          <p:cNvPicPr>
            <a:picLocks noGrp="1" noChangeAspect="1"/>
          </p:cNvPicPr>
          <p:nvPr>
            <p:ph type="pic" sz="quarter" idx="23"/>
          </p:nvPr>
        </p:nvPicPr>
        <p:blipFill>
          <a:blip r:embed="rId5"/>
          <a:srcRect l="11457" r="11457"/>
          <a:stretch>
            <a:fillRect/>
          </a:stretch>
        </p:blipFill>
        <p:spPr>
          <a:xfrm>
            <a:off x="9235440" y="1761485"/>
            <a:ext cx="2560320" cy="2284908"/>
          </a:xfrm>
        </p:spPr>
      </p:pic>
    </p:spTree>
    <p:extLst>
      <p:ext uri="{BB962C8B-B14F-4D97-AF65-F5344CB8AC3E}">
        <p14:creationId xmlns:p14="http://schemas.microsoft.com/office/powerpoint/2010/main" val="83935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1F86E-AAAB-4796-B01D-F0DD9D5E1382}"/>
              </a:ext>
            </a:extLst>
          </p:cNvPr>
          <p:cNvSpPr>
            <a:spLocks noGrp="1"/>
          </p:cNvSpPr>
          <p:nvPr>
            <p:ph type="title"/>
          </p:nvPr>
        </p:nvSpPr>
        <p:spPr>
          <a:xfrm>
            <a:off x="371788" y="113393"/>
            <a:ext cx="5165724" cy="2557463"/>
          </a:xfrm>
        </p:spPr>
        <p:txBody>
          <a:bodyPr anchor="ctr">
            <a:normAutofit/>
          </a:bodyPr>
          <a:lstStyle/>
          <a:p>
            <a:r>
              <a:rPr lang="en-US" dirty="0"/>
              <a:t>Predicting the results</a:t>
            </a:r>
          </a:p>
        </p:txBody>
      </p:sp>
      <p:sp>
        <p:nvSpPr>
          <p:cNvPr id="4" name="Subtitle 3">
            <a:extLst>
              <a:ext uri="{FF2B5EF4-FFF2-40B4-BE49-F238E27FC236}">
                <a16:creationId xmlns:a16="http://schemas.microsoft.com/office/drawing/2014/main" id="{A4DCED27-0830-4A58-BFF6-95234B1A2B0F}"/>
              </a:ext>
            </a:extLst>
          </p:cNvPr>
          <p:cNvSpPr>
            <a:spLocks noGrp="1"/>
          </p:cNvSpPr>
          <p:nvPr>
            <p:ph idx="1"/>
          </p:nvPr>
        </p:nvSpPr>
        <p:spPr>
          <a:xfrm>
            <a:off x="6096000" y="476250"/>
            <a:ext cx="5795963" cy="2557463"/>
          </a:xfrm>
        </p:spPr>
        <p:txBody>
          <a:bodyPr>
            <a:normAutofit/>
          </a:bodyPr>
          <a:lstStyle/>
          <a:p>
            <a:endParaRPr lang="en-US" b="0" i="0" dirty="0">
              <a:effectLst/>
            </a:endParaRPr>
          </a:p>
          <a:p>
            <a:r>
              <a:rPr lang="en-US" b="0" i="0" dirty="0">
                <a:effectLst/>
              </a:rPr>
              <a:t>This is the home page where a brief introduction is given about the CO-2 Emission By Country. To see the prediction you need to click on prediction. You will be navigated to the prediction page.</a:t>
            </a:r>
            <a:endParaRPr lang="en-US" dirty="0"/>
          </a:p>
        </p:txBody>
      </p:sp>
      <p:sp>
        <p:nvSpPr>
          <p:cNvPr id="11" name="Slide Number Placeholder 3">
            <a:extLst>
              <a:ext uri="{FF2B5EF4-FFF2-40B4-BE49-F238E27FC236}">
                <a16:creationId xmlns:a16="http://schemas.microsoft.com/office/drawing/2014/main" id="{3D088D5A-9C8E-466B-AEC7-4630ADE0DEAE}"/>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9</a:t>
            </a:fld>
            <a:endParaRPr lang="en-US"/>
          </a:p>
        </p:txBody>
      </p:sp>
      <p:pic>
        <p:nvPicPr>
          <p:cNvPr id="6" name="Picture Placeholder 5" descr="Graphical user interface, application, email, Teams&#10;&#10;Description automatically generated">
            <a:extLst>
              <a:ext uri="{FF2B5EF4-FFF2-40B4-BE49-F238E27FC236}">
                <a16:creationId xmlns:a16="http://schemas.microsoft.com/office/drawing/2014/main" id="{F0FC5B63-B5AB-45BF-964A-2EA234632E26}"/>
              </a:ext>
            </a:extLst>
          </p:cNvPr>
          <p:cNvPicPr>
            <a:picLocks noGrp="1" noChangeAspect="1"/>
          </p:cNvPicPr>
          <p:nvPr>
            <p:ph type="pic" sz="quarter" idx="13"/>
          </p:nvPr>
        </p:nvPicPr>
        <p:blipFill rotWithShape="1">
          <a:blip r:embed="rId2"/>
          <a:srcRect t="22747" b="22747"/>
          <a:stretch/>
        </p:blipFill>
        <p:spPr>
          <a:xfrm>
            <a:off x="371788" y="2438400"/>
            <a:ext cx="11519861" cy="3943349"/>
          </a:xfrm>
          <a:noFill/>
        </p:spPr>
      </p:pic>
    </p:spTree>
    <p:extLst>
      <p:ext uri="{BB962C8B-B14F-4D97-AF65-F5344CB8AC3E}">
        <p14:creationId xmlns:p14="http://schemas.microsoft.com/office/powerpoint/2010/main" val="399723896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231</TotalTime>
  <Words>744</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Montserrat</vt:lpstr>
      <vt:lpstr>Wingdings</vt:lpstr>
      <vt:lpstr>Office Theme</vt:lpstr>
      <vt:lpstr>Prediction Of CO2 Emissions By Country Using IBM Watson</vt:lpstr>
      <vt:lpstr>PROJECT OBJECTIVES</vt:lpstr>
      <vt:lpstr>INTRODUCTION</vt:lpstr>
      <vt:lpstr>DATA To perform the required algorithms, operations on the data, we collected dataset from the source Kaggle. https://www.kaggle.com/ashukr/exploring-co2-emission?select=Indicators.csv  Few dataset attributes are: 1.CountryName 2.CountryCode 3.IndicatorName 4.IndicatorCode 5.Year </vt:lpstr>
      <vt:lpstr>TECHNICAL ARCHITECTURE</vt:lpstr>
      <vt:lpstr>DATA VISUALISATION</vt:lpstr>
      <vt:lpstr>MODEL BUILDING</vt:lpstr>
      <vt:lpstr>VISUALISATION OF GRAPHS</vt:lpstr>
      <vt:lpstr>Predicting the results</vt:lpstr>
      <vt:lpstr>Predicting the result  Here in the prediction page we get to choose the country for which we want to predict the emission, enter the values in the required areas in the mentioned ranges. Then click on predict to see the predicted result. </vt:lpstr>
      <vt:lpstr>FINAL OUTPUT</vt:lpstr>
      <vt:lpstr>CONCLUSION  This can be applied to predict CO2 emissions from energy consumption which can give us more accuracy . This model is used to monitor electrical energy and burning coal which affect the amount of CO2 emitted. It can be concluded that with the high accuracy of the prediction model, then the lower RMSE value must be obtained.For better results we used Random forest regressor algorithm.</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Emissions By Country Using IBM Watson</dc:title>
  <dc:creator>sowmya guptha</dc:creator>
  <cp:lastModifiedBy>Arshad Noman</cp:lastModifiedBy>
  <cp:revision>3</cp:revision>
  <dcterms:created xsi:type="dcterms:W3CDTF">2021-11-10T15:19:16Z</dcterms:created>
  <dcterms:modified xsi:type="dcterms:W3CDTF">2021-11-15T05:30:24Z</dcterms:modified>
</cp:coreProperties>
</file>