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4"/>
  </p:notesMasterIdLst>
  <p:sldIdLst>
    <p:sldId id="256" r:id="rId5"/>
    <p:sldId id="257" r:id="rId6"/>
    <p:sldId id="258" r:id="rId7"/>
    <p:sldId id="301" r:id="rId8"/>
    <p:sldId id="302" r:id="rId9"/>
    <p:sldId id="303" r:id="rId10"/>
    <p:sldId id="304" r:id="rId11"/>
    <p:sldId id="305" r:id="rId12"/>
    <p:sldId id="306" r:id="rId13"/>
    <p:sldId id="307" r:id="rId14"/>
    <p:sldId id="320" r:id="rId15"/>
    <p:sldId id="321" r:id="rId16"/>
    <p:sldId id="309" r:id="rId17"/>
    <p:sldId id="315" r:id="rId18"/>
    <p:sldId id="316" r:id="rId19"/>
    <p:sldId id="312" r:id="rId20"/>
    <p:sldId id="318" r:id="rId21"/>
    <p:sldId id="31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MMISHETY SOUMYA" initials="TS" lastIdx="1" clrIdx="0">
    <p:extLst>
      <p:ext uri="{19B8F6BF-5375-455C-9EA6-DF929625EA0E}">
        <p15:presenceInfo xmlns:p15="http://schemas.microsoft.com/office/powerpoint/2012/main" xmlns="" userId="cac3927df32ad4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8598D"/>
    <a:srgbClr val="646C92"/>
    <a:srgbClr val="5A6B76"/>
    <a:srgbClr val="5A6E6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9" autoAdjust="0"/>
    <p:restoredTop sz="95934"/>
  </p:normalViewPr>
  <p:slideViewPr>
    <p:cSldViewPr snapToGrid="0">
      <p:cViewPr varScale="1">
        <p:scale>
          <a:sx n="63" d="100"/>
          <a:sy n="63" d="100"/>
        </p:scale>
        <p:origin x="-114" y="-32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pPr/>
              <a:t>11/25/2021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pPr/>
              <a:t>‹#›</a:t>
            </a:fld>
            <a:endParaRPr lang="en-US" dirty="0"/>
          </a:p>
        </p:txBody>
      </p:sp>
    </p:spTree>
    <p:extLst>
      <p:ext uri="{BB962C8B-B14F-4D97-AF65-F5344CB8AC3E}">
        <p14:creationId xmlns:p14="http://schemas.microsoft.com/office/powerpoint/2010/main" xmlns=""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xmlns="" id="{F44A4473-D4D4-4E24-B542-C5D63C28DA75}"/>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xmlns="" id="{14CA4A32-A016-460F-8B99-22A5D265B4B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xmlns="" id="{84DB1BC2-B158-4DA5-9164-843E6B566C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xmlns="" id="{751FDE2E-D749-401E-B3BA-66B2F5231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xmlns="" id="{49546377-E2EE-4854-AA84-5575789BAF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xmlns="" id="{04FCC465-42B8-456F-951F-8C51A42F97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xmlns="" id="{3D7F8A9A-8A53-4FD3-855C-C49B035CE8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xmlns="" id="{AC347F99-AC7C-4DB2-8AAF-9E2A7AE629C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xmlns="" id="{89B06C37-E219-479D-B324-0DC7D05651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xmlns="" id="{29A1D878-CEA2-41DC-8638-A852316726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xmlns="" id="{99394209-57ED-4126-A8DC-0862D1FA11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xmlns="" id="{A48B0004-4618-4D71-88D1-A2FEE4F0AD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xmlns="" id="{4D1C172B-2446-428A-A518-FE1B5FCE0D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xmlns="" id="{E359C795-FCC1-401F-B0B6-F722AE632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xmlns="" id="{8260D102-71BB-497E-A5CF-743FB59874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xmlns="" id="{811E3D98-A5FB-4BDE-A07D-A03EB898C6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xmlns="" id="{9E48CE7F-B4EF-4629-8706-6838C171EF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xmlns="" id="{C8EBC77A-0887-4128-A73B-2C0165C6F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xmlns="" id="{7AF3D400-AAAA-47BD-922E-AA3A2AFA30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xmlns="" id="{B0A3E6A0-609D-427D-9D34-E7CF184B45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xmlns="" id="{DDE08965-A3F4-426A-924B-102A6F6FE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xmlns="" id="{13FA8E6E-7F53-47E9-9BF8-1CD3130F4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xmlns="" id="{7A8A9991-EF8F-4128-9DB7-A2FA8CF2F68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xmlns="" id="{41E966B6-186E-4D17-B570-969B6951A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xmlns="" id="{918B08AD-5F3C-4FC5-8998-8524763C75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xmlns="" id="{EDF72260-B0A1-47A1-9459-FDF4600ACA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xmlns="" id="{C6A7FA58-53F7-4C2F-96D5-E97BB3CC67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xmlns="" id="{1B986617-481E-450F-8FAD-CA3086A3E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xmlns="" id="{4D24CAEB-B2FE-4796-8E6E-DB5148C380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xmlns="" id="{3D577B03-E6D9-4FFA-A799-E504CBF8D7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xmlns="" id="{43509C13-FDEE-45B0-B954-D80D6F38F00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xmlns="" id="{21FF647D-8D8A-43E8-A2E2-46D1117839F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xmlns="" id="{87B8728B-0A45-4551-99F0-CF33B850DA5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CCFAA15D-9EFC-4A70-AC98-CB3EF00C3A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xmlns="" id="{AD80CCBD-3F02-48A0-A24E-5971D22951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xmlns="" id="{AB5B7D34-5A4E-48DE-8893-0F022E4CC9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xmlns="" id="{2341ADC6-0CC2-46C0-BA6F-9D991366980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xmlns="" id="{A93316DB-546B-41BA-AD1B-94D5C46702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xmlns="" id="{35105C82-44C4-41C2-96AE-ADE6DD1D71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xmlns="" id="{A7A634F2-054C-4614-9ECB-96BE809893D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xmlns="" id="{1764AB7F-1912-4909-A04A-C8D125467E1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xmlns="" id="{6B93639B-DE1C-4A46-A4B5-B88FD6FC2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6C5D17F-13E7-4861-A839-3C56ABD56C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xmlns="" id="{1C343C91-0F9E-4530-939D-2D9F15DF4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xmlns="" id="{92109E9F-E572-4202-B7A6-630155DD5BB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xmlns="" id="{B4FF54B2-44F5-42F7-8353-111D80A8D2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xmlns="" id="{19A2BBF4-4F54-4179-B672-AD4C8D58A30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xmlns="" id="{2F2D95CF-DAE2-4601-B9A6-233F4F2F3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xmlns="" id="{3CD52B72-C30B-4570-A8AB-78CB884F8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xmlns="" id="{696A9FBF-C89D-4CF9-A1DC-C0275A3B3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xmlns="" id="{C50B0ACE-17B4-4F11-BA43-0159796B83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xmlns="" id="{F0346B01-7019-48B2-9BE7-3E90F590FD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xmlns="" id="{5C186E4B-7559-4E95-9BDD-7DA75E0873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xmlns="" id="{4FFE117A-211E-4BD5-AB76-05026DEC6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xmlns="" id="{5CC0C412-2859-4E97-924F-291318E6AD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xmlns="" id="{AECE441C-0FBF-4F02-9781-35F2487E3C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xmlns="" id="{951A4317-3E34-41B4-BCD9-E6E0627C18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xmlns="" id="{CE2D40E4-274B-4D43-801B-7B3BAF03E4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xmlns="" id="{2D939FC8-6395-4DCB-B28C-2342BFB72F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xmlns="" id="{620FEEF2-AE91-48CA-8FE7-B50F83E1CF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xmlns="" id="{27050D75-D26B-4BD3-A4A5-68DF13E9C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xmlns="" id="{37668160-F5BE-4756-B84F-C68992BC7A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xmlns="" id="{E7F90261-4A5A-4C39-B4B3-FEBED04E34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xmlns="" id="{71681E7C-A7E8-4F01-9001-3FD1105E1B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xmlns="" id="{901B0597-C838-4481-A49D-E8D85B631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xmlns="" id="{23C2B0BF-A329-4A97-B3D5-545BC6813E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xmlns="" id="{DBCCCA80-4FEE-4C79-8AF3-66B97054C8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xmlns="" id="{4B9AD13F-808D-4464-989B-F40B3E77B7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xmlns="" id="{076473B5-E30F-4635-8789-51368A971B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xmlns="" id="{EF568995-35CF-4C80-A63C-82B47F1BA1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xmlns="" id="{99432608-19E2-4A3E-A68B-45C8E5DD47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xmlns="" id="{127A2810-84DE-450A-986B-DE8AF8AE6F1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1A56ED6A-BBD4-4005-A99D-65BCF8047CC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xmlns="" id="{CFC0629C-AFCE-4D39-87D5-36EF1FE5CF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xmlns="" id="{81F3517A-93AD-4DF3-BEC7-E607A73E5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4CBBC251-E8DD-438C-8733-7D65F461A4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xmlns="" id="{6A94A4D4-EFFA-4AE2-B533-75F01F0F00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xmlns="" id="{1F4B0E1D-2F9C-444A-ADBA-BDE9F01D8D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xmlns="" id="{5F5ACA0E-A5DF-4015-8FD4-FA7A53E9D1A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xmlns="" id="{5A4DCFFD-FD3C-42EA-862E-5B792D9020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xmlns="" id="{0089A8F3-7530-4C17-848C-580015C3ED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xmlns="" id="{61D8EA0C-1521-4C6D-8C09-DD6D8F1F22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xmlns="" id="{517033B6-6B8A-4BD6-9A52-BF9E9EFBD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xmlns="" id="{88D7A558-4107-4032-8E5F-99B445369147}"/>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xmlns=""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xmlns=""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xmlns=""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xmlns=""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xmlns=""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xmlns=""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B4910FDC-FCA3-4F39-AC3F-821172639127}"/>
              </a:ext>
              <a:ext uri="{C183D7F6-B498-43B3-948B-1728B52AA6E4}">
                <adec:decorative xmlns:adec="http://schemas.microsoft.com/office/drawing/2017/decorative" xmlns="" val="1"/>
              </a:ext>
            </a:extLst>
          </p:cNvPr>
          <p:cNvSpPr/>
          <p:nvPr userDrawn="1">
            <p:extLst>
              <p:ext uri="{386F3935-93C4-4BCD-93E2-E3B085C9AB24}">
                <p16:designElem xmlns:p16="http://schemas.microsoft.com/office/powerpoint/2015/main" xmlns=""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xmlns=""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xmlns=""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xmlns=""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xmlns=""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a:xfrm>
            <a:off x="6356725" y="6357600"/>
            <a:ext cx="3347285" cy="460800"/>
          </a:xfrm>
        </p:spPr>
        <p:txBody>
          <a:bodyPr/>
          <a:lstStyle/>
          <a:p>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xmlns="" id="{6CA9855B-4072-4D45-821E-549FDF548137}"/>
              </a:ext>
              <a:ext uri="{C183D7F6-B498-43B3-948B-1728B52AA6E4}">
                <adec:decorative xmlns:adec="http://schemas.microsoft.com/office/drawing/2017/decorative" xmlns="" val="1"/>
              </a:ext>
            </a:extLst>
          </p:cNvPr>
          <p:cNvGrpSpPr>
            <a:grpSpLocks/>
          </p:cNvGrpSpPr>
          <p:nvPr userDrawn="1">
            <p:extLst>
              <p:ext uri="{386F3935-93C4-4BCD-93E2-E3B085C9AB24}">
                <p16:designElem xmlns:p16="http://schemas.microsoft.com/office/powerpoint/2015/main" xmlns=""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xmlns="" id="{CD707C0C-4086-4F35-A8FC-A45D727AA61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xmlns="" id="{3D21528F-9013-4CD7-9F7C-D3F36248816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xmlns="" id="{06A8F5A2-62EC-4CDC-945A-E6C50C86CA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xmlns="" id="{9625C8AA-1597-4CED-8301-18D382EF0DF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xmlns="" id="{5DF95B35-23E9-4724-A4F8-8ED718B5DE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xmlns="" id="{26C6754B-5776-451D-95ED-62AA4D0BAE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xmlns="" id="{A345A289-8D6C-4886-B54C-3E0D26D176E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xmlns="" id="{5690D981-545B-4A73-A22E-6E701024AC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xmlns="" id="{FCB89D53-605D-4497-A82E-C5CB7B9AB10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xmlns="" id="{4200751B-2483-40F5-8C14-EF64034D4531}"/>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xmlns="" id="{A9677C6B-C435-43E3-BF18-DC35709C972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xmlns="" id="{56E374F1-3376-4D82-B66C-A0588A30F02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xmlns="" id="{979B4E97-34CE-4034-8523-F1584A03448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xmlns="" id="{F4C4EFFF-E30B-4F0B-9ED4-FF63047DCBD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xmlns="" id="{173FDB7E-F5CA-497D-95CF-7A00D6789CF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xmlns="" id="{42266BB1-5605-4F64-B071-80A97BAD9C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xmlns="" id="{90D15A2A-0F2D-4AB8-8252-303BA5DB3B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xmlns="" id="{E676282C-5FCF-4E29-AE15-2545F1A685E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xmlns="" id="{AF7EC2A1-EAFC-4851-A4E3-47811C4456B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xmlns="" id="{6F9BD94B-F299-45D3-B66E-F20FBC9246D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xmlns="" id="{50E616C9-EAB1-4990-B569-17C6CB08891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xmlns="" id="{2F983FB0-2CC2-4D5F-A331-4130F138E91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xmlns="" id="{B1ABC269-0802-4C4A-9E57-6F876F122C8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xmlns="" id="{233153AF-C5CF-40DD-9E5E-9B84272F467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xmlns="" id="{95E220B7-17F2-4748-A337-3B8D58860387}"/>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xmlns="" id="{63DC02CB-E162-45FD-AF68-0A1DB537F40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xmlns="" id="{4D9CBADA-7016-4987-B723-F7AE8E2E57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xmlns="" id="{1DCEDCA0-F979-4B3C-A0CA-F98F2DEE892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xmlns="" id="{1B701ADB-B6EB-4BED-8D15-F358A67EC9F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xmlns="" id="{239EB39D-EF7A-4284-83B8-904957045D8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xmlns="" id="{59413AC3-6F9D-431E-8136-F15C0FCA62A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xmlns="" id="{987DF8D6-E53D-4C41-B339-1E5094638FA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xmlns="" id="{66036562-1199-405F-B95A-C3A543B5DB4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xmlns="" id="{C4C4997E-6944-4940-8B33-92DB90BCE3A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xmlns="" id="{0A44DA53-5DA1-44E2-8EB4-F53CC84C9F2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F072B3FF-FEA5-46BC-8627-9B46C5F3967D}"/>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xmlns="" id="{FB18587D-1BDA-4D28-9B48-3C37C764B66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xmlns="" id="{8CFE033B-F34F-4836-B6F3-93E6C7D9C5C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xmlns="" id="{07F79761-CFAA-4330-8067-31EC1DC3E16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xmlns="" id="{8A0BC496-427B-4836-B989-97B0673D8F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xmlns="" id="{A0D554E1-33ED-415C-BF15-FC38D2E33C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xmlns="" id="{D1F1EE7D-C5FF-46EA-AB9C-94E1F2D9B73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xmlns="" id="{2AC2FE37-AED7-4C81-A52E-FD105C1BDA8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xmlns="" id="{AB34FC05-3259-4BE2-8DA9-91435FAFCE7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xmlns="" id="{AC11598E-3FD2-47F3-8E57-D5D6130DBC3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xmlns="" id="{37D098FA-73CF-44E6-B612-7DE664E5DE0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xmlns="" id="{66672930-1A30-4508-A9D2-FA4271C6B1E1}"/>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xmlns="" id="{174F3D5B-9943-4A8B-8699-ABB2B7991B8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xmlns="" id="{6834DCA2-951C-4A9B-8490-5C7BD0FFBB9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xmlns="" id="{316B6CF4-BCF3-4765-B744-A1EB5A76D33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xmlns="" id="{BAD99054-FC47-4391-9369-B309A0AA2582}"/>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xmlns="" id="{1A1CDB94-FE6F-4AAC-94D9-DDCEC703B126}"/>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xmlns="" id="{99B22DCB-54E6-4769-9DD7-3736B4041B2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xmlns="" id="{67DA3C33-5733-4571-AD7C-F9D7447D18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xmlns="" id="{DEACDE3F-3571-479B-8545-A0EB157DFB7D}"/>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xmlns="" id="{0EBC688C-242B-4AF8-9A28-74C5D3A7DD7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xmlns="" id="{C4C8C45C-CEB8-4DEA-A7C9-8028747D4C2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xmlns="" id="{7FC624AF-D992-41C1-A403-A0A4731BE06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xmlns="" id="{F63171A4-E846-4A64-8292-3ED3583B6DE9}"/>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xmlns="" id="{E59C66F3-BAB8-46AB-849B-0BC14A74B8AB}"/>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xmlns="" id="{68CD087B-52FF-4F11-A251-6F6A6B9093A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xmlns="" id="{7FD7CD23-A1FC-41E8-A563-0B0A87A8FC8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xmlns="" id="{A3A34481-695D-470B-9A01-A047EAA615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xmlns="" id="{5B26EEFA-6CAA-4BF6-B4BD-7C083D59BF3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xmlns="" id="{61976329-310A-4F70-B22C-F032D4BF7E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xmlns="" id="{0A0DA1ED-70C5-4D8F-B61F-F6E9E07D595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xmlns="" id="{EDF58541-8ECC-487F-96C7-3267D0F9C8C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xmlns="" id="{D1DAAA62-5552-4436-97D9-353F629E8AB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xmlns="" id="{EBA1BB6B-72EF-4525-89A1-FC5BE70D71B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xmlns="" id="{D3BD4012-93F7-424A-9146-8E7E831D9E7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xmlns="" id="{A2E36983-6A8E-4C78-AA27-363C0D676C8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xmlns="" id="{AB2380FC-F201-44F0-A531-1402201E4EB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xmlns="" id="{737C3A27-BD47-4E93-A1E3-33B902DD068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xmlns="" id="{C257BCC6-B88D-4C3B-BEFD-25D320F39CF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xmlns="" id="{0519964D-597A-4E0C-B66C-89D30B8582B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xmlns="" id="{A31BADE6-3732-4787-8841-96E8F05C0A9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xmlns="" id="{447ED593-61E3-4BD7-8984-7FE5621549D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xmlns="" id="{6AD98272-0FC0-49AC-9877-8D2BAA5148B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xmlns="" id="{D54770D9-48C7-4C76-9F40-65C9B9C05CE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xmlns="" id="{4B9C1A3A-3DED-4CC1-820C-16B358DF9EC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xmlns="" id="{2404A56E-8A81-48CB-9AC4-2CB6EA55DD7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xmlns="" id="{6D6A743B-85A5-41A8-9664-D654620D25D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xmlns="" id="{23DAD9FD-AF99-4D89-9BC8-E6739BD17ACA}"/>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xmlns="" id="{D7170781-0173-4FAB-8358-42C469FC51A3}"/>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xmlns="" id="{03C55E22-B879-4AE0-BC46-BA8A4E950C50}"/>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AA07E073-1978-4DCC-9E5C-FF89EF524BF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xmlns="" id="{5691F80E-D2E0-4E78-AA76-8D827AE4101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xmlns="" id="{E34C55D1-5C55-44D3-9C26-E1951DA3937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xmlns="" id="{4C9CB0E6-07EF-4140-926D-D380C1A88EB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xmlns="" id="{263BBD78-504D-435B-8933-2C460DC38E7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xmlns="" id="{1AD78D29-1FCF-4E88-A958-924F701D5E4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xmlns="" id="{EA551A3F-69EF-45CC-87F7-867808A3FAD2}"/>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xmlns="" id="{12724B09-E74E-49FA-BB5D-583BB89B798C}"/>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xmlns="" id="{DA2788BF-64AD-4328-8CB9-8C2C98CF54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xmlns="" id="{D9591CB5-16C9-44FC-B125-529D33F91BF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xmlns="" id="{4F82A945-38F0-45AF-A28A-C6A0E6A2E7F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xmlns="" id="{80FA6744-F48F-4652-86E5-BA3ABEF32274}"/>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xmlns="" id="{FAC3DEAD-5797-4CA1-A8F2-3F487AAC6B1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xmlns="" id="{F9AF9D64-C9FB-4D32-993D-3423A2E55EE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xmlns="" id="{9097AC72-422F-4CE0-A772-A63E2294ACD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xmlns="" id="{1A6B3F4D-48A0-4FC2-8720-2606D6AA04C0}"/>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xmlns="" id="{67E4FA26-563D-4D19-BAEB-A370818E51A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xmlns="" id="{03B51AAC-6B1D-43D1-8885-402653BA90F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xmlns="" id="{CF4180FB-7FBD-421F-A284-4C2CC61B384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xmlns="" id="{28E615C5-6A2E-4BF3-A3A8-9061C5B1B845}"/>
                    </a:ext>
                    <a:ext uri="{C183D7F6-B498-43B3-948B-1728B52AA6E4}">
                      <adec:decorative xmlns:adec="http://schemas.microsoft.com/office/drawing/2017/decorative" xmlns="" val="1"/>
                    </a:ext>
                  </a:extLst>
                </p:cNvPr>
                <p:cNvGrpSpPr>
                  <a:grpSpLocks/>
                </p:cNvGrpSpPr>
                <p:nvPr>
                  <p:extLst>
                    <p:ext uri="{386F3935-93C4-4BCD-93E2-E3B085C9AB24}">
                      <p16:designElem xmlns:p16="http://schemas.microsoft.com/office/powerpoint/2015/main" xmlns=""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xmlns="" id="{B15A4CEB-6B8D-48C3-8484-3EC282A34A1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xmlns="" id="{38F7FD7D-E582-4214-B1B3-D289130553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xmlns="" id="{B74D1DAC-C0D4-447E-8665-EAFF34F4E32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xmlns=""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xmlns=""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xmlns=""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endParaRPr lang="en-US" dirty="0"/>
          </a:p>
        </p:txBody>
      </p:sp>
      <p:sp>
        <p:nvSpPr>
          <p:cNvPr id="9" name="Picture Placeholder 8">
            <a:extLst>
              <a:ext uri="{FF2B5EF4-FFF2-40B4-BE49-F238E27FC236}">
                <a16:creationId xmlns:a16="http://schemas.microsoft.com/office/drawing/2014/main" xmlns=""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xmlns=""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6" name="Group 5">
            <a:extLst>
              <a:ext uri="{FF2B5EF4-FFF2-40B4-BE49-F238E27FC236}">
                <a16:creationId xmlns:a16="http://schemas.microsoft.com/office/drawing/2014/main" xmlns="" id="{4DF41F26-BFC3-471C-AEBF-8D613043F8A1}"/>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xmlns="" id="{CD3F709F-F0BC-4149-B83C-D6E0B13F9CA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xmlns="" id="{5C5EF830-776D-4D9D-B2AD-E2EF27FE2B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xmlns="" id="{24555386-DD07-47B5-8731-6188F04409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xmlns="" id="{98AACD5A-587D-4523-8687-E39554A9E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xmlns="" id="{056E6FE3-AE0B-4665-BDC4-C43B088EA3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xmlns="" id="{3341E111-158B-46EB-85CF-76ACE2E63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xmlns="" id="{B6BAC346-F465-42C1-B326-511CDAAFCD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xmlns="" id="{41EFAE7C-FB00-406B-B543-258ECBA85C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xmlns="" id="{7B8E44F7-B4B5-407F-8CBF-2EF396585A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xmlns="" id="{E5CB4BB7-46DD-4D14-AF85-0E13EFBA6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xmlns="" id="{F7F8EDDC-B124-4CF0-9C0B-036D7E9203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xmlns="" id="{F9979D20-23CA-44BF-94E4-277FAA877C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xmlns="" id="{64DA53E4-1E27-44B2-9EA5-375E3D20A7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xmlns="" id="{AF41DBD5-F7CA-43C7-B477-6E93D8DC0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xmlns="" id="{8DE355CC-A733-4109-AC9E-4E5E96E355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xmlns="" id="{C60E99C1-AC1B-4267-A404-07CA28EA1AA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xmlns="" id="{46BA754B-AF8C-4E32-B5D4-BD2CA1341E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xmlns="" id="{AA7154F4-DAA9-42B8-9C79-E7D89EB926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xmlns="" id="{CFCCE002-4181-4663-B8B4-5B5CC711B8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xmlns="" id="{B3C1286A-A92F-45A8-A144-C4EBF3B8BC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xmlns="" id="{31993490-8FCD-4048-A2E8-0A217FF656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xmlns="" id="{33AF3440-700A-44B0-A0D1-1E6301F18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xmlns="" id="{F17E7CAB-5E29-47AC-91E8-B488D357FB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xmlns="" id="{D713AE0B-3A03-4CCB-B15E-CAF75D85583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xmlns="" id="{94CC0330-760F-4B4E-BE37-D345B5B2E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xmlns="" id="{8B6C8306-3715-4107-BA99-68EB308CA19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5A4B3797-F2A4-43E3-B8F8-8BC4B0FBDE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xmlns="" id="{BB27766D-84D5-4D02-AE36-3149427B22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xmlns="" id="{8F1C8A62-8495-422A-9A73-9C59C603F6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xmlns="" id="{B1CEBFBC-BC6E-4C5F-BEC4-DD2079D8E2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xmlns="" id="{969A298F-AA6C-4139-992B-E27C085461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xmlns="" id="{972AA363-33A2-4979-9DE5-9FA8ACADE0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xmlns="" id="{A3822750-6B8C-4F83-9CAD-F924EF49378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xmlns="" id="{58523E1A-71CD-4B09-A4F4-07F86003B4A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xmlns="" id="{169972B1-6443-4F74-80F9-BB4943CD30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xmlns="" id="{EB69F32F-40CA-458E-B833-E909ADFDD9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xmlns="" id="{5B2FEC36-803B-49C9-8313-D558457B25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xmlns="" id="{5178F1E3-F49B-4E7A-BA5C-B2BFD9A636E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xmlns="" id="{9F18055A-6D8B-4373-A010-59AE8C813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xmlns="" id="{2612E838-0F14-4DE7-AD23-6A83078511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xmlns="" id="{AF3F8EED-B567-43E0-8B31-5A5E7AFB2D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xmlns="" id="{952B8C31-9649-4E69-B31C-D77394EE2339}"/>
              </a:ext>
              <a:ext uri="{C183D7F6-B498-43B3-948B-1728B52AA6E4}">
                <adec:decorative xmlns:adec="http://schemas.microsoft.com/office/drawing/2017/decorative" xmlns="" val="1"/>
              </a:ext>
            </a:extLst>
          </p:cNvPr>
          <p:cNvGrpSpPr>
            <a:grpSpLocks noGrp="1" noUngrp="1" noRot="1" noChangeAspect="1" noMove="1" noResize="1"/>
          </p:cNvGrpSpPr>
          <p:nvPr userDrawn="1">
            <p:extLst>
              <p:ext uri="{386F3935-93C4-4BCD-93E2-E3B085C9AB24}">
                <p16:designElem xmlns:p16="http://schemas.microsoft.com/office/powerpoint/2015/main" xmlns=""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xmlns="" id="{269D1249-EDCC-41AC-BA08-E670FB4E338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xmlns="" id="{EA5EA6EB-846A-4897-AE83-5BDD96A4F2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xmlns="" id="{185EF0DB-BE87-4CDD-823B-E665113797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xmlns="" id="{9AC9E234-4400-46EB-92D7-9B53A68B91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xmlns="" id="{A0C06F74-3085-4BB3-9758-D97415975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xmlns="" id="{9EA54D9F-32B0-4B48-B93A-B5A9E3DC6B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xmlns="" id="{3858A715-B583-4779-A1D2-86822F2CB8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xmlns="" id="{ECAE61B9-0396-4F89-85E9-EB174D639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xmlns="" id="{46E4F030-726A-40ED-810F-C9F2379183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xmlns="" id="{B3148C64-AE70-4F9D-B6CE-5C92B9922B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xmlns="" id="{78C97992-BC56-40D7-A639-3D314871C8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xmlns="" id="{469CAD99-0EFE-4B8E-922B-0C2BCFFD5D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xmlns="" id="{1D00B441-E5A3-4411-9B05-8E09BFF62D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xmlns="" id="{3FFE4E0B-A703-4655-B55F-44B3A3902F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xmlns="" id="{F19632C2-B953-4CD1-9EAA-5C1FEA3EFD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xmlns="" id="{DBDC3951-9E4C-4062-9B43-3038D9058A6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xmlns="" id="{2764EF0E-A104-46C9-B242-778009E49E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xmlns="" id="{D0A8B652-41E0-456C-9C9F-1F0EC0089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xmlns="" id="{802E547A-C876-460C-B6A4-BCE8D39DA0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xmlns="" id="{00363E6C-7B8D-4E1D-A93E-E73306E130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xmlns="" id="{206E174F-B8D0-4FFD-A1B5-56BFC5CCE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xmlns="" id="{3A10191E-76B5-4841-B32D-0DF6EAB639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xmlns="" id="{CF67EF0B-5FE7-4D99-8B38-95B1706F07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xmlns="" id="{0B39CF0F-2997-4D96-8F17-211C97D87DB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xmlns="" id="{6408937D-7FFE-4D6C-AF79-1F60035CC7C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xmlns="" id="{749AA60A-BD5D-4647-AE8A-DF411C654BD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3F335D2B-768D-4700-A35C-F54A7BD352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xmlns="" id="{B6F1EDEE-EDB1-4759-9339-8F60B631A3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xmlns="" id="{305D4D3B-BD5E-44BE-BE6A-4C91845930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xmlns="" id="{30748E9E-1F8D-4FB9-89D6-F5B35B5049F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xmlns="" id="{B56CFFBA-D942-451F-B4E0-133DEA264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xmlns="" id="{1B25F38B-03B2-435D-82ED-142D2AB4D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xmlns="" id="{E1A0A593-F414-4B02-A355-AC7A50A7E0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xmlns="" id="{1BA06E81-194E-43F2-B418-BF8101EAAE2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xmlns="" id="{ABE6BF78-8FF2-4595-9072-48ACEBE207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xmlns="" id="{E182745B-1C12-49AC-97AD-501D806E9F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xmlns="" id="{56B38515-A1C4-46D9-AEC6-E55E1CB733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xmlns="" id="{C9A4424F-2DA0-4E5A-9291-0A5FCE5575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xmlns="" id="{8609BA22-8E70-41AA-BACA-C9F8A789B2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C2F49FC5-EFC3-4A02-9782-EC06564A9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xmlns="" id="{782187F0-090B-4C65-B604-5DD33B4FF2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xmlns="" id="{A3805DED-0C97-4EF7-B1E1-0E016E053719}"/>
              </a:ext>
              <a:ext uri="{C183D7F6-B498-43B3-948B-1728B52AA6E4}">
                <adec:decorative xmlns:adec="http://schemas.microsoft.com/office/drawing/2017/decorative" xmlns="" val="1"/>
              </a:ext>
            </a:extLst>
          </p:cNvPr>
          <p:cNvCxnSpPr>
            <a:cxnSpLocks/>
          </p:cNvCxnSpPr>
          <p:nvPr userDrawn="1">
            <p:extLst>
              <p:ext uri="{386F3935-93C4-4BCD-93E2-E3B085C9AB24}">
                <p16:designElem xmlns:p16="http://schemas.microsoft.com/office/powerpoint/2015/main" xmlns=""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07C0FA93-7C0D-4CC0-BB42-DF569688ED82}"/>
              </a:ext>
              <a:ext uri="{C183D7F6-B498-43B3-948B-1728B52AA6E4}">
                <adec:decorative xmlns:adec="http://schemas.microsoft.com/office/drawing/2017/decorative" xmlns="" val="1"/>
              </a:ext>
            </a:extLst>
          </p:cNvPr>
          <p:cNvSpPr/>
          <p:nvPr userDrawn="1">
            <p:extLst>
              <p:ext uri="{386F3935-93C4-4BCD-93E2-E3B085C9AB24}">
                <p16:designElem xmlns:p16="http://schemas.microsoft.com/office/powerpoint/2015/main" xmlns=""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xmlns=""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xmlns=""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xmlns=""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xmlns="" id="{36D3DA45-FD99-405B-8BF9-260DD97C0D4F}"/>
              </a:ext>
              <a:ext uri="{C183D7F6-B498-43B3-948B-1728B52AA6E4}">
                <adec:decorative xmlns:adec="http://schemas.microsoft.com/office/drawing/2017/decorative" xmlns="" val="1"/>
              </a:ext>
            </a:extLst>
          </p:cNvPr>
          <p:cNvGrpSpPr/>
          <p:nvPr userDrawn="1">
            <p:extLst>
              <p:ext uri="{386F3935-93C4-4BCD-93E2-E3B085C9AB24}">
                <p16:designElem xmlns:p16="http://schemas.microsoft.com/office/powerpoint/2015/main" xmlns=""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xmlns="" id="{C5C2A03C-F372-4C6D-929D-FD97AD4396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xmlns="" id="{E8FEDBB3-0BD6-41BC-BB57-9FEC2E96C0F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xmlns="" id="{7D12B81D-3F14-4DA1-BECA-669824832A0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xmlns="" id="{EA11E57D-88DD-4899-907A-2A5772002FEA}"/>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xmlns="" id="{7A5AEE18-30A4-4777-975F-02D107A171B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xmlns="" id="{39EA21FB-AE36-478E-9770-CB842814390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xmlns="" id="{BC45D5C4-2D3A-4F84-BED1-D9B75234B07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xmlns="" id="{259762E8-7432-4501-9FE5-92B04D37C76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xmlns="" id="{FF91FD3E-0148-4B50-8906-7D9CD382A35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xmlns="" id="{506FA1AD-488A-4FD4-A79F-4343698EA734}"/>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xmlns=""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xmlns=""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75F33EC-1ACF-4D46-AEA5-A20802210B75}"/>
              </a:ext>
            </a:extLst>
          </p:cNvPr>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xmlns=""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xmlns=""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75F33EC-1ACF-4D46-AEA5-A20802210B75}"/>
              </a:ext>
            </a:extLst>
          </p:cNvPr>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xmlns=""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xmlns=""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xmlns=""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xmlns=""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xmlns=""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xmlns=""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xmlns="" id="{D7ED9792-4CB9-419E-9961-050A9E00E2FA}"/>
              </a:ext>
              <a:ext uri="{C183D7F6-B498-43B3-948B-1728B52AA6E4}">
                <adec:decorative xmlns:adec="http://schemas.microsoft.com/office/drawing/2017/decorative" xmlns=""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1EC9E08-1228-4409-88CC-9D1927E83943}"/>
              </a:ext>
              <a:ext uri="{C183D7F6-B498-43B3-948B-1728B52AA6E4}">
                <adec:decorative xmlns:adec="http://schemas.microsoft.com/office/drawing/2017/decorative" xmlns=""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xmlns=""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xmlns=""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xmlns=""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xmlns=""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xmlns=""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xmlns=""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xmlns=""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xmlns=""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xmlns=""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xmlns="" id="{615108B9-F897-467F-809F-6A4A2AE7EA20}"/>
              </a:ext>
              <a:ext uri="{C183D7F6-B498-43B3-948B-1728B52AA6E4}">
                <adec:decorative xmlns:adec="http://schemas.microsoft.com/office/drawing/2017/decorative" xmlns=""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xmlns=""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xmlns=""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xmlns=""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xmlns=""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xmlns=""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xmlns=""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xmlns=""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xmlns=""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xmlns=""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xmlns=""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xmlns=""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xmlns=""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xmlns=""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xmlns=""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xmlns=""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xmlns="" id="{CDA79604-04BA-44C3-8188-694F8E9C2360}"/>
              </a:ext>
              <a:ext uri="{C183D7F6-B498-43B3-948B-1728B52AA6E4}">
                <adec:decorative xmlns:adec="http://schemas.microsoft.com/office/drawing/2017/decorative" xmlns=""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xmlns=""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xmlns=""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xmlns=""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xmlns=""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xmlns=""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xmlns=""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xmlns=""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xmlns=""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xmlns=""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xmlns=""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xmlns=""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a16="http://schemas.microsoft.com/office/drawing/2014/main" xmlns=""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1CA242E8-AEEF-4BBD-94E9-86F89D69522C}"/>
              </a:ext>
            </a:extLst>
          </p:cNvPr>
          <p:cNvSpPr>
            <a:spLocks noGrp="1"/>
          </p:cNvSpPr>
          <p:nvPr>
            <p:ph type="dt" sz="half" idx="10"/>
          </p:nvPr>
        </p:nvSpPr>
        <p:spPr/>
        <p:txBody>
          <a:bodyPr/>
          <a:lstStyle>
            <a:lvl1pPr>
              <a:defRPr/>
            </a:lvl1pPr>
          </a:lstStyle>
          <a:p>
            <a:r>
              <a:rPr lang="en-US" dirty="0"/>
              <a:t>20XX</a:t>
            </a:r>
          </a:p>
        </p:txBody>
      </p:sp>
      <p:sp>
        <p:nvSpPr>
          <p:cNvPr id="6" name="Footer Placeholder 5">
            <a:extLst>
              <a:ext uri="{FF2B5EF4-FFF2-40B4-BE49-F238E27FC236}">
                <a16:creationId xmlns:a16="http://schemas.microsoft.com/office/drawing/2014/main" xmlns=""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5" name="Footer Placeholder 4">
            <a:extLst>
              <a:ext uri="{FF2B5EF4-FFF2-40B4-BE49-F238E27FC236}">
                <a16:creationId xmlns:a16="http://schemas.microsoft.com/office/drawing/2014/main" xmlns=""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xmlns=""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pecial:BookSources/0805839739" TargetMode="External"/><Relationship Id="rId2" Type="http://schemas.openxmlformats.org/officeDocument/2006/relationships/hyperlink" Target="https://en.wikipedia.org/wiki/ISBN_(identifier)" TargetMode="External"/><Relationship Id="rId1" Type="http://schemas.openxmlformats.org/officeDocument/2006/relationships/slideLayout" Target="../slideLayouts/slideLayout3.xml"/><Relationship Id="rId5" Type="http://schemas.openxmlformats.org/officeDocument/2006/relationships/hyperlink" Target="https://github.com/siyuanzhao/automated-essay-grading" TargetMode="External"/><Relationship Id="rId4" Type="http://schemas.openxmlformats.org/officeDocument/2006/relationships/hyperlink" Target="https://lib.dr.iastate.edu/cgi/viewcontent.cgi?article=15520&amp;context=rtd"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title"/>
          </p:nvPr>
        </p:nvSpPr>
        <p:spPr>
          <a:xfrm>
            <a:off x="2499361" y="304800"/>
            <a:ext cx="9692640" cy="2290120"/>
          </a:xfrm>
        </p:spPr>
        <p:txBody>
          <a:bodyPr>
            <a:normAutofit fontScale="90000"/>
          </a:bodyPr>
          <a:lstStyle/>
          <a:p>
            <a:r>
              <a:rPr lang="en-IN" sz="2800" b="1" dirty="0"/>
              <a:t>IBM </a:t>
            </a:r>
            <a:r>
              <a:rPr lang="en-IN" sz="2800" b="1" dirty="0" smtClean="0"/>
              <a:t>WATSON STUDIO </a:t>
            </a:r>
            <a:r>
              <a:rPr lang="en-IN" sz="2800" b="1" dirty="0"/>
              <a:t>FOR BUILDING AN AUTOMATED ESSAY</a:t>
            </a:r>
            <a:br>
              <a:rPr lang="en-IN" sz="2800" b="1" dirty="0"/>
            </a:br>
            <a:r>
              <a:rPr lang="en-IN" sz="2800" b="1" dirty="0"/>
              <a:t> GRADING SYSTEM </a:t>
            </a:r>
            <a:br>
              <a:rPr lang="en-IN" sz="2800" b="1" dirty="0"/>
            </a:br>
            <a:r>
              <a:rPr lang="en-IN" sz="2800" b="1" dirty="0"/>
              <a:t/>
            </a:r>
            <a:br>
              <a:rPr lang="en-IN" sz="2800" b="1" dirty="0"/>
            </a:br>
            <a:r>
              <a:rPr lang="en-IN" sz="2600" u="sng" dirty="0">
                <a:latin typeface="Bell MT" panose="02020503060305020303" pitchFamily="18" charset="0"/>
              </a:rPr>
              <a:t>MINI PROJECT</a:t>
            </a:r>
            <a:r>
              <a:rPr lang="en-IN" sz="2800" dirty="0"/>
              <a:t/>
            </a:r>
            <a:br>
              <a:rPr lang="en-IN" sz="2800" dirty="0"/>
            </a:br>
            <a:endParaRPr lang="en-US" sz="2800" dirty="0"/>
          </a:p>
        </p:txBody>
      </p:sp>
      <p:sp>
        <p:nvSpPr>
          <p:cNvPr id="3" name="Subtitle 2">
            <a:extLst>
              <a:ext uri="{FF2B5EF4-FFF2-40B4-BE49-F238E27FC236}">
                <a16:creationId xmlns:a16="http://schemas.microsoft.com/office/drawing/2014/main" xmlns="" id="{A068D447-28D3-4F5F-B2DC-FD67E9015868}"/>
              </a:ext>
            </a:extLst>
          </p:cNvPr>
          <p:cNvSpPr>
            <a:spLocks noGrp="1"/>
          </p:cNvSpPr>
          <p:nvPr>
            <p:ph type="subTitle" idx="1"/>
          </p:nvPr>
        </p:nvSpPr>
        <p:spPr>
          <a:xfrm>
            <a:off x="132165" y="2858178"/>
            <a:ext cx="12224591" cy="3830594"/>
          </a:xfrm>
        </p:spPr>
        <p:txBody>
          <a:bodyPr>
            <a:normAutofit/>
          </a:bodyPr>
          <a:lstStyle/>
          <a:p>
            <a:pPr algn="l">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Presented By: </a:t>
            </a:r>
          </a:p>
          <a:p>
            <a:pPr algn="l">
              <a:lnSpc>
                <a:spcPct val="115000"/>
              </a:lnSpc>
              <a:spcAft>
                <a:spcPts val="1000"/>
              </a:spcAft>
            </a:pPr>
            <a:r>
              <a:rPr lang="en-US" sz="1800"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18UK1A05D5 - Gundavaram Rahul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18UK1A05B3-Thammishetty Soumya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18UK1A05D7-Jakkula Pausha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18UK1A05A3-Gunda Rohith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r>
              <a:rPr lang="en-US" sz="1800" dirty="0"/>
              <a:t>                                                                                                                                              </a:t>
            </a:r>
            <a:r>
              <a:rPr lang="en-US" dirty="0"/>
              <a:t>                                                                                                                               </a:t>
            </a:r>
          </a:p>
        </p:txBody>
      </p:sp>
      <p:pic>
        <p:nvPicPr>
          <p:cNvPr id="8" name="Picture 7">
            <a:extLst>
              <a:ext uri="{FF2B5EF4-FFF2-40B4-BE49-F238E27FC236}">
                <a16:creationId xmlns:a16="http://schemas.microsoft.com/office/drawing/2014/main" xmlns="" id="{5AC2884E-3D85-4AF8-883F-A56D7CE4A942}"/>
              </a:ext>
            </a:extLst>
          </p:cNvPr>
          <p:cNvPicPr>
            <a:picLocks noChangeAspect="1"/>
          </p:cNvPicPr>
          <p:nvPr/>
        </p:nvPicPr>
        <p:blipFill>
          <a:blip r:embed="rId2"/>
          <a:stretch>
            <a:fillRect/>
          </a:stretch>
        </p:blipFill>
        <p:spPr>
          <a:xfrm>
            <a:off x="132165" y="169228"/>
            <a:ext cx="2349918" cy="1962150"/>
          </a:xfrm>
          <a:prstGeom prst="rect">
            <a:avLst/>
          </a:prstGeom>
        </p:spPr>
      </p:pic>
    </p:spTree>
    <p:extLst>
      <p:ext uri="{BB962C8B-B14F-4D97-AF65-F5344CB8AC3E}">
        <p14:creationId xmlns:p14="http://schemas.microsoft.com/office/powerpoint/2010/main" xmlns=""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0D8DA5-5607-4AB1-B0D4-E0DD57CAAFB8}"/>
              </a:ext>
            </a:extLst>
          </p:cNvPr>
          <p:cNvSpPr>
            <a:spLocks noGrp="1"/>
          </p:cNvSpPr>
          <p:nvPr>
            <p:ph type="title"/>
          </p:nvPr>
        </p:nvSpPr>
        <p:spPr>
          <a:xfrm>
            <a:off x="4056600" y="379628"/>
            <a:ext cx="4078800" cy="871656"/>
          </a:xfrm>
        </p:spPr>
        <p:txBody>
          <a:bodyPr/>
          <a:lstStyle/>
          <a:p>
            <a:r>
              <a:rPr lang="en-IN" b="1" dirty="0"/>
              <a:t>FLOW CHART</a:t>
            </a:r>
          </a:p>
        </p:txBody>
      </p:sp>
      <p:sp>
        <p:nvSpPr>
          <p:cNvPr id="3" name="Text Placeholder 2">
            <a:extLst>
              <a:ext uri="{FF2B5EF4-FFF2-40B4-BE49-F238E27FC236}">
                <a16:creationId xmlns:a16="http://schemas.microsoft.com/office/drawing/2014/main" xmlns="" id="{34DD5B3E-D099-449A-B3E9-E11E63758F52}"/>
              </a:ext>
            </a:extLst>
          </p:cNvPr>
          <p:cNvSpPr>
            <a:spLocks noGrp="1"/>
          </p:cNvSpPr>
          <p:nvPr>
            <p:ph type="body" sz="quarter" idx="13"/>
          </p:nvPr>
        </p:nvSpPr>
        <p:spPr/>
        <p:txBody>
          <a:bodyPr/>
          <a:lstStyle/>
          <a:p>
            <a:endParaRPr lang="en-IN" dirty="0"/>
          </a:p>
        </p:txBody>
      </p:sp>
      <p:pic>
        <p:nvPicPr>
          <p:cNvPr id="5" name="Picture 4">
            <a:extLst>
              <a:ext uri="{FF2B5EF4-FFF2-40B4-BE49-F238E27FC236}">
                <a16:creationId xmlns:a16="http://schemas.microsoft.com/office/drawing/2014/main" xmlns="" id="{04F521AE-6DEB-4943-BA2D-C8F5DE7E2082}"/>
              </a:ext>
            </a:extLst>
          </p:cNvPr>
          <p:cNvPicPr>
            <a:picLocks noChangeAspect="1"/>
          </p:cNvPicPr>
          <p:nvPr/>
        </p:nvPicPr>
        <p:blipFill>
          <a:blip r:embed="rId2"/>
          <a:stretch>
            <a:fillRect/>
          </a:stretch>
        </p:blipFill>
        <p:spPr>
          <a:xfrm>
            <a:off x="1937084" y="1768642"/>
            <a:ext cx="8301790" cy="4709729"/>
          </a:xfrm>
          <a:prstGeom prst="rect">
            <a:avLst/>
          </a:prstGeom>
        </p:spPr>
      </p:pic>
    </p:spTree>
    <p:extLst>
      <p:ext uri="{BB962C8B-B14F-4D97-AF65-F5344CB8AC3E}">
        <p14:creationId xmlns:p14="http://schemas.microsoft.com/office/powerpoint/2010/main" xmlns="" val="326268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4663"/>
            <a:ext cx="12192000" cy="1106537"/>
          </a:xfrm>
        </p:spPr>
        <p:txBody>
          <a:bodyPr>
            <a:normAutofit/>
          </a:bodyPr>
          <a:lstStyle/>
          <a:p>
            <a:r>
              <a:rPr lang="en-US" sz="3200" b="1" dirty="0" smtClean="0"/>
              <a:t>SOURCE CODE</a:t>
            </a:r>
            <a:endParaRPr lang="en-US" sz="3200" b="1" dirty="0"/>
          </a:p>
        </p:txBody>
      </p:sp>
      <p:sp>
        <p:nvSpPr>
          <p:cNvPr id="3" name="Subtitle 2"/>
          <p:cNvSpPr>
            <a:spLocks noGrp="1"/>
          </p:cNvSpPr>
          <p:nvPr>
            <p:ph type="subTitle" idx="1"/>
          </p:nvPr>
        </p:nvSpPr>
        <p:spPr>
          <a:xfrm>
            <a:off x="0" y="2834640"/>
            <a:ext cx="11948160" cy="1791335"/>
          </a:xfrm>
        </p:spPr>
        <p:txBody>
          <a:bodyPr>
            <a:normAutofit/>
          </a:bodyPr>
          <a:lstStyle/>
          <a:p>
            <a:r>
              <a:rPr lang="en-US" sz="1800" dirty="0" smtClean="0">
                <a:solidFill>
                  <a:schemeClr val="accent4">
                    <a:lumMod val="75000"/>
                  </a:schemeClr>
                </a:solidFill>
                <a:latin typeface="Bookman N"/>
              </a:rPr>
              <a:t>https://github.com/smartinternz02/SI-GuidedProject-5807-1634107621</a:t>
            </a:r>
            <a:endParaRPr lang="en-US" sz="1800" dirty="0">
              <a:solidFill>
                <a:schemeClr val="accent4">
                  <a:lumMod val="75000"/>
                </a:schemeClr>
              </a:solidFill>
              <a:latin typeface="Bookman 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C78C3-E16F-48CE-B8D7-60D2B942AF8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243B43F3-1FB5-4D54-881D-98B6EE6B3F07}"/>
              </a:ext>
            </a:extLst>
          </p:cNvPr>
          <p:cNvSpPr>
            <a:spLocks noGrp="1"/>
          </p:cNvSpPr>
          <p:nvPr>
            <p:ph type="body" sz="quarter" idx="13"/>
          </p:nvPr>
        </p:nvSpPr>
        <p:spPr/>
        <p:txBody>
          <a:bodyPr/>
          <a:lstStyle/>
          <a:p>
            <a:endParaRPr lang="en-IN"/>
          </a:p>
        </p:txBody>
      </p:sp>
      <p:pic>
        <p:nvPicPr>
          <p:cNvPr id="5" name="Picture 4">
            <a:extLst>
              <a:ext uri="{FF2B5EF4-FFF2-40B4-BE49-F238E27FC236}">
                <a16:creationId xmlns:a16="http://schemas.microsoft.com/office/drawing/2014/main" xmlns="" id="{372E6583-0920-46D7-9B22-C0AA276C26A7}"/>
              </a:ext>
            </a:extLst>
          </p:cNvPr>
          <p:cNvPicPr>
            <a:picLocks noChangeAspect="1"/>
          </p:cNvPicPr>
          <p:nvPr/>
        </p:nvPicPr>
        <p:blipFill>
          <a:blip r:embed="rId2"/>
          <a:stretch>
            <a:fillRect/>
          </a:stretch>
        </p:blipFill>
        <p:spPr>
          <a:xfrm>
            <a:off x="187569" y="203983"/>
            <a:ext cx="11816861" cy="6478171"/>
          </a:xfrm>
          <a:prstGeom prst="rect">
            <a:avLst/>
          </a:prstGeom>
        </p:spPr>
      </p:pic>
    </p:spTree>
    <p:extLst>
      <p:ext uri="{BB962C8B-B14F-4D97-AF65-F5344CB8AC3E}">
        <p14:creationId xmlns:p14="http://schemas.microsoft.com/office/powerpoint/2010/main" xmlns="" val="671120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5FBC01-F9D1-438C-A894-63F1BB2EF64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5415D46D-A6BB-47C0-873C-9E0D78FDC1FF}"/>
              </a:ext>
            </a:extLst>
          </p:cNvPr>
          <p:cNvSpPr>
            <a:spLocks noGrp="1"/>
          </p:cNvSpPr>
          <p:nvPr>
            <p:ph type="body" sz="quarter" idx="13"/>
          </p:nvPr>
        </p:nvSpPr>
        <p:spPr/>
        <p:txBody>
          <a:bodyPr/>
          <a:lstStyle/>
          <a:p>
            <a:endParaRPr lang="en-IN"/>
          </a:p>
        </p:txBody>
      </p:sp>
      <p:pic>
        <p:nvPicPr>
          <p:cNvPr id="5" name="Picture 4">
            <a:extLst>
              <a:ext uri="{FF2B5EF4-FFF2-40B4-BE49-F238E27FC236}">
                <a16:creationId xmlns:a16="http://schemas.microsoft.com/office/drawing/2014/main" xmlns="" id="{565911D7-D7E8-49A2-9C4B-DC5B0632347D}"/>
              </a:ext>
            </a:extLst>
          </p:cNvPr>
          <p:cNvPicPr>
            <a:picLocks noChangeAspect="1"/>
          </p:cNvPicPr>
          <p:nvPr/>
        </p:nvPicPr>
        <p:blipFill>
          <a:blip r:embed="rId2"/>
          <a:stretch>
            <a:fillRect/>
          </a:stretch>
        </p:blipFill>
        <p:spPr>
          <a:xfrm>
            <a:off x="337625" y="309489"/>
            <a:ext cx="11549575" cy="6302326"/>
          </a:xfrm>
          <a:prstGeom prst="rect">
            <a:avLst/>
          </a:prstGeom>
        </p:spPr>
      </p:pic>
    </p:spTree>
    <p:extLst>
      <p:ext uri="{BB962C8B-B14F-4D97-AF65-F5344CB8AC3E}">
        <p14:creationId xmlns:p14="http://schemas.microsoft.com/office/powerpoint/2010/main" xmlns="" val="3856113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7160A-567C-44E6-AD5A-A9891719634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4E667497-8A27-48FA-B9A4-A83AD39EDA02}"/>
              </a:ext>
            </a:extLst>
          </p:cNvPr>
          <p:cNvSpPr>
            <a:spLocks noGrp="1"/>
          </p:cNvSpPr>
          <p:nvPr>
            <p:ph type="body" sz="quarter" idx="13"/>
          </p:nvPr>
        </p:nvSpPr>
        <p:spPr/>
        <p:txBody>
          <a:bodyPr/>
          <a:lstStyle/>
          <a:p>
            <a:endParaRPr lang="en-IN"/>
          </a:p>
        </p:txBody>
      </p:sp>
      <p:pic>
        <p:nvPicPr>
          <p:cNvPr id="5" name="Picture 4">
            <a:extLst>
              <a:ext uri="{FF2B5EF4-FFF2-40B4-BE49-F238E27FC236}">
                <a16:creationId xmlns:a16="http://schemas.microsoft.com/office/drawing/2014/main" xmlns="" id="{7C4B57E6-9D77-4F86-A928-0D746209AF07}"/>
              </a:ext>
            </a:extLst>
          </p:cNvPr>
          <p:cNvPicPr>
            <a:picLocks noChangeAspect="1"/>
          </p:cNvPicPr>
          <p:nvPr/>
        </p:nvPicPr>
        <p:blipFill>
          <a:blip r:embed="rId2"/>
          <a:stretch>
            <a:fillRect/>
          </a:stretch>
        </p:blipFill>
        <p:spPr>
          <a:xfrm>
            <a:off x="323557" y="309489"/>
            <a:ext cx="11549575" cy="6302326"/>
          </a:xfrm>
          <a:prstGeom prst="rect">
            <a:avLst/>
          </a:prstGeom>
        </p:spPr>
      </p:pic>
    </p:spTree>
    <p:extLst>
      <p:ext uri="{BB962C8B-B14F-4D97-AF65-F5344CB8AC3E}">
        <p14:creationId xmlns:p14="http://schemas.microsoft.com/office/powerpoint/2010/main" xmlns="" val="1364488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B22C08-CF10-43F9-A9E0-C75CB5E84131}"/>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xmlns="" id="{998F4DFE-86B8-4BFA-B689-87949FB1AEE8}"/>
              </a:ext>
            </a:extLst>
          </p:cNvPr>
          <p:cNvSpPr>
            <a:spLocks noGrp="1"/>
          </p:cNvSpPr>
          <p:nvPr>
            <p:ph type="body" sz="quarter" idx="13"/>
          </p:nvPr>
        </p:nvSpPr>
        <p:spPr/>
        <p:txBody>
          <a:bodyPr/>
          <a:lstStyle/>
          <a:p>
            <a:endParaRPr lang="en-IN"/>
          </a:p>
        </p:txBody>
      </p:sp>
      <p:pic>
        <p:nvPicPr>
          <p:cNvPr id="5" name="Picture 4">
            <a:extLst>
              <a:ext uri="{FF2B5EF4-FFF2-40B4-BE49-F238E27FC236}">
                <a16:creationId xmlns:a16="http://schemas.microsoft.com/office/drawing/2014/main" xmlns="" id="{B21F8FA7-5640-4FAA-BAAD-35BB0C0B0523}"/>
              </a:ext>
            </a:extLst>
          </p:cNvPr>
          <p:cNvPicPr>
            <a:picLocks noChangeAspect="1"/>
          </p:cNvPicPr>
          <p:nvPr/>
        </p:nvPicPr>
        <p:blipFill>
          <a:blip r:embed="rId2"/>
          <a:stretch>
            <a:fillRect/>
          </a:stretch>
        </p:blipFill>
        <p:spPr>
          <a:xfrm>
            <a:off x="365760" y="239151"/>
            <a:ext cx="11535508" cy="6358597"/>
          </a:xfrm>
          <a:prstGeom prst="rect">
            <a:avLst/>
          </a:prstGeom>
        </p:spPr>
      </p:pic>
    </p:spTree>
    <p:extLst>
      <p:ext uri="{BB962C8B-B14F-4D97-AF65-F5344CB8AC3E}">
        <p14:creationId xmlns:p14="http://schemas.microsoft.com/office/powerpoint/2010/main" xmlns="" val="2550525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56B35-4F05-4B95-A013-6BFE747B1BAD}"/>
              </a:ext>
            </a:extLst>
          </p:cNvPr>
          <p:cNvSpPr>
            <a:spLocks noGrp="1"/>
          </p:cNvSpPr>
          <p:nvPr>
            <p:ph type="title"/>
          </p:nvPr>
        </p:nvSpPr>
        <p:spPr>
          <a:xfrm>
            <a:off x="4056600" y="267288"/>
            <a:ext cx="4078800" cy="1055076"/>
          </a:xfrm>
        </p:spPr>
        <p:txBody>
          <a:bodyPr/>
          <a:lstStyle/>
          <a:p>
            <a:r>
              <a:rPr lang="en-IN" dirty="0"/>
              <a:t>CONCLUSION</a:t>
            </a:r>
          </a:p>
        </p:txBody>
      </p:sp>
      <p:sp>
        <p:nvSpPr>
          <p:cNvPr id="3" name="Text Placeholder 2">
            <a:extLst>
              <a:ext uri="{FF2B5EF4-FFF2-40B4-BE49-F238E27FC236}">
                <a16:creationId xmlns:a16="http://schemas.microsoft.com/office/drawing/2014/main" xmlns="" id="{A89E85E9-0C23-45B8-AC78-81C63BF969F2}"/>
              </a:ext>
            </a:extLst>
          </p:cNvPr>
          <p:cNvSpPr>
            <a:spLocks noGrp="1"/>
          </p:cNvSpPr>
          <p:nvPr>
            <p:ph type="body" sz="quarter" idx="13"/>
          </p:nvPr>
        </p:nvSpPr>
        <p:spPr>
          <a:xfrm>
            <a:off x="2574388" y="1885071"/>
            <a:ext cx="7160455" cy="4436355"/>
          </a:xfrm>
        </p:spPr>
        <p:txBody>
          <a:bodyPr/>
          <a:lstStyle/>
          <a:p>
            <a:pPr algn="just"/>
            <a:r>
              <a:rPr lang="en-IN" sz="1800" dirty="0">
                <a:solidFill>
                  <a:schemeClr val="tx1">
                    <a:lumMod val="65000"/>
                    <a:lumOff val="35000"/>
                  </a:schemeClr>
                </a:solidFill>
                <a:effectLst/>
                <a:latin typeface="Bookman Old Style" panose="02050604050505020204" pitchFamily="18" charset="0"/>
                <a:ea typeface="Calibri" panose="020F0502020204030204" pitchFamily="34" charset="0"/>
              </a:rPr>
              <a:t>Our model gives out good predictions on the basis of the features considered such as word count, sentence count, prevalence, parts of speech count. The performance on context and sentiment rich essays can be made better by better training our model with larger and more complex datasets and advanced NLP features. The average weighted kappa we have achieved by using this process is above 0.5 which is normally ideal. </a:t>
            </a:r>
          </a:p>
          <a:p>
            <a:endParaRPr lang="en-IN" dirty="0"/>
          </a:p>
        </p:txBody>
      </p:sp>
    </p:spTree>
    <p:extLst>
      <p:ext uri="{BB962C8B-B14F-4D97-AF65-F5344CB8AC3E}">
        <p14:creationId xmlns:p14="http://schemas.microsoft.com/office/powerpoint/2010/main" xmlns="" val="3337662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4FB02-24B9-4006-AD16-B3833F51BB00}"/>
              </a:ext>
            </a:extLst>
          </p:cNvPr>
          <p:cNvSpPr>
            <a:spLocks noGrp="1"/>
          </p:cNvSpPr>
          <p:nvPr>
            <p:ph type="title"/>
          </p:nvPr>
        </p:nvSpPr>
        <p:spPr>
          <a:xfrm>
            <a:off x="4056600" y="536574"/>
            <a:ext cx="4078800" cy="1067144"/>
          </a:xfrm>
        </p:spPr>
        <p:txBody>
          <a:bodyPr/>
          <a:lstStyle/>
          <a:p>
            <a:r>
              <a:rPr lang="en-IN" b="1" dirty="0"/>
              <a:t>FUTURE SCOPE</a:t>
            </a:r>
          </a:p>
        </p:txBody>
      </p:sp>
      <p:sp>
        <p:nvSpPr>
          <p:cNvPr id="3" name="Text Placeholder 2">
            <a:extLst>
              <a:ext uri="{FF2B5EF4-FFF2-40B4-BE49-F238E27FC236}">
                <a16:creationId xmlns:a16="http://schemas.microsoft.com/office/drawing/2014/main" xmlns="" id="{FA0F1A07-7316-4296-B176-C2EA3472C239}"/>
              </a:ext>
            </a:extLst>
          </p:cNvPr>
          <p:cNvSpPr>
            <a:spLocks noGrp="1"/>
          </p:cNvSpPr>
          <p:nvPr>
            <p:ph type="body" sz="quarter" idx="13"/>
          </p:nvPr>
        </p:nvSpPr>
        <p:spPr>
          <a:xfrm>
            <a:off x="2715064" y="1955410"/>
            <a:ext cx="6724357" cy="3796462"/>
          </a:xfrm>
        </p:spPr>
        <p:txBody>
          <a:bodyPr>
            <a:normAutofit/>
          </a:bodyPr>
          <a:lstStyle/>
          <a:p>
            <a:pPr algn="just"/>
            <a:r>
              <a:rPr lang="en-US" sz="1800" dirty="0">
                <a:latin typeface="Bookman Old Style" panose="02050604050505020204" pitchFamily="18" charset="0"/>
              </a:rPr>
              <a:t>The future scope of the given problem can extend in various dimensions. One such area is to search and model good semantic and syntactic features. For this, various semantic parsers etc. can be used. Other area of focus can be to come up with a better tool than linear regression with polynomial basis functions like neural networks etc.</a:t>
            </a:r>
            <a:endParaRPr lang="en-IN" sz="1800" dirty="0">
              <a:latin typeface="Bookman Old Style" panose="02050604050505020204" pitchFamily="18" charset="0"/>
            </a:endParaRPr>
          </a:p>
          <a:p>
            <a:endParaRPr lang="en-IN" dirty="0"/>
          </a:p>
        </p:txBody>
      </p:sp>
    </p:spTree>
    <p:extLst>
      <p:ext uri="{BB962C8B-B14F-4D97-AF65-F5344CB8AC3E}">
        <p14:creationId xmlns:p14="http://schemas.microsoft.com/office/powerpoint/2010/main" xmlns="" val="2373285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2CAA0B-19A1-4619-BC09-F2F683367184}"/>
              </a:ext>
            </a:extLst>
          </p:cNvPr>
          <p:cNvSpPr>
            <a:spLocks noGrp="1"/>
          </p:cNvSpPr>
          <p:nvPr>
            <p:ph type="title"/>
          </p:nvPr>
        </p:nvSpPr>
        <p:spPr>
          <a:xfrm>
            <a:off x="4056600" y="215153"/>
            <a:ext cx="4078800" cy="981635"/>
          </a:xfrm>
        </p:spPr>
        <p:txBody>
          <a:bodyPr/>
          <a:lstStyle/>
          <a:p>
            <a:r>
              <a:rPr lang="en-IN" dirty="0"/>
              <a:t>REFERENCES</a:t>
            </a:r>
          </a:p>
        </p:txBody>
      </p:sp>
      <p:sp>
        <p:nvSpPr>
          <p:cNvPr id="3" name="Text Placeholder 2">
            <a:extLst>
              <a:ext uri="{FF2B5EF4-FFF2-40B4-BE49-F238E27FC236}">
                <a16:creationId xmlns:a16="http://schemas.microsoft.com/office/drawing/2014/main" xmlns="" id="{0E9DCFE8-CC74-4D65-BD5B-84B60DE9595B}"/>
              </a:ext>
            </a:extLst>
          </p:cNvPr>
          <p:cNvSpPr>
            <a:spLocks noGrp="1"/>
          </p:cNvSpPr>
          <p:nvPr>
            <p:ph type="body" sz="quarter" idx="13"/>
          </p:nvPr>
        </p:nvSpPr>
        <p:spPr>
          <a:xfrm>
            <a:off x="1371600" y="1532966"/>
            <a:ext cx="9453282" cy="5109882"/>
          </a:xfrm>
        </p:spPr>
        <p:txBody>
          <a:bodyPr/>
          <a:lstStyle/>
          <a:p>
            <a:pPr marL="285750" indent="-285750" algn="just">
              <a:buFont typeface="Arial" panose="020B0604020202020204" pitchFamily="34" charset="0"/>
              <a:buChar char="•"/>
            </a:pPr>
            <a:r>
              <a:rPr lang="en-IN" b="0" i="0" dirty="0">
                <a:solidFill>
                  <a:srgbClr val="202122"/>
                </a:solidFill>
                <a:effectLst/>
                <a:latin typeface="Bookman Old Style" panose="02050604050505020204" pitchFamily="18" charset="0"/>
              </a:rPr>
              <a:t>Page, E.B. (2003). "Project Essay Grade: PEG", p. 43. In Sherm's, Mark D., and Jill Burstein, eds., </a:t>
            </a:r>
            <a:r>
              <a:rPr lang="en-IN" b="0" i="1" dirty="0">
                <a:solidFill>
                  <a:srgbClr val="202122"/>
                </a:solidFill>
                <a:effectLst/>
                <a:latin typeface="Bookman Old Style" panose="02050604050505020204" pitchFamily="18" charset="0"/>
              </a:rPr>
              <a:t>Automated Essay Scoring: A Cross-Disciplinary Perspective</a:t>
            </a:r>
            <a:r>
              <a:rPr lang="en-IN" b="0" i="0" dirty="0">
                <a:solidFill>
                  <a:srgbClr val="202122"/>
                </a:solidFill>
                <a:effectLst/>
                <a:latin typeface="Bookman Old Style" panose="02050604050505020204" pitchFamily="18" charset="0"/>
              </a:rPr>
              <a:t>. Lawrence Erlbaum Associates, Mahwah, New Jersey, </a:t>
            </a:r>
            <a:r>
              <a:rPr lang="en-IN" b="0" i="0" u="none" strike="noStrike" dirty="0">
                <a:solidFill>
                  <a:srgbClr val="0645AD"/>
                </a:solidFill>
                <a:effectLst/>
                <a:latin typeface="Bookman Old Style" panose="02050604050505020204" pitchFamily="18" charset="0"/>
                <a:hlinkClick r:id="rId2" tooltip="ISBN (identifier)"/>
              </a:rPr>
              <a:t>ISBN</a:t>
            </a:r>
            <a:r>
              <a:rPr lang="en-IN" b="0" i="0" dirty="0">
                <a:solidFill>
                  <a:srgbClr val="202122"/>
                </a:solidFill>
                <a:effectLst/>
                <a:latin typeface="Bookman Old Style" panose="02050604050505020204" pitchFamily="18" charset="0"/>
              </a:rPr>
              <a:t> </a:t>
            </a:r>
            <a:r>
              <a:rPr lang="en-IN" b="0" i="0" u="none" strike="noStrike" dirty="0">
                <a:solidFill>
                  <a:srgbClr val="0645AD"/>
                </a:solidFill>
                <a:effectLst/>
                <a:latin typeface="Bookman Old Style" panose="02050604050505020204" pitchFamily="18" charset="0"/>
                <a:hlinkClick r:id="rId3" tooltip="Special:BookSources/0805839739"/>
              </a:rPr>
              <a:t>0805839739</a:t>
            </a:r>
            <a:endParaRPr lang="en-IN" b="0" i="0" u="none" strike="noStrike" dirty="0">
              <a:solidFill>
                <a:srgbClr val="0645AD"/>
              </a:solidFill>
              <a:effectLst/>
              <a:latin typeface="Bookman Old Style" panose="02050604050505020204" pitchFamily="18" charset="0"/>
            </a:endParaRPr>
          </a:p>
          <a:p>
            <a:pPr marL="285750" indent="-285750" algn="just">
              <a:buFont typeface="Arial" panose="020B0604020202020204" pitchFamily="34" charset="0"/>
              <a:buChar char="•"/>
            </a:pPr>
            <a:r>
              <a:rPr lang="en-US" b="0" i="0" dirty="0">
                <a:solidFill>
                  <a:srgbClr val="373D3F"/>
                </a:solidFill>
                <a:effectLst/>
                <a:latin typeface="Bookman Old Style" panose="02050604050505020204" pitchFamily="18" charset="0"/>
              </a:rPr>
              <a:t>Greenwald, A. R. (2007). </a:t>
            </a:r>
            <a:r>
              <a:rPr lang="en-US" b="0" i="1" dirty="0">
                <a:solidFill>
                  <a:srgbClr val="373D3F"/>
                </a:solidFill>
                <a:effectLst/>
                <a:latin typeface="Bookman Old Style" panose="02050604050505020204" pitchFamily="18" charset="0"/>
              </a:rPr>
              <a:t>Learning how to argue: experiences teaching the Toulmin model to composition students</a:t>
            </a:r>
            <a:r>
              <a:rPr lang="en-US" b="0" i="0" dirty="0">
                <a:solidFill>
                  <a:srgbClr val="373D3F"/>
                </a:solidFill>
                <a:effectLst/>
                <a:latin typeface="Bookman Old Style" panose="02050604050505020204" pitchFamily="18" charset="0"/>
              </a:rPr>
              <a:t> [Retrospective Theses and Dissertations 14521, Iowa State University]. </a:t>
            </a:r>
            <a:r>
              <a:rPr lang="en-US" b="0" i="0" u="sng" dirty="0">
                <a:effectLst/>
                <a:latin typeface="Bookman Old Style" panose="02050604050505020204" pitchFamily="18" charset="0"/>
                <a:hlinkClick r:id="rId4"/>
              </a:rPr>
              <a:t>https://lib.dr.iastate.edu/cgi/viewcontent.cgi?article=15520&amp;context=rtd</a:t>
            </a:r>
            <a:endParaRPr lang="en-US" b="0" i="0" u="sng" dirty="0">
              <a:effectLst/>
              <a:latin typeface="Bookman Old Style" panose="02050604050505020204" pitchFamily="18" charset="0"/>
            </a:endParaRPr>
          </a:p>
          <a:p>
            <a:pPr marL="285750" indent="-285750" algn="just">
              <a:buFont typeface="Arial" panose="020B0604020202020204" pitchFamily="34" charset="0"/>
              <a:buChar char="•"/>
            </a:pPr>
            <a:r>
              <a:rPr lang="en-IN" b="0" i="0" dirty="0">
                <a:solidFill>
                  <a:srgbClr val="3B3835"/>
                </a:solidFill>
                <a:effectLst/>
                <a:latin typeface="Bookman Old Style" panose="02050604050505020204" pitchFamily="18" charset="0"/>
              </a:rPr>
              <a:t>Automatic Essay Grading By Space Explorers Sahil Chelaramani – 20162051 Pranav Dhakras – 20162303 Josyula Gopalkrishan – 20162137</a:t>
            </a:r>
          </a:p>
          <a:p>
            <a:pPr marL="285750" indent="-285750" algn="just">
              <a:buFont typeface="Arial" panose="020B0604020202020204" pitchFamily="34" charset="0"/>
              <a:buChar char="•"/>
            </a:pPr>
            <a:r>
              <a:rPr lang="en-IN" dirty="0">
                <a:solidFill>
                  <a:schemeClr val="tx1"/>
                </a:solidFill>
                <a:latin typeface="Bookman Old Style" panose="02050604050505020204" pitchFamily="18" charset="0"/>
              </a:rPr>
              <a:t>A</a:t>
            </a:r>
            <a:r>
              <a:rPr lang="en-IN" b="0" i="0" strike="noStrike" dirty="0">
                <a:solidFill>
                  <a:schemeClr val="tx1"/>
                </a:solidFill>
                <a:effectLst/>
                <a:latin typeface="Bookman Old Style" panose="02050604050505020204" pitchFamily="18" charset="0"/>
              </a:rPr>
              <a:t>utomated essay grading by  </a:t>
            </a:r>
            <a:r>
              <a:rPr lang="en-IN" dirty="0">
                <a:solidFill>
                  <a:schemeClr val="tx1"/>
                </a:solidFill>
                <a:latin typeface="Bookman Old Style" panose="02050604050505020204" pitchFamily="18" charset="0"/>
              </a:rPr>
              <a:t>S</a:t>
            </a:r>
            <a:r>
              <a:rPr lang="en-IN" b="0" i="0" strike="noStrike" dirty="0">
                <a:solidFill>
                  <a:schemeClr val="tx1"/>
                </a:solidFill>
                <a:effectLst/>
                <a:latin typeface="Bookman Old Style" panose="02050604050505020204" pitchFamily="18" charset="0"/>
              </a:rPr>
              <a:t>iyuan Zhao - </a:t>
            </a:r>
            <a:r>
              <a:rPr lang="en-IN" b="0" i="0" u="none" strike="noStrike" dirty="0">
                <a:solidFill>
                  <a:srgbClr val="996209"/>
                </a:solidFill>
                <a:effectLst/>
                <a:latin typeface="Bookman Old Style" panose="02050604050505020204" pitchFamily="18" charset="0"/>
                <a:hlinkClick r:id="rId5">
                  <a:extLst>
                    <a:ext uri="{A12FA001-AC4F-418D-AE19-62706E023703}">
                      <ahyp:hlinkClr xmlns:ahyp="http://schemas.microsoft.com/office/drawing/2018/hyperlinkcolor" xmlns="" val="tx"/>
                    </a:ext>
                  </a:extLst>
                </a:hlinkClick>
              </a:rPr>
              <a:t>https://github.com/siyuanzhao/automated-essay-grading</a:t>
            </a:r>
            <a:endParaRPr lang="en-IN" dirty="0">
              <a:latin typeface="Bookman Old Style" panose="02050604050505020204" pitchFamily="18" charset="0"/>
            </a:endParaRPr>
          </a:p>
        </p:txBody>
      </p:sp>
    </p:spTree>
    <p:extLst>
      <p:ext uri="{BB962C8B-B14F-4D97-AF65-F5344CB8AC3E}">
        <p14:creationId xmlns:p14="http://schemas.microsoft.com/office/powerpoint/2010/main" xmlns="" val="604476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title"/>
          </p:nvPr>
        </p:nvSpPr>
        <p:spPr>
          <a:xfrm>
            <a:off x="-716280" y="463427"/>
            <a:ext cx="13304520" cy="1746373"/>
          </a:xfrm>
        </p:spPr>
        <p:txBody>
          <a:bodyPr wrap="square" anchor="b">
            <a:normAutofit/>
          </a:bodyPr>
          <a:lstStyle/>
          <a:p>
            <a:r>
              <a:rPr lang="en-US" sz="6600" b="1" dirty="0" smtClean="0"/>
              <a:t>THANK YOU</a:t>
            </a:r>
            <a:endParaRPr lang="en-US" sz="6600" b="1" dirty="0"/>
          </a:p>
        </p:txBody>
      </p:sp>
      <p:sp>
        <p:nvSpPr>
          <p:cNvPr id="124" name="Date Placeholder 47">
            <a:extLst>
              <a:ext uri="{FF2B5EF4-FFF2-40B4-BE49-F238E27FC236}">
                <a16:creationId xmlns:a16="http://schemas.microsoft.com/office/drawing/2014/main" xmlns="" id="{95576E3A-3789-4FEF-96AE-C43B93B7AE6F}"/>
              </a:ext>
            </a:extLst>
          </p:cNvPr>
          <p:cNvSpPr>
            <a:spLocks noGrp="1"/>
          </p:cNvSpPr>
          <p:nvPr>
            <p:ph type="dt" sz="half" idx="10"/>
          </p:nvPr>
        </p:nvSpPr>
        <p:spPr>
          <a:xfrm>
            <a:off x="450000" y="6357168"/>
            <a:ext cx="1760150" cy="461665"/>
          </a:xfrm>
        </p:spPr>
        <p:txBody>
          <a:bodyPr/>
          <a:lstStyle/>
          <a:p>
            <a:pPr algn="ctr"/>
            <a:r>
              <a:rPr lang="en-US" dirty="0"/>
              <a:t>20XX</a:t>
            </a:r>
          </a:p>
        </p:txBody>
      </p:sp>
      <p:sp>
        <p:nvSpPr>
          <p:cNvPr id="125" name="Footer Placeholder 48">
            <a:extLst>
              <a:ext uri="{FF2B5EF4-FFF2-40B4-BE49-F238E27FC236}">
                <a16:creationId xmlns:a16="http://schemas.microsoft.com/office/drawing/2014/main" xmlns="" id="{A59037B4-369C-4D32-9743-29072587DE0B}"/>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26" name="Slide Number Placeholder 49">
            <a:extLst>
              <a:ext uri="{FF2B5EF4-FFF2-40B4-BE49-F238E27FC236}">
                <a16:creationId xmlns:a16="http://schemas.microsoft.com/office/drawing/2014/main" xmlns="" id="{64086F3C-129F-4A29-A09C-7700661E06BF}"/>
              </a:ext>
            </a:extLst>
          </p:cNvPr>
          <p:cNvSpPr>
            <a:spLocks noGrp="1"/>
          </p:cNvSpPr>
          <p:nvPr>
            <p:ph type="sldNum" sz="quarter" idx="12"/>
          </p:nvPr>
        </p:nvSpPr>
        <p:spPr>
          <a:xfrm>
            <a:off x="9982800" y="6357600"/>
            <a:ext cx="1760150" cy="460800"/>
          </a:xfrm>
        </p:spPr>
        <p:txBody>
          <a:bodyPr/>
          <a:lstStyle/>
          <a:p>
            <a:pPr algn="ctr"/>
            <a:fld id="{D39607A7-8386-47DB-8578-DDEDD194E5D4}" type="slidenum">
              <a:rPr lang="en-US" smtClean="0"/>
              <a:pPr algn="ctr"/>
              <a:t>19</a:t>
            </a:fld>
            <a:endParaRPr lang="en-US" dirty="0"/>
          </a:p>
        </p:txBody>
      </p:sp>
      <p:sp>
        <p:nvSpPr>
          <p:cNvPr id="3" name="Content Placeholder 2">
            <a:extLst>
              <a:ext uri="{FF2B5EF4-FFF2-40B4-BE49-F238E27FC236}">
                <a16:creationId xmlns:a16="http://schemas.microsoft.com/office/drawing/2014/main" xmlns="" id="{BABC2CE0-8806-4B2A-A10A-32984D317434}"/>
              </a:ext>
            </a:extLst>
          </p:cNvPr>
          <p:cNvSpPr>
            <a:spLocks noGrp="1"/>
          </p:cNvSpPr>
          <p:nvPr>
            <p:ph type="body" sz="quarter" idx="14"/>
          </p:nvPr>
        </p:nvSpPr>
        <p:spPr>
          <a:xfrm>
            <a:off x="4234526" y="2773680"/>
            <a:ext cx="3111154" cy="2964897"/>
          </a:xfrm>
        </p:spPr>
        <p:txBody>
          <a:bodyPr>
            <a:normAutofit/>
          </a:bodyPr>
          <a:lstStyle/>
          <a:p>
            <a:endParaRPr lang="en-US" dirty="0"/>
          </a:p>
        </p:txBody>
      </p:sp>
      <p:pic>
        <p:nvPicPr>
          <p:cNvPr id="5" name="Picture 4">
            <a:extLst>
              <a:ext uri="{FF2B5EF4-FFF2-40B4-BE49-F238E27FC236}">
                <a16:creationId xmlns:a16="http://schemas.microsoft.com/office/drawing/2014/main" xmlns="" id="{6A3AE865-8849-4F38-A5B4-1BC80A361EE1}"/>
              </a:ext>
            </a:extLst>
          </p:cNvPr>
          <p:cNvPicPr>
            <a:picLocks noChangeAspect="1"/>
          </p:cNvPicPr>
          <p:nvPr/>
        </p:nvPicPr>
        <p:blipFill>
          <a:blip r:embed="rId2"/>
          <a:stretch>
            <a:fillRect/>
          </a:stretch>
        </p:blipFill>
        <p:spPr>
          <a:xfrm>
            <a:off x="3739662" y="2495550"/>
            <a:ext cx="3980921" cy="3480617"/>
          </a:xfrm>
          <a:prstGeom prst="rect">
            <a:avLst/>
          </a:prstGeom>
        </p:spPr>
      </p:pic>
    </p:spTree>
    <p:extLst>
      <p:ext uri="{BB962C8B-B14F-4D97-AF65-F5344CB8AC3E}">
        <p14:creationId xmlns:p14="http://schemas.microsoft.com/office/powerpoint/2010/main" xmlns="" val="310368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450000" y="126115"/>
            <a:ext cx="3856679" cy="627647"/>
          </a:xfrm>
        </p:spPr>
        <p:txBody>
          <a:bodyPr wrap="square" anchor="b">
            <a:noAutofit/>
          </a:bodyPr>
          <a:lstStyle/>
          <a:p>
            <a:r>
              <a:rPr lang="en-US" sz="3600" dirty="0">
                <a:latin typeface="Bell MT" panose="02020503060305020303" pitchFamily="18" charset="0"/>
              </a:rPr>
              <a:t>AGENDA</a:t>
            </a:r>
          </a:p>
        </p:txBody>
      </p:sp>
      <p:sp>
        <p:nvSpPr>
          <p:cNvPr id="3" name="Content Placeholder 2">
            <a:extLst>
              <a:ext uri="{FF2B5EF4-FFF2-40B4-BE49-F238E27FC236}">
                <a16:creationId xmlns:a16="http://schemas.microsoft.com/office/drawing/2014/main" xmlns="" id="{22788C46-D0BC-4307-AE55-7601A139E7CB}"/>
              </a:ext>
            </a:extLst>
          </p:cNvPr>
          <p:cNvSpPr>
            <a:spLocks noGrp="1"/>
          </p:cNvSpPr>
          <p:nvPr>
            <p:ph idx="13"/>
          </p:nvPr>
        </p:nvSpPr>
        <p:spPr>
          <a:xfrm>
            <a:off x="450000" y="590843"/>
            <a:ext cx="5184680" cy="6141041"/>
          </a:xfrm>
        </p:spPr>
        <p:txBody>
          <a:bodyPr>
            <a:normAutofit fontScale="85000" lnSpcReduction="20000"/>
          </a:bodyPr>
          <a:lstStyle/>
          <a:p>
            <a:endParaRPr lang="en-US" dirty="0"/>
          </a:p>
          <a:p>
            <a:pPr algn="l">
              <a:buFont typeface="Wingdings" panose="05000000000000000000" pitchFamily="2" charset="2"/>
              <a:buChar char="Ø"/>
            </a:pPr>
            <a:r>
              <a:rPr lang="en-US" sz="2200" dirty="0"/>
              <a:t>Introduction</a:t>
            </a:r>
          </a:p>
          <a:p>
            <a:pPr algn="l">
              <a:buFont typeface="Wingdings" panose="05000000000000000000" pitchFamily="2" charset="2"/>
              <a:buChar char="Ø"/>
            </a:pPr>
            <a:r>
              <a:rPr lang="en-US" sz="2200" dirty="0"/>
              <a:t>Purpose</a:t>
            </a:r>
          </a:p>
          <a:p>
            <a:pPr algn="l">
              <a:buFont typeface="Wingdings" panose="05000000000000000000" pitchFamily="2" charset="2"/>
              <a:buChar char="Ø"/>
            </a:pPr>
            <a:r>
              <a:rPr lang="en-US" sz="2200" dirty="0"/>
              <a:t>Existing problem </a:t>
            </a:r>
          </a:p>
          <a:p>
            <a:pPr algn="l">
              <a:buFont typeface="Wingdings" panose="05000000000000000000" pitchFamily="2" charset="2"/>
              <a:buChar char="Ø"/>
            </a:pPr>
            <a:r>
              <a:rPr lang="en-US" sz="2200" dirty="0"/>
              <a:t>Proposed Solution</a:t>
            </a:r>
          </a:p>
          <a:p>
            <a:pPr algn="l">
              <a:buFont typeface="Wingdings" panose="05000000000000000000" pitchFamily="2" charset="2"/>
              <a:buChar char="Ø"/>
            </a:pPr>
            <a:r>
              <a:rPr lang="en-US" sz="2200" dirty="0"/>
              <a:t>Block Diagram</a:t>
            </a:r>
          </a:p>
          <a:p>
            <a:pPr algn="l">
              <a:buFont typeface="Wingdings" panose="05000000000000000000" pitchFamily="2" charset="2"/>
              <a:buChar char="Ø"/>
            </a:pPr>
            <a:r>
              <a:rPr lang="en-US" sz="2200" dirty="0"/>
              <a:t>Software Requirements</a:t>
            </a:r>
          </a:p>
          <a:p>
            <a:pPr algn="l">
              <a:buFont typeface="Wingdings" panose="05000000000000000000" pitchFamily="2" charset="2"/>
              <a:buChar char="Ø"/>
            </a:pPr>
            <a:r>
              <a:rPr lang="en-US" sz="2200" dirty="0"/>
              <a:t>Flowchart </a:t>
            </a:r>
          </a:p>
          <a:p>
            <a:pPr algn="l">
              <a:buFont typeface="Wingdings" panose="05000000000000000000" pitchFamily="2" charset="2"/>
              <a:buChar char="Ø"/>
            </a:pPr>
            <a:r>
              <a:rPr lang="en-US" sz="2200" dirty="0"/>
              <a:t> Result</a:t>
            </a:r>
          </a:p>
          <a:p>
            <a:pPr algn="l">
              <a:buFont typeface="Wingdings" panose="05000000000000000000" pitchFamily="2" charset="2"/>
              <a:buChar char="Ø"/>
            </a:pPr>
            <a:r>
              <a:rPr lang="en-US" sz="2200" dirty="0"/>
              <a:t>Conclusion</a:t>
            </a:r>
          </a:p>
          <a:p>
            <a:pPr algn="l">
              <a:buFont typeface="Wingdings" panose="05000000000000000000" pitchFamily="2" charset="2"/>
              <a:buChar char="Ø"/>
            </a:pPr>
            <a:r>
              <a:rPr lang="en-US" sz="2200" dirty="0"/>
              <a:t>Future scope</a:t>
            </a:r>
          </a:p>
          <a:p>
            <a:pPr algn="l">
              <a:buFont typeface="Wingdings" panose="05000000000000000000" pitchFamily="2" charset="2"/>
              <a:buChar char="Ø"/>
            </a:pPr>
            <a:r>
              <a:rPr lang="en-US" sz="2200" dirty="0"/>
              <a:t>References</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US" dirty="0"/>
          </a:p>
        </p:txBody>
      </p:sp>
      <p:sp>
        <p:nvSpPr>
          <p:cNvPr id="22" name="Date Placeholder 3">
            <a:extLst>
              <a:ext uri="{FF2B5EF4-FFF2-40B4-BE49-F238E27FC236}">
                <a16:creationId xmlns:a16="http://schemas.microsoft.com/office/drawing/2014/main" xmlns="" id="{4580A8E0-7E68-4241-BB9B-E1FC9341E9CD}"/>
              </a:ext>
            </a:extLst>
          </p:cNvPr>
          <p:cNvSpPr>
            <a:spLocks noGrp="1"/>
          </p:cNvSpPr>
          <p:nvPr>
            <p:ph type="dt" sz="half" idx="10"/>
          </p:nvPr>
        </p:nvSpPr>
        <p:spPr>
          <a:xfrm>
            <a:off x="450000" y="6357168"/>
            <a:ext cx="1480400" cy="461665"/>
          </a:xfrm>
        </p:spPr>
        <p:txBody>
          <a:bodyPr>
            <a:normAutofit/>
          </a:bodyPr>
          <a:lstStyle/>
          <a:p>
            <a:r>
              <a:rPr lang="en-US" dirty="0">
                <a:solidFill>
                  <a:schemeClr val="bg1">
                    <a:lumMod val="85000"/>
                    <a:alpha val="60000"/>
                  </a:schemeClr>
                </a:solidFill>
              </a:rPr>
              <a:t>…..</a:t>
            </a:r>
          </a:p>
        </p:txBody>
      </p:sp>
      <p:sp>
        <p:nvSpPr>
          <p:cNvPr id="23" name="Footer Placeholder 4">
            <a:extLst>
              <a:ext uri="{FF2B5EF4-FFF2-40B4-BE49-F238E27FC236}">
                <a16:creationId xmlns:a16="http://schemas.microsoft.com/office/drawing/2014/main" xmlns="" id="{255CA119-3AE4-4D6A-AB16-C0625CAA473C}"/>
              </a:ext>
            </a:extLst>
          </p:cNvPr>
          <p:cNvSpPr>
            <a:spLocks noGrp="1"/>
          </p:cNvSpPr>
          <p:nvPr>
            <p:ph type="ftr" sz="quarter" idx="11"/>
          </p:nvPr>
        </p:nvSpPr>
        <p:spPr>
          <a:xfrm>
            <a:off x="1996947" y="6357600"/>
            <a:ext cx="6683376" cy="460800"/>
          </a:xfrm>
        </p:spPr>
        <p:txBody>
          <a:bodyPr>
            <a:normAutofit/>
          </a:bodyPr>
          <a:lstStyle/>
          <a:p>
            <a:r>
              <a:rPr lang="en-US" dirty="0">
                <a:solidFill>
                  <a:schemeClr val="bg1">
                    <a:lumMod val="85000"/>
                    <a:alpha val="60000"/>
                  </a:schemeClr>
                </a:solidFill>
              </a:rPr>
              <a:t>….fj</a:t>
            </a:r>
          </a:p>
          <a:p>
            <a:endParaRPr lang="en-US" dirty="0">
              <a:solidFill>
                <a:schemeClr val="bg1">
                  <a:lumMod val="85000"/>
                  <a:alpha val="60000"/>
                </a:schemeClr>
              </a:solidFill>
            </a:endParaRPr>
          </a:p>
        </p:txBody>
      </p:sp>
      <p:sp>
        <p:nvSpPr>
          <p:cNvPr id="24" name="Slide Number Placeholder 5">
            <a:extLst>
              <a:ext uri="{FF2B5EF4-FFF2-40B4-BE49-F238E27FC236}">
                <a16:creationId xmlns:a16="http://schemas.microsoft.com/office/drawing/2014/main" xmlns="" id="{09567CC5-9835-41E1-8AE6-6875430887AD}"/>
              </a:ext>
            </a:extLst>
          </p:cNvPr>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pPr/>
              <a:t>2</a:t>
            </a:fld>
            <a:endParaRPr lang="en-US" dirty="0"/>
          </a:p>
        </p:txBody>
      </p:sp>
      <p:pic>
        <p:nvPicPr>
          <p:cNvPr id="27" name="Picture Placeholder 26">
            <a:extLst>
              <a:ext uri="{FF2B5EF4-FFF2-40B4-BE49-F238E27FC236}">
                <a16:creationId xmlns:a16="http://schemas.microsoft.com/office/drawing/2014/main" xmlns="" id="{D338A18A-6553-4677-89EC-B5DDB90D885F}"/>
              </a:ext>
            </a:extLst>
          </p:cNvPr>
          <p:cNvPicPr>
            <a:picLocks noGrp="1" noChangeAspect="1"/>
          </p:cNvPicPr>
          <p:nvPr>
            <p:ph type="pic" sz="quarter" idx="14"/>
          </p:nvPr>
        </p:nvPicPr>
        <p:blipFill>
          <a:blip r:embed="rId2"/>
          <a:srcRect l="3486" r="3486"/>
          <a:stretch>
            <a:fillRect/>
          </a:stretch>
        </p:blipFill>
        <p:spPr>
          <a:xfrm>
            <a:off x="5634680" y="39600"/>
            <a:ext cx="6557319" cy="6954324"/>
          </a:xfrm>
        </p:spPr>
      </p:pic>
    </p:spTree>
    <p:extLst>
      <p:ext uri="{BB962C8B-B14F-4D97-AF65-F5344CB8AC3E}">
        <p14:creationId xmlns:p14="http://schemas.microsoft.com/office/powerpoint/2010/main" xmlns="" val="1325608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43F67-9C70-4748-8C0C-3A7863422F99}"/>
              </a:ext>
            </a:extLst>
          </p:cNvPr>
          <p:cNvSpPr>
            <a:spLocks noGrp="1"/>
          </p:cNvSpPr>
          <p:nvPr>
            <p:ph type="title"/>
          </p:nvPr>
        </p:nvSpPr>
        <p:spPr>
          <a:xfrm>
            <a:off x="4056600" y="191660"/>
            <a:ext cx="4078800" cy="1019302"/>
          </a:xfrm>
        </p:spPr>
        <p:txBody>
          <a:bodyPr wrap="square" anchor="b">
            <a:normAutofit/>
          </a:bodyPr>
          <a:lstStyle/>
          <a:p>
            <a:r>
              <a:rPr lang="en-US" b="1" dirty="0" smtClean="0"/>
              <a:t>INTRODUCTION</a:t>
            </a:r>
            <a:endParaRPr lang="en-US" b="1" dirty="0"/>
          </a:p>
        </p:txBody>
      </p:sp>
      <p:sp>
        <p:nvSpPr>
          <p:cNvPr id="3" name="Content Placeholder 2">
            <a:extLst>
              <a:ext uri="{FF2B5EF4-FFF2-40B4-BE49-F238E27FC236}">
                <a16:creationId xmlns:a16="http://schemas.microsoft.com/office/drawing/2014/main" xmlns="" id="{95B371F2-DBA5-415A-82C8-651F587B857A}"/>
              </a:ext>
            </a:extLst>
          </p:cNvPr>
          <p:cNvSpPr>
            <a:spLocks noGrp="1"/>
          </p:cNvSpPr>
          <p:nvPr>
            <p:ph type="body" sz="quarter" idx="13"/>
          </p:nvPr>
        </p:nvSpPr>
        <p:spPr>
          <a:xfrm>
            <a:off x="2191252" y="1349068"/>
            <a:ext cx="8958648" cy="4429698"/>
          </a:xfrm>
        </p:spPr>
        <p:txBody>
          <a:bodyPr>
            <a:noAutofit/>
          </a:bodyPr>
          <a:lstStyle/>
          <a:p>
            <a:pPr algn="just"/>
            <a:r>
              <a:rPr lang="en-US" dirty="0">
                <a:latin typeface="Bookman Old Style" panose="02050604050505020204" pitchFamily="18" charset="0"/>
              </a:rPr>
              <a:t>Essays are considered as one of the main evaluation criteria used by teachers to evaluate student’s performance. Essay evaluation is a time consuming process, a teacher denotes a huge amount of time in evaluation of essays because of its subjectivity. Also because of subjective nature of the essay variation in grades usually occurs. Solution to such problem is automatic essay evaluation. Evaluating essays through computer will help reducing teachers load as well as reduce the variation in grades as a result of human factors. Many system were developed/ proposed to check the writing quality of the essays some of the mentions are Project Essay Grade (PEG), Intelligent Essay Assessor (IEA), Educational Testing service I, Electronic Essay Rater (E-Rater), C-Rater, BETSY, Intelligent Essay Marking System, SEAR, Paperless School free text Marking Engine and Auto mark etc. Most of them are either commercially available or under development</a:t>
            </a:r>
            <a:r>
              <a:rPr lang="en-US" b="1" dirty="0">
                <a:latin typeface="Bookman Old Style" panose="02050604050505020204" pitchFamily="18" charset="0"/>
              </a:rPr>
              <a:t>. </a:t>
            </a:r>
            <a:endParaRPr lang="en-IN" b="1" dirty="0">
              <a:latin typeface="Bookman Old Style" panose="02050604050505020204" pitchFamily="18" charset="0"/>
            </a:endParaRPr>
          </a:p>
          <a:p>
            <a:endParaRPr lang="en-US" dirty="0"/>
          </a:p>
        </p:txBody>
      </p:sp>
      <p:sp>
        <p:nvSpPr>
          <p:cNvPr id="102" name="Date Placeholder 47">
            <a:extLst>
              <a:ext uri="{FF2B5EF4-FFF2-40B4-BE49-F238E27FC236}">
                <a16:creationId xmlns:a16="http://schemas.microsoft.com/office/drawing/2014/main" xmlns="" id="{F956151C-A474-42C6-9D67-B6779EF6B765}"/>
              </a:ext>
            </a:extLst>
          </p:cNvPr>
          <p:cNvSpPr>
            <a:spLocks noGrp="1"/>
          </p:cNvSpPr>
          <p:nvPr>
            <p:ph type="dt" sz="half" idx="10"/>
          </p:nvPr>
        </p:nvSpPr>
        <p:spPr>
          <a:xfrm>
            <a:off x="450000" y="6357168"/>
            <a:ext cx="1760150" cy="461665"/>
          </a:xfrm>
        </p:spPr>
        <p:txBody>
          <a:bodyPr/>
          <a:lstStyle/>
          <a:p>
            <a:r>
              <a:rPr lang="en-US" dirty="0">
                <a:solidFill>
                  <a:schemeClr val="bg1">
                    <a:lumMod val="75000"/>
                    <a:alpha val="60000"/>
                  </a:schemeClr>
                </a:solidFill>
              </a:rPr>
              <a:t>….</a:t>
            </a:r>
          </a:p>
        </p:txBody>
      </p:sp>
      <p:sp>
        <p:nvSpPr>
          <p:cNvPr id="103" name="Footer Placeholder 48">
            <a:extLst>
              <a:ext uri="{FF2B5EF4-FFF2-40B4-BE49-F238E27FC236}">
                <a16:creationId xmlns:a16="http://schemas.microsoft.com/office/drawing/2014/main" xmlns="" id="{EE131F31-1D34-4CC9-8C56-BACFA6C86A48}"/>
              </a:ext>
            </a:extLst>
          </p:cNvPr>
          <p:cNvSpPr>
            <a:spLocks noGrp="1"/>
          </p:cNvSpPr>
          <p:nvPr>
            <p:ph type="ftr" sz="quarter" idx="11"/>
          </p:nvPr>
        </p:nvSpPr>
        <p:spPr>
          <a:xfrm>
            <a:off x="2754312" y="6357600"/>
            <a:ext cx="6683376" cy="460800"/>
          </a:xfrm>
        </p:spPr>
        <p:txBody>
          <a:bodyPr/>
          <a:lstStyle/>
          <a:p>
            <a:r>
              <a:rPr lang="en-US" dirty="0">
                <a:solidFill>
                  <a:schemeClr val="bg1">
                    <a:lumMod val="75000"/>
                    <a:alpha val="60000"/>
                  </a:schemeClr>
                </a:solidFill>
              </a:rPr>
              <a:t>….</a:t>
            </a:r>
          </a:p>
        </p:txBody>
      </p:sp>
      <p:sp>
        <p:nvSpPr>
          <p:cNvPr id="104" name="Slide Number Placeholder 49">
            <a:extLst>
              <a:ext uri="{FF2B5EF4-FFF2-40B4-BE49-F238E27FC236}">
                <a16:creationId xmlns:a16="http://schemas.microsoft.com/office/drawing/2014/main" xmlns="" id="{BC4462F5-98AF-457A-94DC-C44EA835679D}"/>
              </a:ext>
            </a:extLst>
          </p:cNvPr>
          <p:cNvSpPr>
            <a:spLocks noGrp="1"/>
          </p:cNvSpPr>
          <p:nvPr>
            <p:ph type="sldNum" sz="quarter" idx="12"/>
          </p:nvPr>
        </p:nvSpPr>
        <p:spPr>
          <a:xfrm>
            <a:off x="9982800" y="6357600"/>
            <a:ext cx="1760150" cy="460800"/>
          </a:xfrm>
        </p:spPr>
        <p:txBody>
          <a:bodyPr/>
          <a:lstStyle/>
          <a:p>
            <a:r>
              <a:rPr lang="en-US" dirty="0">
                <a:solidFill>
                  <a:schemeClr val="bg1">
                    <a:lumMod val="95000"/>
                    <a:alpha val="60000"/>
                  </a:schemeClr>
                </a:solidFill>
              </a:rPr>
              <a:t>..</a:t>
            </a:r>
          </a:p>
        </p:txBody>
      </p:sp>
    </p:spTree>
    <p:extLst>
      <p:ext uri="{BB962C8B-B14F-4D97-AF65-F5344CB8AC3E}">
        <p14:creationId xmlns:p14="http://schemas.microsoft.com/office/powerpoint/2010/main" xmlns="" val="1639799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A4CE0D-C8E8-4EBC-A46E-F920F9F75433}"/>
              </a:ext>
            </a:extLst>
          </p:cNvPr>
          <p:cNvSpPr>
            <a:spLocks noGrp="1"/>
          </p:cNvSpPr>
          <p:nvPr>
            <p:ph type="title"/>
          </p:nvPr>
        </p:nvSpPr>
        <p:spPr>
          <a:xfrm>
            <a:off x="4056600" y="234779"/>
            <a:ext cx="4078800" cy="1037967"/>
          </a:xfrm>
        </p:spPr>
        <p:txBody>
          <a:bodyPr/>
          <a:lstStyle/>
          <a:p>
            <a:r>
              <a:rPr lang="en-IN" b="1" dirty="0">
                <a:latin typeface="Bell MT" panose="02020503060305020303" pitchFamily="18" charset="0"/>
              </a:rPr>
              <a:t>PURPOSE</a:t>
            </a:r>
            <a:endParaRPr lang="en-IN" dirty="0"/>
          </a:p>
        </p:txBody>
      </p:sp>
      <p:sp>
        <p:nvSpPr>
          <p:cNvPr id="3" name="Text Placeholder 2">
            <a:extLst>
              <a:ext uri="{FF2B5EF4-FFF2-40B4-BE49-F238E27FC236}">
                <a16:creationId xmlns:a16="http://schemas.microsoft.com/office/drawing/2014/main" xmlns="" id="{9DA3728C-B1E4-4FBC-85F0-26411E37C27B}"/>
              </a:ext>
            </a:extLst>
          </p:cNvPr>
          <p:cNvSpPr>
            <a:spLocks noGrp="1"/>
          </p:cNvSpPr>
          <p:nvPr>
            <p:ph type="body" sz="quarter" idx="13"/>
          </p:nvPr>
        </p:nvSpPr>
        <p:spPr>
          <a:xfrm>
            <a:off x="1668162" y="1767017"/>
            <a:ext cx="9106930" cy="4194920"/>
          </a:xfrm>
        </p:spPr>
        <p:txBody>
          <a:bodyPr/>
          <a:lstStyle/>
          <a:p>
            <a:pPr algn="just"/>
            <a:r>
              <a:rPr lang="en-US" sz="1600" dirty="0">
                <a:solidFill>
                  <a:schemeClr val="tx1">
                    <a:lumMod val="95000"/>
                    <a:lumOff val="5000"/>
                    <a:alpha val="60000"/>
                  </a:schemeClr>
                </a:solidFill>
                <a:latin typeface="Bookman Old Style" panose="02050604050505020204" pitchFamily="18" charset="0"/>
                <a:cs typeface="Calibri" panose="020F0502020204030204" pitchFamily="34" charset="0"/>
              </a:rPr>
              <a:t>Essays are one of the most important method for assessing learning and </a:t>
            </a:r>
            <a:r>
              <a:rPr lang="en-US" sz="1600" dirty="0">
                <a:latin typeface="Bookman Old Style" panose="02050604050505020204" pitchFamily="18" charset="0"/>
                <a:cs typeface="Calibri" panose="020F0502020204030204" pitchFamily="34" charset="0"/>
              </a:rPr>
              <a:t>intelligence of a student. </a:t>
            </a:r>
            <a:r>
              <a:rPr lang="en-IN" sz="1600" dirty="0">
                <a:solidFill>
                  <a:schemeClr val="tx1">
                    <a:lumMod val="65000"/>
                    <a:lumOff val="35000"/>
                  </a:schemeClr>
                </a:solidFill>
                <a:effectLst/>
                <a:latin typeface="Bookman Old Style" panose="02050604050505020204" pitchFamily="18" charset="0"/>
                <a:ea typeface="Calibri" panose="020F0502020204030204" pitchFamily="34" charset="0"/>
              </a:rPr>
              <a:t>The automated grading system will not only reduce the time of evaluation but comparing it with human scores will also make the score more realistic. The project aim is to develop a system which grades an essay or a paper without any manual involvement. When an essay is loaded into the proposed grading system, the system accepts the essay given as the input and grades it using deep learning techniques and its layers such as LSTM and dense layers. This proposed system is useful while grading papers in smart schools and educational institutions.</a:t>
            </a:r>
          </a:p>
          <a:p>
            <a:endParaRPr lang="en-IN" dirty="0"/>
          </a:p>
        </p:txBody>
      </p:sp>
    </p:spTree>
    <p:extLst>
      <p:ext uri="{BB962C8B-B14F-4D97-AF65-F5344CB8AC3E}">
        <p14:creationId xmlns:p14="http://schemas.microsoft.com/office/powerpoint/2010/main" xmlns="" val="285038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437324-1CA5-4C88-96A5-CF3C79D5C2E0}"/>
              </a:ext>
            </a:extLst>
          </p:cNvPr>
          <p:cNvSpPr>
            <a:spLocks noGrp="1"/>
          </p:cNvSpPr>
          <p:nvPr>
            <p:ph type="title"/>
          </p:nvPr>
        </p:nvSpPr>
        <p:spPr>
          <a:xfrm>
            <a:off x="3686175" y="148281"/>
            <a:ext cx="4449225" cy="1099751"/>
          </a:xfrm>
        </p:spPr>
        <p:txBody>
          <a:bodyPr/>
          <a:lstStyle/>
          <a:p>
            <a:r>
              <a:rPr lang="en-IN" sz="3200" b="1" dirty="0">
                <a:latin typeface="Bell MT" panose="02020503060305020303" pitchFamily="18" charset="0"/>
              </a:rPr>
              <a:t>EXISTING PROBLEM</a:t>
            </a:r>
            <a:endParaRPr lang="en-IN" dirty="0"/>
          </a:p>
        </p:txBody>
      </p:sp>
      <p:sp>
        <p:nvSpPr>
          <p:cNvPr id="3" name="Text Placeholder 2">
            <a:extLst>
              <a:ext uri="{FF2B5EF4-FFF2-40B4-BE49-F238E27FC236}">
                <a16:creationId xmlns:a16="http://schemas.microsoft.com/office/drawing/2014/main" xmlns="" id="{03AED5E7-9FF9-40BC-BE09-1FF5B3554326}"/>
              </a:ext>
            </a:extLst>
          </p:cNvPr>
          <p:cNvSpPr>
            <a:spLocks noGrp="1"/>
          </p:cNvSpPr>
          <p:nvPr>
            <p:ph type="body" sz="quarter" idx="13"/>
          </p:nvPr>
        </p:nvSpPr>
        <p:spPr>
          <a:xfrm>
            <a:off x="2298357" y="1705233"/>
            <a:ext cx="7673546" cy="4917990"/>
          </a:xfrm>
        </p:spPr>
        <p:txBody>
          <a:bodyPr/>
          <a:lstStyle/>
          <a:p>
            <a:pPr algn="just"/>
            <a:r>
              <a:rPr lang="en-US" sz="1600" dirty="0">
                <a:effectLst/>
                <a:latin typeface="Bookman Old Style" panose="02050604050505020204" pitchFamily="18" charset="0"/>
                <a:ea typeface="Times New Roman" panose="02020603050405020304" pitchFamily="18" charset="0"/>
                <a:cs typeface="Calibri" panose="020F0502020204030204" pitchFamily="34" charset="0"/>
              </a:rPr>
              <a:t>Data collection was not a problem. A minor problem occurred during cleaning the data like for our model two steps cleaning is required one for converting essay into list of words and second for converting essay into list of sentences. In first case punctuations(like ., ?, !) were not needed in second case punctuations(like ., ?, !) were required to break into sentences. Feature extraction is complicated and lengthy, but no problem occurred. So to  grade the essay there will be a lot of complication like to check spellings, punctuations, sentence formations, and the essay in correct  format and relevant to the question.  So, this is the existing problem and for this we have proposed a particular solution.</a:t>
            </a:r>
            <a:endParaRPr lang="en-IN" sz="1600" dirty="0">
              <a:effectLst/>
              <a:latin typeface="Bookman Old Style" panose="0205060405050502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465172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771A35-EF98-4435-A43E-A8A3AED04713}"/>
              </a:ext>
            </a:extLst>
          </p:cNvPr>
          <p:cNvSpPr>
            <a:spLocks noGrp="1"/>
          </p:cNvSpPr>
          <p:nvPr>
            <p:ph type="title"/>
          </p:nvPr>
        </p:nvSpPr>
        <p:spPr>
          <a:xfrm>
            <a:off x="3453063" y="536574"/>
            <a:ext cx="5233737" cy="798932"/>
          </a:xfrm>
        </p:spPr>
        <p:txBody>
          <a:bodyPr/>
          <a:lstStyle/>
          <a:p>
            <a:r>
              <a:rPr lang="en-IN" sz="3200" b="1" dirty="0">
                <a:latin typeface="Bell MT" panose="02020503060305020303" pitchFamily="18" charset="0"/>
              </a:rPr>
              <a:t>PROPOSED SOLUTION</a:t>
            </a:r>
            <a:endParaRPr lang="en-IN" dirty="0"/>
          </a:p>
        </p:txBody>
      </p:sp>
      <p:sp>
        <p:nvSpPr>
          <p:cNvPr id="3" name="Text Placeholder 2">
            <a:extLst>
              <a:ext uri="{FF2B5EF4-FFF2-40B4-BE49-F238E27FC236}">
                <a16:creationId xmlns:a16="http://schemas.microsoft.com/office/drawing/2014/main" xmlns="" id="{DFFEB964-952F-4E82-B464-5A5A99770145}"/>
              </a:ext>
            </a:extLst>
          </p:cNvPr>
          <p:cNvSpPr>
            <a:spLocks noGrp="1"/>
          </p:cNvSpPr>
          <p:nvPr>
            <p:ph type="body" sz="quarter" idx="13"/>
          </p:nvPr>
        </p:nvSpPr>
        <p:spPr>
          <a:xfrm>
            <a:off x="2559897" y="1864895"/>
            <a:ext cx="7291136" cy="3128210"/>
          </a:xfrm>
        </p:spPr>
        <p:txBody>
          <a:bodyPr/>
          <a:lstStyle/>
          <a:p>
            <a:pPr algn="just"/>
            <a:r>
              <a:rPr lang="en-US" sz="1600" dirty="0">
                <a:solidFill>
                  <a:schemeClr val="tx1">
                    <a:lumMod val="65000"/>
                    <a:lumOff val="35000"/>
                  </a:schemeClr>
                </a:solidFill>
                <a:effectLst/>
                <a:latin typeface="Bookman Old Style" panose="02050604050505020204" pitchFamily="18" charset="0"/>
                <a:ea typeface="Times New Roman" panose="02020603050405020304" pitchFamily="18" charset="0"/>
                <a:cs typeface="Calibri" panose="020F0502020204030204" pitchFamily="34" charset="0"/>
              </a:rPr>
              <a:t>We used tensor flow to build our model. We used the baseline model to predict scores for the given essays rather than giving feedback .we then feed these embeddings to the multi layered LSTM .Then we feed the output of the LSTM layer to the fully connected layer. An automated grading system is built with the magical powers of neural networks. Using automation reduces time and effort in evaluation. NLTK libraries for feature extraction and LSTM are used for the learning process</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316901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2294DB-B331-4A7A-8245-32E82D1D968D}"/>
              </a:ext>
            </a:extLst>
          </p:cNvPr>
          <p:cNvSpPr>
            <a:spLocks noGrp="1"/>
          </p:cNvSpPr>
          <p:nvPr>
            <p:ph type="title"/>
          </p:nvPr>
        </p:nvSpPr>
        <p:spPr>
          <a:xfrm>
            <a:off x="3686175" y="385011"/>
            <a:ext cx="4511842" cy="878306"/>
          </a:xfrm>
        </p:spPr>
        <p:txBody>
          <a:bodyPr/>
          <a:lstStyle/>
          <a:p>
            <a:r>
              <a:rPr lang="en-IN" b="1" dirty="0"/>
              <a:t>BLOCK DIAGRAM</a:t>
            </a:r>
          </a:p>
        </p:txBody>
      </p:sp>
      <p:sp>
        <p:nvSpPr>
          <p:cNvPr id="3" name="Text Placeholder 2">
            <a:extLst>
              <a:ext uri="{FF2B5EF4-FFF2-40B4-BE49-F238E27FC236}">
                <a16:creationId xmlns:a16="http://schemas.microsoft.com/office/drawing/2014/main" xmlns="" id="{3EB237BA-01A7-4B9C-B489-94A43D0CF6BE}"/>
              </a:ext>
            </a:extLst>
          </p:cNvPr>
          <p:cNvSpPr>
            <a:spLocks noGrp="1"/>
          </p:cNvSpPr>
          <p:nvPr>
            <p:ph type="body" sz="quarter" idx="13"/>
          </p:nvPr>
        </p:nvSpPr>
        <p:spPr>
          <a:xfrm>
            <a:off x="2743200" y="2021305"/>
            <a:ext cx="6653463" cy="3730566"/>
          </a:xfrm>
        </p:spPr>
        <p:txBody>
          <a:bodyPr/>
          <a:lstStyle/>
          <a:p>
            <a:endParaRPr lang="en-IN" dirty="0"/>
          </a:p>
        </p:txBody>
      </p:sp>
      <p:pic>
        <p:nvPicPr>
          <p:cNvPr id="6" name="Picture 5" descr="pasted image 0 (1).png"/>
          <p:cNvPicPr/>
          <p:nvPr/>
        </p:nvPicPr>
        <p:blipFill>
          <a:blip r:embed="rId2"/>
          <a:stretch>
            <a:fillRect/>
          </a:stretch>
        </p:blipFill>
        <p:spPr>
          <a:xfrm>
            <a:off x="2225040" y="2057717"/>
            <a:ext cx="8305800" cy="3718243"/>
          </a:xfrm>
          <a:prstGeom prst="rect">
            <a:avLst/>
          </a:prstGeom>
        </p:spPr>
      </p:pic>
    </p:spTree>
    <p:extLst>
      <p:ext uri="{BB962C8B-B14F-4D97-AF65-F5344CB8AC3E}">
        <p14:creationId xmlns:p14="http://schemas.microsoft.com/office/powerpoint/2010/main" xmlns="" val="1804344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8E64E2-4C93-4BD3-974E-9AC53ED07EC0}"/>
              </a:ext>
            </a:extLst>
          </p:cNvPr>
          <p:cNvSpPr>
            <a:spLocks noGrp="1"/>
          </p:cNvSpPr>
          <p:nvPr>
            <p:ph type="title"/>
          </p:nvPr>
        </p:nvSpPr>
        <p:spPr>
          <a:xfrm>
            <a:off x="3202405" y="553453"/>
            <a:ext cx="5787190" cy="926431"/>
          </a:xfrm>
        </p:spPr>
        <p:txBody>
          <a:bodyPr/>
          <a:lstStyle/>
          <a:p>
            <a:r>
              <a:rPr lang="en-IN" dirty="0"/>
              <a:t>SOFTWARE REQUIREMENTS</a:t>
            </a:r>
          </a:p>
        </p:txBody>
      </p:sp>
      <p:sp>
        <p:nvSpPr>
          <p:cNvPr id="3" name="Text Placeholder 2">
            <a:extLst>
              <a:ext uri="{FF2B5EF4-FFF2-40B4-BE49-F238E27FC236}">
                <a16:creationId xmlns:a16="http://schemas.microsoft.com/office/drawing/2014/main" xmlns="" id="{701F80DE-783A-4371-B6E1-4C4F8624FD21}"/>
              </a:ext>
            </a:extLst>
          </p:cNvPr>
          <p:cNvSpPr>
            <a:spLocks noGrp="1"/>
          </p:cNvSpPr>
          <p:nvPr>
            <p:ph type="body" sz="quarter" idx="13"/>
          </p:nvPr>
        </p:nvSpPr>
        <p:spPr>
          <a:xfrm>
            <a:off x="3686174" y="1896036"/>
            <a:ext cx="7111813" cy="4961964"/>
          </a:xfrm>
        </p:spPr>
        <p:txBody>
          <a:bodyPr>
            <a:normAutofit/>
          </a:bodyPr>
          <a:lstStyle/>
          <a:p>
            <a:pPr marL="285750" indent="-285750" algn="just">
              <a:buFont typeface="Wingdings" panose="05000000000000000000" pitchFamily="2" charset="2"/>
              <a:buChar char="q"/>
            </a:pPr>
            <a:r>
              <a:rPr lang="en-IN" sz="1700" dirty="0"/>
              <a:t>Anaconda Navigator</a:t>
            </a:r>
          </a:p>
          <a:p>
            <a:pPr marL="285750" indent="-285750" algn="just">
              <a:buFont typeface="Wingdings" panose="05000000000000000000" pitchFamily="2" charset="2"/>
              <a:buChar char="q"/>
            </a:pPr>
            <a:r>
              <a:rPr lang="en-IN" sz="1700" dirty="0"/>
              <a:t>Jupyter Notebook</a:t>
            </a:r>
          </a:p>
          <a:p>
            <a:pPr marL="285750" indent="-285750" algn="just">
              <a:buFont typeface="Wingdings" panose="05000000000000000000" pitchFamily="2" charset="2"/>
              <a:buChar char="q"/>
            </a:pPr>
            <a:r>
              <a:rPr lang="en-IN" sz="1700" dirty="0"/>
              <a:t>IBM Watson studio</a:t>
            </a:r>
          </a:p>
          <a:p>
            <a:pPr marL="285750" indent="-285750" algn="just">
              <a:buFont typeface="Wingdings" panose="05000000000000000000" pitchFamily="2" charset="2"/>
              <a:buChar char="q"/>
            </a:pPr>
            <a:r>
              <a:rPr lang="en-IN" sz="1700" dirty="0"/>
              <a:t>NLTK</a:t>
            </a:r>
          </a:p>
          <a:p>
            <a:pPr marL="285750" indent="-285750" algn="just">
              <a:buFont typeface="Wingdings" panose="05000000000000000000" pitchFamily="2" charset="2"/>
              <a:buChar char="q"/>
            </a:pPr>
            <a:r>
              <a:rPr lang="en-IN" sz="1700" dirty="0"/>
              <a:t>Machine Learning Tools like</a:t>
            </a:r>
          </a:p>
          <a:p>
            <a:pPr marL="3257550" lvl="6" indent="-285750" algn="just">
              <a:buFont typeface="Wingdings" panose="05000000000000000000" pitchFamily="2" charset="2"/>
              <a:buChar char="Ø"/>
            </a:pPr>
            <a:r>
              <a:rPr lang="en-IN" sz="1900" dirty="0">
                <a:solidFill>
                  <a:schemeClr val="tx1">
                    <a:lumMod val="50000"/>
                    <a:lumOff val="50000"/>
                  </a:schemeClr>
                </a:solidFill>
              </a:rPr>
              <a:t>Scikit Learn</a:t>
            </a:r>
          </a:p>
          <a:p>
            <a:pPr marL="3257550" lvl="6" indent="-285750" algn="just">
              <a:buFont typeface="Wingdings" panose="05000000000000000000" pitchFamily="2" charset="2"/>
              <a:buChar char="Ø"/>
            </a:pPr>
            <a:r>
              <a:rPr lang="en-IN" sz="1900" dirty="0">
                <a:solidFill>
                  <a:schemeClr val="tx1">
                    <a:lumMod val="50000"/>
                    <a:lumOff val="50000"/>
                  </a:schemeClr>
                </a:solidFill>
              </a:rPr>
              <a:t>Vader</a:t>
            </a:r>
          </a:p>
          <a:p>
            <a:pPr marL="3257550" lvl="6" indent="-285750" algn="just">
              <a:buFont typeface="Wingdings" panose="05000000000000000000" pitchFamily="2" charset="2"/>
              <a:buChar char="Ø"/>
            </a:pPr>
            <a:r>
              <a:rPr lang="en-IN" sz="1900" dirty="0">
                <a:solidFill>
                  <a:schemeClr val="tx1">
                    <a:lumMod val="50000"/>
                    <a:lumOff val="50000"/>
                  </a:schemeClr>
                </a:solidFill>
              </a:rPr>
              <a:t>Tensor Flow</a:t>
            </a:r>
          </a:p>
          <a:p>
            <a:pPr marL="3257550" lvl="6" indent="-285750" algn="just">
              <a:buFont typeface="Wingdings" panose="05000000000000000000" pitchFamily="2" charset="2"/>
              <a:buChar char="Ø"/>
            </a:pPr>
            <a:r>
              <a:rPr lang="en-IN" sz="1900" dirty="0">
                <a:solidFill>
                  <a:schemeClr val="tx1">
                    <a:lumMod val="50000"/>
                    <a:lumOff val="50000"/>
                  </a:schemeClr>
                </a:solidFill>
              </a:rPr>
              <a:t>PyEnchant</a:t>
            </a:r>
          </a:p>
          <a:p>
            <a:pPr marL="3257550" lvl="6" indent="-285750" algn="just">
              <a:buFont typeface="Wingdings" panose="05000000000000000000" pitchFamily="2" charset="2"/>
              <a:buChar char="Ø"/>
            </a:pPr>
            <a:r>
              <a:rPr lang="en-IN" sz="1900" dirty="0">
                <a:solidFill>
                  <a:schemeClr val="tx1">
                    <a:lumMod val="50000"/>
                    <a:lumOff val="50000"/>
                  </a:schemeClr>
                </a:solidFill>
              </a:rPr>
              <a:t>Pandas</a:t>
            </a:r>
          </a:p>
          <a:p>
            <a:pPr marL="3257550" lvl="6" indent="-285750" algn="just">
              <a:buFont typeface="Wingdings" panose="05000000000000000000" pitchFamily="2" charset="2"/>
              <a:buChar char="Ø"/>
            </a:pPr>
            <a:r>
              <a:rPr lang="en-IN" sz="1900" dirty="0">
                <a:solidFill>
                  <a:schemeClr val="tx1">
                    <a:lumMod val="50000"/>
                    <a:lumOff val="50000"/>
                  </a:schemeClr>
                </a:solidFill>
              </a:rPr>
              <a:t>Numpy</a:t>
            </a:r>
          </a:p>
        </p:txBody>
      </p:sp>
    </p:spTree>
    <p:extLst>
      <p:ext uri="{BB962C8B-B14F-4D97-AF65-F5344CB8AC3E}">
        <p14:creationId xmlns:p14="http://schemas.microsoft.com/office/powerpoint/2010/main" xmlns="" val="3438108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4276A-60D2-498D-A74D-68A3FCF13896}"/>
              </a:ext>
            </a:extLst>
          </p:cNvPr>
          <p:cNvSpPr>
            <a:spLocks noGrp="1"/>
          </p:cNvSpPr>
          <p:nvPr>
            <p:ph type="title"/>
          </p:nvPr>
        </p:nvSpPr>
        <p:spPr>
          <a:xfrm>
            <a:off x="3686175" y="252663"/>
            <a:ext cx="4819650" cy="1395663"/>
          </a:xfrm>
        </p:spPr>
        <p:txBody>
          <a:bodyPr/>
          <a:lstStyle/>
          <a:p>
            <a:r>
              <a:rPr lang="en-IN" b="1" dirty="0"/>
              <a:t>TECHNIQUES</a:t>
            </a:r>
          </a:p>
        </p:txBody>
      </p:sp>
      <p:sp>
        <p:nvSpPr>
          <p:cNvPr id="3" name="Text Placeholder 2">
            <a:extLst>
              <a:ext uri="{FF2B5EF4-FFF2-40B4-BE49-F238E27FC236}">
                <a16:creationId xmlns:a16="http://schemas.microsoft.com/office/drawing/2014/main" xmlns="" id="{A5B49196-DE74-45C9-A981-A3B25A81F302}"/>
              </a:ext>
            </a:extLst>
          </p:cNvPr>
          <p:cNvSpPr>
            <a:spLocks noGrp="1"/>
          </p:cNvSpPr>
          <p:nvPr>
            <p:ph type="body" sz="quarter" idx="13"/>
          </p:nvPr>
        </p:nvSpPr>
        <p:spPr>
          <a:xfrm>
            <a:off x="3200400" y="2346158"/>
            <a:ext cx="6015789" cy="3670408"/>
          </a:xfrm>
        </p:spPr>
        <p:txBody>
          <a:bodyPr/>
          <a:lstStyle/>
          <a:p>
            <a:pPr marL="285750" indent="-285750" algn="l">
              <a:buFont typeface="Courier New" panose="02070309020205020404" pitchFamily="49" charset="0"/>
              <a:buChar char="o"/>
            </a:pPr>
            <a:r>
              <a:rPr lang="en-IN" sz="1700" dirty="0"/>
              <a:t>Recursive feature elimination with cross-validation</a:t>
            </a:r>
          </a:p>
          <a:p>
            <a:pPr marL="285750" indent="-285750" algn="l">
              <a:buFont typeface="Courier New" panose="02070309020205020404" pitchFamily="49" charset="0"/>
              <a:buChar char="o"/>
            </a:pPr>
            <a:r>
              <a:rPr lang="en-IN" sz="1700" dirty="0"/>
              <a:t>Random forest for regression</a:t>
            </a:r>
          </a:p>
          <a:p>
            <a:pPr marL="285750" indent="-285750" algn="l">
              <a:buFont typeface="Courier New" panose="02070309020205020404" pitchFamily="49" charset="0"/>
              <a:buChar char="o"/>
            </a:pPr>
            <a:r>
              <a:rPr lang="en-IN" sz="1700" dirty="0"/>
              <a:t>SVR from Scikit Learn </a:t>
            </a:r>
          </a:p>
          <a:p>
            <a:pPr marL="285750" indent="-285750" algn="l">
              <a:buFont typeface="Courier New" panose="02070309020205020404" pitchFamily="49" charset="0"/>
              <a:buChar char="o"/>
            </a:pPr>
            <a:r>
              <a:rPr lang="en-IN" sz="1700" dirty="0"/>
              <a:t>LSTM from Tensor Flow</a:t>
            </a:r>
          </a:p>
          <a:p>
            <a:pPr marL="285750" indent="-285750" algn="l">
              <a:buFont typeface="Courier New" panose="02070309020205020404" pitchFamily="49" charset="0"/>
              <a:buChar char="o"/>
            </a:pPr>
            <a:r>
              <a:rPr lang="en-IN" sz="1700" dirty="0"/>
              <a:t>AdaBoost from Scikit Learn</a:t>
            </a:r>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xmlns="" val="2948557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2.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Frosted design</Template>
  <TotalTime>261</TotalTime>
  <Words>789</Words>
  <Application>Microsoft Office PowerPoint</Application>
  <PresentationFormat>Custom</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FrostyVTI</vt:lpstr>
      <vt:lpstr>IBM WATSON STUDIO FOR BUILDING AN AUTOMATED ESSAY  GRADING SYSTEM   MINI PROJECT </vt:lpstr>
      <vt:lpstr>AGENDA</vt:lpstr>
      <vt:lpstr>INTRODUCTION</vt:lpstr>
      <vt:lpstr>PURPOSE</vt:lpstr>
      <vt:lpstr>EXISTING PROBLEM</vt:lpstr>
      <vt:lpstr>PROPOSED SOLUTION</vt:lpstr>
      <vt:lpstr>BLOCK DIAGRAM</vt:lpstr>
      <vt:lpstr>SOFTWARE REQUIREMENTS</vt:lpstr>
      <vt:lpstr>TECHNIQUES</vt:lpstr>
      <vt:lpstr>FLOW CHART</vt:lpstr>
      <vt:lpstr>SOURCE CODE</vt:lpstr>
      <vt:lpstr>Slide 12</vt:lpstr>
      <vt:lpstr>Slide 13</vt:lpstr>
      <vt:lpstr>Slide 14</vt:lpstr>
      <vt:lpstr>Slide 15</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THAMMISHETY SOUMYA</dc:creator>
  <cp:lastModifiedBy>Gunda Rohith</cp:lastModifiedBy>
  <cp:revision>12</cp:revision>
  <dcterms:created xsi:type="dcterms:W3CDTF">2021-11-19T05:59:29Z</dcterms:created>
  <dcterms:modified xsi:type="dcterms:W3CDTF">2021-11-25T05:45:07Z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