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1"/>
  </p:sldMasterIdLst>
  <p:notesMasterIdLst>
    <p:notesMasterId r:id="rId13"/>
  </p:notesMasterIdLst>
  <p:sldIdLst>
    <p:sldId id="256" r:id="rId2"/>
    <p:sldId id="257" r:id="rId3"/>
    <p:sldId id="258" r:id="rId4"/>
    <p:sldId id="259" r:id="rId5"/>
    <p:sldId id="266" r:id="rId6"/>
    <p:sldId id="260" r:id="rId7"/>
    <p:sldId id="261" r:id="rId8"/>
    <p:sldId id="262" r:id="rId9"/>
    <p:sldId id="263"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45C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5" d="100"/>
          <a:sy n="65" d="100"/>
        </p:scale>
        <p:origin x="72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25A19B-E440-4584-82D7-5F4EFAACF24F}" type="datetimeFigureOut">
              <a:rPr lang="en-IN" smtClean="0"/>
              <a:t>25-11-2021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E99F18-B13C-41CF-8DB6-86F3AEEE5DA5}" type="slidenum">
              <a:rPr lang="en-IN" smtClean="0"/>
              <a:t>‹#›</a:t>
            </a:fld>
            <a:endParaRPr lang="en-IN"/>
          </a:p>
        </p:txBody>
      </p:sp>
    </p:spTree>
    <p:extLst>
      <p:ext uri="{BB962C8B-B14F-4D97-AF65-F5344CB8AC3E}">
        <p14:creationId xmlns:p14="http://schemas.microsoft.com/office/powerpoint/2010/main" val="21527568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4208E77-E942-4C8B-8100-AA7C05214C53}" type="datetimeFigureOut">
              <a:rPr lang="en-IN" smtClean="0"/>
              <a:t>25-11-2021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80C3C9-3EFD-41A4-8441-242F9E35D5B2}"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85980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44208E77-E942-4C8B-8100-AA7C05214C53}" type="datetimeFigureOut">
              <a:rPr lang="en-IN" smtClean="0"/>
              <a:t>25-11-2021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F80C3C9-3EFD-41A4-8441-242F9E35D5B2}" type="slidenum">
              <a:rPr lang="en-IN" smtClean="0"/>
              <a:t>‹#›</a:t>
            </a:fld>
            <a:endParaRPr lang="en-IN"/>
          </a:p>
        </p:txBody>
      </p:sp>
    </p:spTree>
    <p:extLst>
      <p:ext uri="{BB962C8B-B14F-4D97-AF65-F5344CB8AC3E}">
        <p14:creationId xmlns:p14="http://schemas.microsoft.com/office/powerpoint/2010/main" val="2779021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208E77-E942-4C8B-8100-AA7C05214C53}" type="datetimeFigureOut">
              <a:rPr lang="en-IN" smtClean="0"/>
              <a:t>25-11-2021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80C3C9-3EFD-41A4-8441-242F9E35D5B2}" type="slidenum">
              <a:rPr lang="en-IN" smtClean="0"/>
              <a:t>‹#›</a:t>
            </a:fld>
            <a:endParaRPr lang="en-IN"/>
          </a:p>
        </p:txBody>
      </p:sp>
    </p:spTree>
    <p:extLst>
      <p:ext uri="{BB962C8B-B14F-4D97-AF65-F5344CB8AC3E}">
        <p14:creationId xmlns:p14="http://schemas.microsoft.com/office/powerpoint/2010/main" val="28846231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208E77-E942-4C8B-8100-AA7C05214C53}" type="datetimeFigureOut">
              <a:rPr lang="en-IN" smtClean="0"/>
              <a:t>25-11-2021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80C3C9-3EFD-41A4-8441-242F9E35D5B2}"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1739167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208E77-E942-4C8B-8100-AA7C05214C53}" type="datetimeFigureOut">
              <a:rPr lang="en-IN" smtClean="0"/>
              <a:t>25-11-2021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80C3C9-3EFD-41A4-8441-242F9E35D5B2}" type="slidenum">
              <a:rPr lang="en-IN" smtClean="0"/>
              <a:t>‹#›</a:t>
            </a:fld>
            <a:endParaRPr lang="en-IN"/>
          </a:p>
        </p:txBody>
      </p:sp>
    </p:spTree>
    <p:extLst>
      <p:ext uri="{BB962C8B-B14F-4D97-AF65-F5344CB8AC3E}">
        <p14:creationId xmlns:p14="http://schemas.microsoft.com/office/powerpoint/2010/main" val="22104928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208E77-E942-4C8B-8100-AA7C05214C53}" type="datetimeFigureOut">
              <a:rPr lang="en-IN" smtClean="0"/>
              <a:t>25-11-2021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80C3C9-3EFD-41A4-8441-242F9E35D5B2}"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5447279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208E77-E942-4C8B-8100-AA7C05214C53}" type="datetimeFigureOut">
              <a:rPr lang="en-IN" smtClean="0"/>
              <a:t>25-11-2021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80C3C9-3EFD-41A4-8441-242F9E35D5B2}" type="slidenum">
              <a:rPr lang="en-IN" smtClean="0"/>
              <a:t>‹#›</a:t>
            </a:fld>
            <a:endParaRPr lang="en-IN"/>
          </a:p>
        </p:txBody>
      </p:sp>
    </p:spTree>
    <p:extLst>
      <p:ext uri="{BB962C8B-B14F-4D97-AF65-F5344CB8AC3E}">
        <p14:creationId xmlns:p14="http://schemas.microsoft.com/office/powerpoint/2010/main" val="20351229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208E77-E942-4C8B-8100-AA7C05214C53}" type="datetimeFigureOut">
              <a:rPr lang="en-IN" smtClean="0"/>
              <a:t>25-11-2021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80C3C9-3EFD-41A4-8441-242F9E35D5B2}" type="slidenum">
              <a:rPr lang="en-IN" smtClean="0"/>
              <a:t>‹#›</a:t>
            </a:fld>
            <a:endParaRPr lang="en-IN"/>
          </a:p>
        </p:txBody>
      </p:sp>
    </p:spTree>
    <p:extLst>
      <p:ext uri="{BB962C8B-B14F-4D97-AF65-F5344CB8AC3E}">
        <p14:creationId xmlns:p14="http://schemas.microsoft.com/office/powerpoint/2010/main" val="12467213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208E77-E942-4C8B-8100-AA7C05214C53}" type="datetimeFigureOut">
              <a:rPr lang="en-IN" smtClean="0"/>
              <a:t>25-11-2021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80C3C9-3EFD-41A4-8441-242F9E35D5B2}" type="slidenum">
              <a:rPr lang="en-IN" smtClean="0"/>
              <a:t>‹#›</a:t>
            </a:fld>
            <a:endParaRPr lang="en-IN"/>
          </a:p>
        </p:txBody>
      </p:sp>
    </p:spTree>
    <p:extLst>
      <p:ext uri="{BB962C8B-B14F-4D97-AF65-F5344CB8AC3E}">
        <p14:creationId xmlns:p14="http://schemas.microsoft.com/office/powerpoint/2010/main" val="2380990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208E77-E942-4C8B-8100-AA7C05214C53}" type="datetimeFigureOut">
              <a:rPr lang="en-IN" smtClean="0"/>
              <a:t>25-11-2021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80C3C9-3EFD-41A4-8441-242F9E35D5B2}" type="slidenum">
              <a:rPr lang="en-IN" smtClean="0"/>
              <a:t>‹#›</a:t>
            </a:fld>
            <a:endParaRPr lang="en-IN"/>
          </a:p>
        </p:txBody>
      </p:sp>
    </p:spTree>
    <p:extLst>
      <p:ext uri="{BB962C8B-B14F-4D97-AF65-F5344CB8AC3E}">
        <p14:creationId xmlns:p14="http://schemas.microsoft.com/office/powerpoint/2010/main" val="3098720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208E77-E942-4C8B-8100-AA7C05214C53}" type="datetimeFigureOut">
              <a:rPr lang="en-IN" smtClean="0"/>
              <a:t>25-11-2021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80C3C9-3EFD-41A4-8441-242F9E35D5B2}" type="slidenum">
              <a:rPr lang="en-IN" smtClean="0"/>
              <a:t>‹#›</a:t>
            </a:fld>
            <a:endParaRPr lang="en-IN"/>
          </a:p>
        </p:txBody>
      </p:sp>
    </p:spTree>
    <p:extLst>
      <p:ext uri="{BB962C8B-B14F-4D97-AF65-F5344CB8AC3E}">
        <p14:creationId xmlns:p14="http://schemas.microsoft.com/office/powerpoint/2010/main" val="3196418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208E77-E942-4C8B-8100-AA7C05214C53}" type="datetimeFigureOut">
              <a:rPr lang="en-IN" smtClean="0"/>
              <a:t>25-11-2021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80C3C9-3EFD-41A4-8441-242F9E35D5B2}" type="slidenum">
              <a:rPr lang="en-IN" smtClean="0"/>
              <a:t>‹#›</a:t>
            </a:fld>
            <a:endParaRPr lang="en-IN"/>
          </a:p>
        </p:txBody>
      </p:sp>
    </p:spTree>
    <p:extLst>
      <p:ext uri="{BB962C8B-B14F-4D97-AF65-F5344CB8AC3E}">
        <p14:creationId xmlns:p14="http://schemas.microsoft.com/office/powerpoint/2010/main" val="4243280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4208E77-E942-4C8B-8100-AA7C05214C53}" type="datetimeFigureOut">
              <a:rPr lang="en-IN" smtClean="0"/>
              <a:t>25-11-2021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F80C3C9-3EFD-41A4-8441-242F9E35D5B2}" type="slidenum">
              <a:rPr lang="en-IN" smtClean="0"/>
              <a:t>‹#›</a:t>
            </a:fld>
            <a:endParaRPr lang="en-IN"/>
          </a:p>
        </p:txBody>
      </p:sp>
    </p:spTree>
    <p:extLst>
      <p:ext uri="{BB962C8B-B14F-4D97-AF65-F5344CB8AC3E}">
        <p14:creationId xmlns:p14="http://schemas.microsoft.com/office/powerpoint/2010/main" val="4055455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4208E77-E942-4C8B-8100-AA7C05214C53}" type="datetimeFigureOut">
              <a:rPr lang="en-IN" smtClean="0"/>
              <a:t>25-11-2021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F80C3C9-3EFD-41A4-8441-242F9E35D5B2}" type="slidenum">
              <a:rPr lang="en-IN" smtClean="0"/>
              <a:t>‹#›</a:t>
            </a:fld>
            <a:endParaRPr lang="en-IN"/>
          </a:p>
        </p:txBody>
      </p:sp>
    </p:spTree>
    <p:extLst>
      <p:ext uri="{BB962C8B-B14F-4D97-AF65-F5344CB8AC3E}">
        <p14:creationId xmlns:p14="http://schemas.microsoft.com/office/powerpoint/2010/main" val="756142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208E77-E942-4C8B-8100-AA7C05214C53}" type="datetimeFigureOut">
              <a:rPr lang="en-IN" smtClean="0"/>
              <a:t>25-11-2021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F80C3C9-3EFD-41A4-8441-242F9E35D5B2}" type="slidenum">
              <a:rPr lang="en-IN" smtClean="0"/>
              <a:t>‹#›</a:t>
            </a:fld>
            <a:endParaRPr lang="en-IN"/>
          </a:p>
        </p:txBody>
      </p:sp>
    </p:spTree>
    <p:extLst>
      <p:ext uri="{BB962C8B-B14F-4D97-AF65-F5344CB8AC3E}">
        <p14:creationId xmlns:p14="http://schemas.microsoft.com/office/powerpoint/2010/main" val="2787469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208E77-E942-4C8B-8100-AA7C05214C53}" type="datetimeFigureOut">
              <a:rPr lang="en-IN" smtClean="0"/>
              <a:t>25-11-2021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80C3C9-3EFD-41A4-8441-242F9E35D5B2}" type="slidenum">
              <a:rPr lang="en-IN" smtClean="0"/>
              <a:t>‹#›</a:t>
            </a:fld>
            <a:endParaRPr lang="en-IN"/>
          </a:p>
        </p:txBody>
      </p:sp>
    </p:spTree>
    <p:extLst>
      <p:ext uri="{BB962C8B-B14F-4D97-AF65-F5344CB8AC3E}">
        <p14:creationId xmlns:p14="http://schemas.microsoft.com/office/powerpoint/2010/main" val="3345468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208E77-E942-4C8B-8100-AA7C05214C53}" type="datetimeFigureOut">
              <a:rPr lang="en-IN" smtClean="0"/>
              <a:t>25-11-2021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80C3C9-3EFD-41A4-8441-242F9E35D5B2}" type="slidenum">
              <a:rPr lang="en-IN" smtClean="0"/>
              <a:t>‹#›</a:t>
            </a:fld>
            <a:endParaRPr lang="en-IN"/>
          </a:p>
        </p:txBody>
      </p:sp>
    </p:spTree>
    <p:extLst>
      <p:ext uri="{BB962C8B-B14F-4D97-AF65-F5344CB8AC3E}">
        <p14:creationId xmlns:p14="http://schemas.microsoft.com/office/powerpoint/2010/main" val="3370113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44208E77-E942-4C8B-8100-AA7C05214C53}" type="datetimeFigureOut">
              <a:rPr lang="en-IN" smtClean="0"/>
              <a:t>25-11-2021</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9F80C3C9-3EFD-41A4-8441-242F9E35D5B2}" type="slidenum">
              <a:rPr lang="en-IN" smtClean="0"/>
              <a:t>‹#›</a:t>
            </a:fld>
            <a:endParaRPr lang="en-IN"/>
          </a:p>
        </p:txBody>
      </p:sp>
    </p:spTree>
    <p:extLst>
      <p:ext uri="{BB962C8B-B14F-4D97-AF65-F5344CB8AC3E}">
        <p14:creationId xmlns:p14="http://schemas.microsoft.com/office/powerpoint/2010/main" val="3421344505"/>
      </p:ext>
    </p:extLst>
  </p:cSld>
  <p:clrMap bg1="dk1" tx1="lt1" bg2="dk2" tx2="lt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 id="2147483808"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hyperlink" Target="https://www.theactivetimes.com/travel/gear/worst-things-wear-airport-according-tsa-agents" TargetMode="External"/><Relationship Id="rId4" Type="http://schemas.openxmlformats.org/officeDocument/2006/relationships/hyperlink" Target="https://www.theactivetimes.com/travel/world/airlines-most-likely-lose-your-luggage"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facebookincubator/prophet"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1" name="Rectangle 11">
            <a:extLst>
              <a:ext uri="{FF2B5EF4-FFF2-40B4-BE49-F238E27FC236}">
                <a16:creationId xmlns:a16="http://schemas.microsoft.com/office/drawing/2014/main" id="{7E134C76-7FB4-4BB7-9322-DD8A4B179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useBgFill="1">
        <p:nvSpPr>
          <p:cNvPr id="22" name="Snip Single Corner Rectangle 17">
            <a:extLst>
              <a:ext uri="{FF2B5EF4-FFF2-40B4-BE49-F238E27FC236}">
                <a16:creationId xmlns:a16="http://schemas.microsoft.com/office/drawing/2014/main" id="{C0C57804-4F33-4D85-AA3E-DA0F214BBD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50000"/>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D0AFE4B-950A-400E-AECE-90960C1AE554}"/>
              </a:ext>
            </a:extLst>
          </p:cNvPr>
          <p:cNvSpPr>
            <a:spLocks noGrp="1"/>
          </p:cNvSpPr>
          <p:nvPr>
            <p:ph type="ctrTitle"/>
          </p:nvPr>
        </p:nvSpPr>
        <p:spPr>
          <a:xfrm>
            <a:off x="877252" y="381001"/>
            <a:ext cx="9678988" cy="2129151"/>
          </a:xfrm>
        </p:spPr>
        <p:txBody>
          <a:bodyPr vert="horz" lIns="91440" tIns="45720" rIns="91440" bIns="45720" rtlCol="0" anchor="b">
            <a:normAutofit/>
          </a:bodyPr>
          <a:lstStyle/>
          <a:p>
            <a:pPr algn="ctr">
              <a:lnSpc>
                <a:spcPct val="90000"/>
              </a:lnSpc>
            </a:pPr>
            <a:r>
              <a:rPr lang="en-US" sz="4000" b="1" dirty="0">
                <a:solidFill>
                  <a:schemeClr val="tx2"/>
                </a:solidFill>
                <a:latin typeface="Times New Roman" panose="02020603050405020304" pitchFamily="18" charset="0"/>
                <a:cs typeface="Times New Roman" panose="02020603050405020304" pitchFamily="18" charset="0"/>
              </a:rPr>
              <a:t>FORECAST COMMUTERS INFLOW FOR AIRLINE INDUSTRY IBM CLOUD SERVICES</a:t>
            </a:r>
          </a:p>
        </p:txBody>
      </p:sp>
      <p:sp>
        <p:nvSpPr>
          <p:cNvPr id="7" name="TextBox 6">
            <a:extLst>
              <a:ext uri="{FF2B5EF4-FFF2-40B4-BE49-F238E27FC236}">
                <a16:creationId xmlns:a16="http://schemas.microsoft.com/office/drawing/2014/main" id="{721F81FA-65C5-4A29-A7A0-46C266ED2793}"/>
              </a:ext>
            </a:extLst>
          </p:cNvPr>
          <p:cNvSpPr txBox="1"/>
          <p:nvPr/>
        </p:nvSpPr>
        <p:spPr>
          <a:xfrm>
            <a:off x="4935794" y="3333136"/>
            <a:ext cx="5466735" cy="3031790"/>
          </a:xfrm>
          <a:prstGeom prst="rect">
            <a:avLst/>
          </a:prstGeom>
        </p:spPr>
        <p:txBody>
          <a:bodyPr vert="horz" lIns="91440" tIns="45720" rIns="91440" bIns="45720" rtlCol="0" anchor="t">
            <a:noAutofit/>
          </a:bodyPr>
          <a:lstStyle/>
          <a:p>
            <a:pPr marL="0" lvl="4">
              <a:lnSpc>
                <a:spcPct val="90000"/>
              </a:lnSpc>
              <a:spcBef>
                <a:spcPct val="20000"/>
              </a:spcBef>
              <a:spcAft>
                <a:spcPts val="600"/>
              </a:spcAft>
              <a:buClr>
                <a:schemeClr val="tx1"/>
              </a:buClr>
              <a:buSzPct val="80000"/>
            </a:pPr>
            <a:r>
              <a:rPr lang="en-US" b="1" u="sng" dirty="0">
                <a:solidFill>
                  <a:schemeClr val="tx1">
                    <a:alpha val="80000"/>
                  </a:schemeClr>
                </a:solidFill>
                <a:latin typeface="Times New Roman" panose="02020603050405020304" pitchFamily="18" charset="0"/>
                <a:cs typeface="Times New Roman" panose="02020603050405020304" pitchFamily="18" charset="0"/>
              </a:rPr>
              <a:t>TEAM DETAILS</a:t>
            </a:r>
          </a:p>
          <a:p>
            <a:pPr>
              <a:lnSpc>
                <a:spcPct val="90000"/>
              </a:lnSpc>
              <a:spcBef>
                <a:spcPct val="20000"/>
              </a:spcBef>
              <a:spcAft>
                <a:spcPts val="600"/>
              </a:spcAft>
              <a:buClr>
                <a:schemeClr val="tx1"/>
              </a:buClr>
              <a:buSzPct val="80000"/>
            </a:pPr>
            <a:endParaRPr lang="en-US" b="1" u="sng" dirty="0">
              <a:solidFill>
                <a:schemeClr val="tx1">
                  <a:alpha val="80000"/>
                </a:schemeClr>
              </a:solidFill>
              <a:latin typeface="Times New Roman" panose="02020603050405020304" pitchFamily="18" charset="0"/>
              <a:cs typeface="Times New Roman" panose="02020603050405020304" pitchFamily="18" charset="0"/>
            </a:endParaRPr>
          </a:p>
          <a:p>
            <a:pPr>
              <a:lnSpc>
                <a:spcPct val="90000"/>
              </a:lnSpc>
              <a:spcBef>
                <a:spcPct val="20000"/>
              </a:spcBef>
              <a:spcAft>
                <a:spcPts val="600"/>
              </a:spcAft>
              <a:buClr>
                <a:schemeClr val="tx1"/>
              </a:buClr>
              <a:buSzPct val="80000"/>
            </a:pPr>
            <a:r>
              <a:rPr lang="en-US" b="1" dirty="0">
                <a:solidFill>
                  <a:schemeClr val="tx1">
                    <a:alpha val="80000"/>
                  </a:schemeClr>
                </a:solidFill>
                <a:latin typeface="Times New Roman" panose="02020603050405020304" pitchFamily="18" charset="0"/>
                <a:cs typeface="Times New Roman" panose="02020603050405020304" pitchFamily="18" charset="0"/>
              </a:rPr>
              <a:t>VADICHERLA NARESH           (18UK1A05H7)</a:t>
            </a:r>
          </a:p>
          <a:p>
            <a:pPr>
              <a:lnSpc>
                <a:spcPct val="90000"/>
              </a:lnSpc>
              <a:spcBef>
                <a:spcPct val="20000"/>
              </a:spcBef>
              <a:spcAft>
                <a:spcPts val="600"/>
              </a:spcAft>
              <a:buClr>
                <a:schemeClr val="tx1"/>
              </a:buClr>
              <a:buSzPct val="80000"/>
            </a:pPr>
            <a:r>
              <a:rPr lang="en-US" b="1" dirty="0">
                <a:solidFill>
                  <a:schemeClr val="tx1">
                    <a:alpha val="80000"/>
                  </a:schemeClr>
                </a:solidFill>
                <a:latin typeface="Times New Roman" panose="02020603050405020304" pitchFamily="18" charset="0"/>
                <a:cs typeface="Times New Roman" panose="02020603050405020304" pitchFamily="18" charset="0"/>
              </a:rPr>
              <a:t>LAKKARSU SHIVA                    (18UK1A05K6)</a:t>
            </a:r>
          </a:p>
          <a:p>
            <a:pPr>
              <a:lnSpc>
                <a:spcPct val="90000"/>
              </a:lnSpc>
              <a:spcBef>
                <a:spcPct val="20000"/>
              </a:spcBef>
              <a:spcAft>
                <a:spcPts val="600"/>
              </a:spcAft>
              <a:buClr>
                <a:schemeClr val="tx1"/>
              </a:buClr>
              <a:buSzPct val="80000"/>
            </a:pPr>
            <a:r>
              <a:rPr lang="en-US" b="1" dirty="0">
                <a:solidFill>
                  <a:schemeClr val="tx1">
                    <a:alpha val="80000"/>
                  </a:schemeClr>
                </a:solidFill>
                <a:latin typeface="Times New Roman" panose="02020603050405020304" pitchFamily="18" charset="0"/>
                <a:cs typeface="Times New Roman" panose="02020603050405020304" pitchFamily="18" charset="0"/>
              </a:rPr>
              <a:t>SAI REVANTH METTELA       (18UK1A05M0)</a:t>
            </a:r>
          </a:p>
          <a:p>
            <a:pPr>
              <a:lnSpc>
                <a:spcPct val="90000"/>
              </a:lnSpc>
              <a:spcBef>
                <a:spcPct val="20000"/>
              </a:spcBef>
              <a:spcAft>
                <a:spcPts val="600"/>
              </a:spcAft>
              <a:buClr>
                <a:schemeClr val="tx1"/>
              </a:buClr>
              <a:buSzPct val="80000"/>
            </a:pPr>
            <a:r>
              <a:rPr lang="en-US" b="1" dirty="0">
                <a:solidFill>
                  <a:schemeClr val="tx1">
                    <a:alpha val="80000"/>
                  </a:schemeClr>
                </a:solidFill>
                <a:latin typeface="Times New Roman" panose="02020603050405020304" pitchFamily="18" charset="0"/>
                <a:cs typeface="Times New Roman" panose="02020603050405020304" pitchFamily="18" charset="0"/>
              </a:rPr>
              <a:t>BOMMA KAVYA	      	               (18UK1A05J4)</a:t>
            </a:r>
          </a:p>
        </p:txBody>
      </p:sp>
    </p:spTree>
    <p:extLst>
      <p:ext uri="{BB962C8B-B14F-4D97-AF65-F5344CB8AC3E}">
        <p14:creationId xmlns:p14="http://schemas.microsoft.com/office/powerpoint/2010/main" val="39217573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F3AAF-BEEC-43BF-B988-54C6BCA75440}"/>
              </a:ext>
            </a:extLst>
          </p:cNvPr>
          <p:cNvSpPr>
            <a:spLocks noGrp="1"/>
          </p:cNvSpPr>
          <p:nvPr>
            <p:ph type="ctrTitle"/>
          </p:nvPr>
        </p:nvSpPr>
        <p:spPr>
          <a:xfrm>
            <a:off x="4270692" y="331893"/>
            <a:ext cx="2892108" cy="643467"/>
          </a:xfrm>
        </p:spPr>
        <p:txBody>
          <a:bodyPr>
            <a:normAutofit fontScale="90000"/>
          </a:bodyPr>
          <a:lstStyle/>
          <a:p>
            <a:r>
              <a:rPr lang="en-US" sz="4000" u="sng" dirty="0">
                <a:solidFill>
                  <a:schemeClr val="accent2">
                    <a:lumMod val="75000"/>
                  </a:schemeClr>
                </a:solidFill>
                <a:latin typeface="Algerian" panose="04020705040A02060702" pitchFamily="82" charset="0"/>
              </a:rPr>
              <a:t>CONCLUSION</a:t>
            </a:r>
            <a:endParaRPr lang="en-IN" sz="4000" u="sng" dirty="0">
              <a:solidFill>
                <a:schemeClr val="accent2">
                  <a:lumMod val="75000"/>
                </a:schemeClr>
              </a:solidFill>
              <a:latin typeface="Algerian" panose="04020705040A02060702" pitchFamily="82" charset="0"/>
            </a:endParaRPr>
          </a:p>
        </p:txBody>
      </p:sp>
      <p:sp>
        <p:nvSpPr>
          <p:cNvPr id="3" name="Subtitle 2">
            <a:extLst>
              <a:ext uri="{FF2B5EF4-FFF2-40B4-BE49-F238E27FC236}">
                <a16:creationId xmlns:a16="http://schemas.microsoft.com/office/drawing/2014/main" id="{A95D00E7-18E3-4B76-933B-CD5F22D6EC4F}"/>
              </a:ext>
            </a:extLst>
          </p:cNvPr>
          <p:cNvSpPr>
            <a:spLocks noGrp="1"/>
          </p:cNvSpPr>
          <p:nvPr>
            <p:ph type="subTitle" idx="1"/>
          </p:nvPr>
        </p:nvSpPr>
        <p:spPr>
          <a:xfrm>
            <a:off x="684212" y="1381760"/>
            <a:ext cx="11294428" cy="5049519"/>
          </a:xfrm>
        </p:spPr>
        <p:txBody>
          <a:bodyPr>
            <a:normAutofit/>
          </a:bodyPr>
          <a:lstStyle/>
          <a:p>
            <a:pPr marL="342900" lvl="0" indent="-342900">
              <a:buFont typeface="Wingdings" panose="05000000000000000000" pitchFamily="2" charset="2"/>
              <a:buChar char="Ø"/>
            </a:pPr>
            <a:r>
              <a:rPr lang="en-IN" sz="1800" b="1" dirty="0">
                <a:solidFill>
                  <a:srgbClr val="000000"/>
                </a:solidFill>
                <a:effectLst/>
                <a:latin typeface="Times New Roman" panose="02020603050405020304" pitchFamily="18" charset="0"/>
                <a:ea typeface="Liberation Serif Bold"/>
                <a:cs typeface="Roboto Regular"/>
              </a:rPr>
              <a:t> </a:t>
            </a:r>
            <a:r>
              <a:rPr lang="en-IN" sz="3200" dirty="0">
                <a:solidFill>
                  <a:srgbClr val="000000"/>
                </a:solidFill>
                <a:effectLst/>
                <a:latin typeface="Times New Roman" panose="02020603050405020304" pitchFamily="18" charset="0"/>
                <a:ea typeface="Liberation Serif Regular"/>
                <a:cs typeface="Times New Roman" panose="02020603050405020304" pitchFamily="18" charset="0"/>
              </a:rPr>
              <a:t>Will be able to know the fundamental concepts of time series forecasting.</a:t>
            </a:r>
            <a:endParaRPr lang="en-IN" sz="3200" dirty="0">
              <a:effectLst/>
              <a:latin typeface="Times New Roman" panose="02020603050405020304" pitchFamily="18" charset="0"/>
              <a:ea typeface="Roboto Regular"/>
              <a:cs typeface="Times New Roman" panose="02020603050405020304" pitchFamily="18" charset="0"/>
            </a:endParaRPr>
          </a:p>
          <a:p>
            <a:pPr marL="457200" lvl="0" indent="-457200">
              <a:buFont typeface="Wingdings" panose="05000000000000000000" pitchFamily="2" charset="2"/>
              <a:buChar char="Ø"/>
            </a:pPr>
            <a:r>
              <a:rPr lang="en-IN" sz="3200" dirty="0">
                <a:solidFill>
                  <a:srgbClr val="000000"/>
                </a:solidFill>
                <a:effectLst/>
                <a:latin typeface="Times New Roman" panose="02020603050405020304" pitchFamily="18" charset="0"/>
                <a:ea typeface="Liberation Serif Regular"/>
                <a:cs typeface="Times New Roman" panose="02020603050405020304" pitchFamily="18" charset="0"/>
              </a:rPr>
              <a:t>Working with Prophet library.</a:t>
            </a:r>
            <a:endParaRPr lang="en-IN" sz="3200" dirty="0">
              <a:effectLst/>
              <a:latin typeface="Times New Roman" panose="02020603050405020304" pitchFamily="18" charset="0"/>
              <a:ea typeface="Roboto Regular"/>
              <a:cs typeface="Times New Roman" panose="02020603050405020304" pitchFamily="18" charset="0"/>
            </a:endParaRPr>
          </a:p>
          <a:p>
            <a:pPr marL="457200" lvl="0" indent="-457200">
              <a:buFont typeface="Wingdings" panose="05000000000000000000" pitchFamily="2" charset="2"/>
              <a:buChar char="Ø"/>
            </a:pPr>
            <a:r>
              <a:rPr lang="en-IN" sz="3200" dirty="0">
                <a:solidFill>
                  <a:srgbClr val="000000"/>
                </a:solidFill>
                <a:effectLst/>
                <a:latin typeface="Times New Roman" panose="02020603050405020304" pitchFamily="18" charset="0"/>
                <a:ea typeface="Liberation Serif Regular"/>
                <a:cs typeface="Times New Roman" panose="02020603050405020304" pitchFamily="18" charset="0"/>
              </a:rPr>
              <a:t>Flask Application Development.</a:t>
            </a:r>
            <a:endParaRPr lang="en-IN" sz="3200" dirty="0">
              <a:effectLst/>
              <a:latin typeface="Times New Roman" panose="02020603050405020304" pitchFamily="18" charset="0"/>
              <a:ea typeface="Roboto Regular"/>
              <a:cs typeface="Times New Roman" panose="02020603050405020304" pitchFamily="18" charset="0"/>
            </a:endParaRPr>
          </a:p>
          <a:p>
            <a:pPr marL="457200" lvl="0" indent="-457200">
              <a:buFont typeface="Wingdings" panose="05000000000000000000" pitchFamily="2" charset="2"/>
              <a:buChar char="Ø"/>
            </a:pPr>
            <a:r>
              <a:rPr lang="en-IN" sz="3200" dirty="0">
                <a:solidFill>
                  <a:srgbClr val="000000"/>
                </a:solidFill>
                <a:effectLst/>
                <a:latin typeface="Times New Roman" panose="02020603050405020304" pitchFamily="18" charset="0"/>
                <a:ea typeface="Liberation Serif Regular"/>
                <a:cs typeface="Times New Roman" panose="02020603050405020304" pitchFamily="18" charset="0"/>
              </a:rPr>
              <a:t>How Prophet can be used to make time series forecasts.</a:t>
            </a:r>
            <a:endParaRPr lang="en-IN" sz="3200" dirty="0">
              <a:effectLst/>
              <a:latin typeface="Times New Roman" panose="02020603050405020304" pitchFamily="18" charset="0"/>
              <a:ea typeface="Roboto Regular"/>
              <a:cs typeface="Times New Roman" panose="02020603050405020304" pitchFamily="18" charset="0"/>
            </a:endParaRPr>
          </a:p>
          <a:p>
            <a:pPr marL="457200" lvl="0" indent="-457200">
              <a:buFont typeface="Wingdings" panose="05000000000000000000" pitchFamily="2" charset="2"/>
              <a:buChar char="Ø"/>
            </a:pPr>
            <a:r>
              <a:rPr lang="en-IN" sz="3200" dirty="0">
                <a:solidFill>
                  <a:srgbClr val="000000"/>
                </a:solidFill>
                <a:effectLst/>
                <a:latin typeface="Times New Roman" panose="02020603050405020304" pitchFamily="18" charset="0"/>
                <a:ea typeface="Liberation Serif Regular"/>
                <a:cs typeface="Times New Roman" panose="02020603050405020304" pitchFamily="18" charset="0"/>
              </a:rPr>
              <a:t>How to analyse trends and seasonal fluctuations using Prophet.</a:t>
            </a:r>
            <a:endParaRPr lang="en-IN" sz="3200" dirty="0">
              <a:effectLst/>
              <a:latin typeface="Times New Roman" panose="02020603050405020304" pitchFamily="18" charset="0"/>
              <a:ea typeface="Roboto Regular"/>
              <a:cs typeface="Times New Roman" panose="02020603050405020304" pitchFamily="18" charset="0"/>
            </a:endParaRPr>
          </a:p>
          <a:p>
            <a:endParaRPr lang="en-IN" sz="1800" dirty="0">
              <a:effectLst/>
              <a:latin typeface="Roboto Regular"/>
              <a:ea typeface="Roboto Regular"/>
              <a:cs typeface="Roboto Regular"/>
            </a:endParaRPr>
          </a:p>
        </p:txBody>
      </p:sp>
    </p:spTree>
    <p:extLst>
      <p:ext uri="{BB962C8B-B14F-4D97-AF65-F5344CB8AC3E}">
        <p14:creationId xmlns:p14="http://schemas.microsoft.com/office/powerpoint/2010/main" val="2924186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505DB-EAEF-45E0-A33B-CA55FD11C1BD}"/>
              </a:ext>
            </a:extLst>
          </p:cNvPr>
          <p:cNvSpPr>
            <a:spLocks noGrp="1"/>
          </p:cNvSpPr>
          <p:nvPr>
            <p:ph type="title"/>
          </p:nvPr>
        </p:nvSpPr>
        <p:spPr>
          <a:xfrm>
            <a:off x="3630612" y="2374052"/>
            <a:ext cx="4741228" cy="1700108"/>
          </a:xfrm>
        </p:spPr>
        <p:txBody>
          <a:bodyPr>
            <a:normAutofit/>
          </a:bodyPr>
          <a:lstStyle/>
          <a:p>
            <a:r>
              <a:rPr lang="en-US" sz="4800" dirty="0">
                <a:solidFill>
                  <a:schemeClr val="accent2">
                    <a:lumMod val="75000"/>
                  </a:schemeClr>
                </a:solidFill>
                <a:latin typeface="Algerian" panose="04020705040A02060702" pitchFamily="82" charset="0"/>
              </a:rPr>
              <a:t>THANK YOU</a:t>
            </a:r>
            <a:endParaRPr lang="en-IN" sz="4800" dirty="0">
              <a:solidFill>
                <a:schemeClr val="accent2">
                  <a:lumMod val="75000"/>
                </a:schemeClr>
              </a:solidFill>
              <a:latin typeface="Algerian" panose="04020705040A02060702" pitchFamily="82" charset="0"/>
            </a:endParaRPr>
          </a:p>
        </p:txBody>
      </p:sp>
    </p:spTree>
    <p:extLst>
      <p:ext uri="{BB962C8B-B14F-4D97-AF65-F5344CB8AC3E}">
        <p14:creationId xmlns:p14="http://schemas.microsoft.com/office/powerpoint/2010/main" val="1034549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4D3E4-C488-4B81-B132-F93C066BE310}"/>
              </a:ext>
            </a:extLst>
          </p:cNvPr>
          <p:cNvSpPr>
            <a:spLocks noGrp="1"/>
          </p:cNvSpPr>
          <p:nvPr>
            <p:ph type="ctrTitle"/>
          </p:nvPr>
        </p:nvSpPr>
        <p:spPr>
          <a:xfrm>
            <a:off x="3960985" y="376626"/>
            <a:ext cx="3029095" cy="689660"/>
          </a:xfrm>
        </p:spPr>
        <p:txBody>
          <a:bodyPr>
            <a:noAutofit/>
          </a:bodyPr>
          <a:lstStyle/>
          <a:p>
            <a:pPr algn="ctr"/>
            <a:r>
              <a:rPr lang="en-US" sz="4000" u="sng" dirty="0">
                <a:solidFill>
                  <a:schemeClr val="accent2">
                    <a:lumMod val="75000"/>
                  </a:schemeClr>
                </a:solidFill>
                <a:latin typeface="Algerian" panose="04020705040A02060702" pitchFamily="82" charset="0"/>
                <a:cs typeface="Times New Roman" panose="02020603050405020304" pitchFamily="18" charset="0"/>
              </a:rPr>
              <a:t>CONTEXT</a:t>
            </a:r>
            <a:endParaRPr lang="en-IN" sz="4000" u="sng" dirty="0">
              <a:solidFill>
                <a:schemeClr val="accent2">
                  <a:lumMod val="75000"/>
                </a:schemeClr>
              </a:solidFill>
              <a:latin typeface="Algerian" panose="04020705040A02060702" pitchFamily="82" charset="0"/>
              <a:cs typeface="Times New Roman" panose="02020603050405020304" pitchFamily="18" charset="0"/>
            </a:endParaRPr>
          </a:p>
        </p:txBody>
      </p:sp>
      <p:sp>
        <p:nvSpPr>
          <p:cNvPr id="3" name="Subtitle 2">
            <a:extLst>
              <a:ext uri="{FF2B5EF4-FFF2-40B4-BE49-F238E27FC236}">
                <a16:creationId xmlns:a16="http://schemas.microsoft.com/office/drawing/2014/main" id="{E369C2FD-2832-40A8-A623-04FF68440ACE}"/>
              </a:ext>
            </a:extLst>
          </p:cNvPr>
          <p:cNvSpPr>
            <a:spLocks noGrp="1"/>
          </p:cNvSpPr>
          <p:nvPr>
            <p:ph type="subTitle" idx="1"/>
          </p:nvPr>
        </p:nvSpPr>
        <p:spPr>
          <a:xfrm rot="10800000" flipV="1">
            <a:off x="486134" y="1759350"/>
            <a:ext cx="11106426" cy="4296009"/>
          </a:xfrm>
        </p:spPr>
        <p:txBody>
          <a:bodyPr>
            <a:normAutofit fontScale="92500" lnSpcReduction="20000"/>
          </a:bodyPr>
          <a:lstStyle/>
          <a:p>
            <a:pPr marL="457200" indent="-457200">
              <a:buFont typeface="Wingdings" panose="05000000000000000000" pitchFamily="2" charset="2"/>
              <a:buChar char="q"/>
            </a:pPr>
            <a:r>
              <a:rPr lang="en-US" sz="3200" dirty="0">
                <a:solidFill>
                  <a:schemeClr val="bg1"/>
                </a:solidFill>
                <a:latin typeface="Times New Roman" panose="02020603050405020304" pitchFamily="18" charset="0"/>
                <a:cs typeface="Times New Roman" panose="02020603050405020304" pitchFamily="18" charset="0"/>
              </a:rPr>
              <a:t>INTRODUCTION</a:t>
            </a:r>
          </a:p>
          <a:p>
            <a:pPr marL="457200" indent="-457200">
              <a:buFont typeface="Wingdings" panose="05000000000000000000" pitchFamily="2" charset="2"/>
              <a:buChar char="q"/>
            </a:pPr>
            <a:r>
              <a:rPr lang="en-US" sz="3200" dirty="0">
                <a:solidFill>
                  <a:schemeClr val="bg1"/>
                </a:solidFill>
                <a:latin typeface="Times New Roman" panose="02020603050405020304" pitchFamily="18" charset="0"/>
                <a:cs typeface="Times New Roman" panose="02020603050405020304" pitchFamily="18" charset="0"/>
              </a:rPr>
              <a:t>BLOCK DIAGRAM</a:t>
            </a:r>
          </a:p>
          <a:p>
            <a:pPr marL="457200" indent="-457200">
              <a:buFont typeface="Wingdings" panose="05000000000000000000" pitchFamily="2" charset="2"/>
              <a:buChar char="q"/>
            </a:pPr>
            <a:r>
              <a:rPr lang="en-US" sz="3200" dirty="0">
                <a:solidFill>
                  <a:schemeClr val="bg1"/>
                </a:solidFill>
                <a:latin typeface="Times New Roman" panose="02020603050405020304" pitchFamily="18" charset="0"/>
                <a:cs typeface="Times New Roman" panose="02020603050405020304" pitchFamily="18" charset="0"/>
              </a:rPr>
              <a:t>EXISTING PROBLEM</a:t>
            </a:r>
          </a:p>
          <a:p>
            <a:pPr marL="457200" indent="-457200">
              <a:buFont typeface="Wingdings" panose="05000000000000000000" pitchFamily="2" charset="2"/>
              <a:buChar char="q"/>
            </a:pPr>
            <a:r>
              <a:rPr lang="en-US" sz="3200" dirty="0">
                <a:solidFill>
                  <a:schemeClr val="bg1"/>
                </a:solidFill>
                <a:latin typeface="Times New Roman" panose="02020603050405020304" pitchFamily="18" charset="0"/>
                <a:cs typeface="Times New Roman" panose="02020603050405020304" pitchFamily="18" charset="0"/>
              </a:rPr>
              <a:t>PROPOSED SOLUTION</a:t>
            </a:r>
          </a:p>
          <a:p>
            <a:pPr marL="457200" indent="-457200">
              <a:buFont typeface="Wingdings" panose="05000000000000000000" pitchFamily="2" charset="2"/>
              <a:buChar char="q"/>
            </a:pPr>
            <a:r>
              <a:rPr lang="en-US" sz="3200" dirty="0">
                <a:solidFill>
                  <a:schemeClr val="bg1"/>
                </a:solidFill>
                <a:latin typeface="Times New Roman" panose="02020603050405020304" pitchFamily="18" charset="0"/>
                <a:cs typeface="Times New Roman" panose="02020603050405020304" pitchFamily="18" charset="0"/>
              </a:rPr>
              <a:t>ADVANTAGES</a:t>
            </a:r>
          </a:p>
          <a:p>
            <a:pPr marL="457200" indent="-457200">
              <a:buFont typeface="Wingdings" panose="05000000000000000000" pitchFamily="2" charset="2"/>
              <a:buChar char="q"/>
            </a:pPr>
            <a:r>
              <a:rPr lang="en-US" sz="3200" dirty="0">
                <a:solidFill>
                  <a:schemeClr val="bg1"/>
                </a:solidFill>
                <a:latin typeface="Times New Roman" panose="02020603050405020304" pitchFamily="18" charset="0"/>
                <a:cs typeface="Times New Roman" panose="02020603050405020304" pitchFamily="18" charset="0"/>
              </a:rPr>
              <a:t>DISADVANTAGES</a:t>
            </a:r>
          </a:p>
          <a:p>
            <a:pPr marL="457200" indent="-457200">
              <a:buFont typeface="Wingdings" panose="05000000000000000000" pitchFamily="2" charset="2"/>
              <a:buChar char="q"/>
            </a:pPr>
            <a:r>
              <a:rPr lang="en-US" sz="3200" dirty="0">
                <a:solidFill>
                  <a:schemeClr val="bg1"/>
                </a:solidFill>
                <a:latin typeface="Times New Roman" panose="02020603050405020304" pitchFamily="18" charset="0"/>
                <a:cs typeface="Times New Roman" panose="02020603050405020304" pitchFamily="18" charset="0"/>
              </a:rPr>
              <a:t>RESULT</a:t>
            </a:r>
          </a:p>
          <a:p>
            <a:pPr marL="457200" indent="-457200">
              <a:buFont typeface="Wingdings" panose="05000000000000000000" pitchFamily="2" charset="2"/>
              <a:buChar char="q"/>
            </a:pPr>
            <a:r>
              <a:rPr lang="en-US" sz="3200" dirty="0">
                <a:solidFill>
                  <a:schemeClr val="bg1"/>
                </a:solidFill>
                <a:latin typeface="Times New Roman" panose="02020603050405020304" pitchFamily="18" charset="0"/>
                <a:cs typeface="Times New Roman" panose="02020603050405020304" pitchFamily="18" charset="0"/>
              </a:rPr>
              <a:t>CONCLUSION</a:t>
            </a:r>
          </a:p>
          <a:p>
            <a:endParaRPr lang="en-US" dirty="0"/>
          </a:p>
          <a:p>
            <a:pPr algn="ctr"/>
            <a:endParaRPr lang="en-US" dirty="0"/>
          </a:p>
        </p:txBody>
      </p:sp>
    </p:spTree>
    <p:extLst>
      <p:ext uri="{BB962C8B-B14F-4D97-AF65-F5344CB8AC3E}">
        <p14:creationId xmlns:p14="http://schemas.microsoft.com/office/powerpoint/2010/main" val="1231946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073AA-AE9D-4033-A0FB-93923679BB89}"/>
              </a:ext>
            </a:extLst>
          </p:cNvPr>
          <p:cNvSpPr>
            <a:spLocks noGrp="1"/>
          </p:cNvSpPr>
          <p:nvPr>
            <p:ph type="ctrTitle"/>
          </p:nvPr>
        </p:nvSpPr>
        <p:spPr>
          <a:xfrm>
            <a:off x="3056572" y="579120"/>
            <a:ext cx="5086668" cy="452121"/>
          </a:xfrm>
        </p:spPr>
        <p:txBody>
          <a:bodyPr>
            <a:noAutofit/>
          </a:bodyPr>
          <a:lstStyle/>
          <a:p>
            <a:pPr algn="ctr"/>
            <a:r>
              <a:rPr lang="en-US" sz="4000" u="sng" dirty="0">
                <a:solidFill>
                  <a:schemeClr val="accent2">
                    <a:lumMod val="75000"/>
                  </a:schemeClr>
                </a:solidFill>
                <a:latin typeface="Algerian" panose="04020705040A02060702" pitchFamily="82" charset="0"/>
              </a:rPr>
              <a:t>INTRODUCTION</a:t>
            </a:r>
            <a:endParaRPr lang="en-IN" sz="4000" u="sng" dirty="0">
              <a:solidFill>
                <a:schemeClr val="accent2">
                  <a:lumMod val="75000"/>
                </a:schemeClr>
              </a:solidFill>
              <a:latin typeface="Algerian" panose="04020705040A02060702" pitchFamily="82" charset="0"/>
            </a:endParaRPr>
          </a:p>
        </p:txBody>
      </p:sp>
      <p:sp>
        <p:nvSpPr>
          <p:cNvPr id="3" name="Subtitle 2">
            <a:extLst>
              <a:ext uri="{FF2B5EF4-FFF2-40B4-BE49-F238E27FC236}">
                <a16:creationId xmlns:a16="http://schemas.microsoft.com/office/drawing/2014/main" id="{4C55DE26-E675-4F26-AA9D-F93E1FD23989}"/>
              </a:ext>
            </a:extLst>
          </p:cNvPr>
          <p:cNvSpPr>
            <a:spLocks noGrp="1"/>
          </p:cNvSpPr>
          <p:nvPr>
            <p:ph type="subTitle" idx="1"/>
          </p:nvPr>
        </p:nvSpPr>
        <p:spPr>
          <a:xfrm>
            <a:off x="856932" y="1192107"/>
            <a:ext cx="9485948" cy="5086773"/>
          </a:xfrm>
        </p:spPr>
        <p:txBody>
          <a:bodyPr>
            <a:normAutofit fontScale="92500"/>
          </a:bodyPr>
          <a:lstStyle/>
          <a:p>
            <a:pPr algn="just"/>
            <a:r>
              <a:rPr lang="en-IN" sz="3100" dirty="0">
                <a:solidFill>
                  <a:schemeClr val="bg1"/>
                </a:solidFill>
                <a:effectLst/>
                <a:latin typeface="Times New Roman" panose="02020603050405020304" pitchFamily="18" charset="0"/>
                <a:ea typeface="Liberation Serif Regular"/>
                <a:cs typeface="Times New Roman" panose="02020603050405020304" pitchFamily="18" charset="0"/>
              </a:rPr>
              <a:t>Air passenger traffic forecast is of great importance for airlines and civil aviation authorities. For airlines, accurate forecasts play an increasingly important role in revenue management. It helps to reduce the airlines’ risk by objectively evaluating the demand of the air transportation business. For civil aviation authorities, air passenger traffic forecast provides a concrete basis for planning decisions in air transport infrastructure. Time series forecasting is the use of a model to predict future values based on previously observed values. The main objective of this project is to build a prophet time series model that forecasts the passenger traffic for a given  date.</a:t>
            </a:r>
            <a:endParaRPr lang="en-IN" sz="3100" dirty="0">
              <a:solidFill>
                <a:schemeClr val="bg1"/>
              </a:solidFill>
              <a:effectLst/>
              <a:latin typeface="Times New Roman" panose="02020603050405020304" pitchFamily="18" charset="0"/>
              <a:ea typeface="Roboto Regular"/>
              <a:cs typeface="Times New Roman" panose="02020603050405020304" pitchFamily="18" charset="0"/>
            </a:endParaRPr>
          </a:p>
          <a:p>
            <a:endParaRPr lang="en-IN" dirty="0"/>
          </a:p>
        </p:txBody>
      </p:sp>
    </p:spTree>
    <p:extLst>
      <p:ext uri="{BB962C8B-B14F-4D97-AF65-F5344CB8AC3E}">
        <p14:creationId xmlns:p14="http://schemas.microsoft.com/office/powerpoint/2010/main" val="3222848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271F0-0FBE-4178-BE83-A045DAAE0398}"/>
              </a:ext>
            </a:extLst>
          </p:cNvPr>
          <p:cNvSpPr>
            <a:spLocks noGrp="1"/>
          </p:cNvSpPr>
          <p:nvPr>
            <p:ph type="ctrTitle"/>
          </p:nvPr>
        </p:nvSpPr>
        <p:spPr>
          <a:xfrm>
            <a:off x="3559492" y="416560"/>
            <a:ext cx="4192588" cy="769620"/>
          </a:xfrm>
        </p:spPr>
        <p:txBody>
          <a:bodyPr>
            <a:normAutofit/>
          </a:bodyPr>
          <a:lstStyle/>
          <a:p>
            <a:pPr algn="ctr"/>
            <a:r>
              <a:rPr lang="en-US" sz="4000" u="sng" dirty="0">
                <a:solidFill>
                  <a:schemeClr val="accent2">
                    <a:lumMod val="75000"/>
                  </a:schemeClr>
                </a:solidFill>
                <a:latin typeface="Algerian" panose="04020705040A02060702" pitchFamily="82" charset="0"/>
              </a:rPr>
              <a:t>BLOCK DIAGRAM</a:t>
            </a:r>
            <a:endParaRPr lang="en-IN" sz="4000" u="sng" dirty="0">
              <a:solidFill>
                <a:schemeClr val="accent2">
                  <a:lumMod val="75000"/>
                </a:schemeClr>
              </a:solidFill>
              <a:latin typeface="Algerian" panose="04020705040A02060702" pitchFamily="82" charset="0"/>
            </a:endParaRPr>
          </a:p>
        </p:txBody>
      </p:sp>
      <p:pic>
        <p:nvPicPr>
          <p:cNvPr id="4" name="Picture 3" descr="Diagram&#10;&#10;Description automatically generated">
            <a:extLst>
              <a:ext uri="{FF2B5EF4-FFF2-40B4-BE49-F238E27FC236}">
                <a16:creationId xmlns:a16="http://schemas.microsoft.com/office/drawing/2014/main" id="{B1AE45E1-288B-4752-A36F-5CE8EA9D959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7520" y="1982281"/>
            <a:ext cx="11236960" cy="4459159"/>
          </a:xfrm>
          <a:prstGeom prst="rect">
            <a:avLst/>
          </a:prstGeom>
          <a:noFill/>
        </p:spPr>
      </p:pic>
    </p:spTree>
    <p:extLst>
      <p:ext uri="{BB962C8B-B14F-4D97-AF65-F5344CB8AC3E}">
        <p14:creationId xmlns:p14="http://schemas.microsoft.com/office/powerpoint/2010/main" val="844632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50B7A-9C9D-4532-9C68-9D2949C06005}"/>
              </a:ext>
            </a:extLst>
          </p:cNvPr>
          <p:cNvSpPr>
            <a:spLocks noGrp="1"/>
          </p:cNvSpPr>
          <p:nvPr>
            <p:ph type="title"/>
          </p:nvPr>
        </p:nvSpPr>
        <p:spPr>
          <a:xfrm>
            <a:off x="1625216" y="493178"/>
            <a:ext cx="5466736" cy="589937"/>
          </a:xfrm>
        </p:spPr>
        <p:txBody>
          <a:bodyPr>
            <a:normAutofit fontScale="90000"/>
          </a:bodyPr>
          <a:lstStyle/>
          <a:p>
            <a:pPr algn="ctr"/>
            <a:r>
              <a:rPr lang="en-US" sz="4000" b="1" u="sng" dirty="0">
                <a:solidFill>
                  <a:schemeClr val="accent2"/>
                </a:solidFill>
                <a:latin typeface="Times New Roman" panose="02020603050405020304" pitchFamily="18" charset="0"/>
                <a:cs typeface="Times New Roman" panose="02020603050405020304" pitchFamily="18" charset="0"/>
              </a:rPr>
              <a:t>EXISTING PROBLEM</a:t>
            </a:r>
            <a:endParaRPr lang="en-IN" sz="4000" b="1" u="sng" dirty="0">
              <a:solidFill>
                <a:schemeClr val="accent2"/>
              </a:solidFill>
              <a:latin typeface="Times New Roman" panose="02020603050405020304" pitchFamily="18" charset="0"/>
              <a:cs typeface="Times New Roman" panose="02020603050405020304" pitchFamily="18" charset="0"/>
            </a:endParaRPr>
          </a:p>
        </p:txBody>
      </p:sp>
      <p:pic>
        <p:nvPicPr>
          <p:cNvPr id="4" name="Drawing 1">
            <a:extLst>
              <a:ext uri="{FF2B5EF4-FFF2-40B4-BE49-F238E27FC236}">
                <a16:creationId xmlns:a16="http://schemas.microsoft.com/office/drawing/2014/main" id="{08626023-D6C4-4B03-BD9B-53B411A75755}"/>
              </a:ext>
            </a:extLst>
          </p:cNvPr>
          <p:cNvPicPr>
            <a:picLocks noChangeAspect="1"/>
          </p:cNvPicPr>
          <p:nvPr/>
        </p:nvPicPr>
        <p:blipFill>
          <a:blip r:embed="rId2">
            <a:alphaModFix/>
          </a:blip>
          <a:stretch>
            <a:fillRect/>
          </a:stretch>
        </p:blipFill>
        <p:spPr>
          <a:xfrm>
            <a:off x="8097520" y="1146492"/>
            <a:ext cx="3482340" cy="2399348"/>
          </a:xfrm>
          <a:prstGeom prst="rect">
            <a:avLst/>
          </a:prstGeom>
        </p:spPr>
      </p:pic>
      <p:pic>
        <p:nvPicPr>
          <p:cNvPr id="6" name="Picture 5" descr="A picture containing indoor, person, floor&#10;&#10;Description automatically generated">
            <a:extLst>
              <a:ext uri="{FF2B5EF4-FFF2-40B4-BE49-F238E27FC236}">
                <a16:creationId xmlns:a16="http://schemas.microsoft.com/office/drawing/2014/main" id="{9342EA31-6408-4978-9A9F-3C30ED451D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97520" y="3693160"/>
            <a:ext cx="3482340" cy="2648646"/>
          </a:xfrm>
          <a:prstGeom prst="rect">
            <a:avLst/>
          </a:prstGeom>
        </p:spPr>
      </p:pic>
      <p:sp>
        <p:nvSpPr>
          <p:cNvPr id="9" name="TextBox 8">
            <a:extLst>
              <a:ext uri="{FF2B5EF4-FFF2-40B4-BE49-F238E27FC236}">
                <a16:creationId xmlns:a16="http://schemas.microsoft.com/office/drawing/2014/main" id="{9004BA0B-1279-41BA-8A45-3B293C72D60E}"/>
              </a:ext>
            </a:extLst>
          </p:cNvPr>
          <p:cNvSpPr txBox="1"/>
          <p:nvPr/>
        </p:nvSpPr>
        <p:spPr>
          <a:xfrm>
            <a:off x="376519" y="1244245"/>
            <a:ext cx="7371300" cy="5244513"/>
          </a:xfrm>
          <a:prstGeom prst="rect">
            <a:avLst/>
          </a:prstGeom>
          <a:noFill/>
        </p:spPr>
        <p:txBody>
          <a:bodyPr wrap="square" rtlCol="0">
            <a:spAutoFit/>
          </a:bodyPr>
          <a:lstStyle/>
          <a:p>
            <a:pPr marL="285750" indent="-285750" algn="just">
              <a:lnSpc>
                <a:spcPct val="160000"/>
              </a:lnSpc>
              <a:buFont typeface="Wingdings" panose="05000000000000000000" pitchFamily="2" charset="2"/>
              <a:buChar char="Ø"/>
            </a:pPr>
            <a:r>
              <a:rPr lang="en-IN" sz="1800" dirty="0">
                <a:solidFill>
                  <a:schemeClr val="bg1"/>
                </a:solidFill>
                <a:effectLst/>
                <a:latin typeface="Times New Roman" panose="02020603050405020304" pitchFamily="18" charset="0"/>
                <a:ea typeface="Liberation Serif Regular"/>
                <a:cs typeface="Roboto Regular"/>
              </a:rPr>
              <a:t>From time crunch and flight delays to waiting lines and </a:t>
            </a:r>
            <a:r>
              <a:rPr lang="en-IN" sz="1800" u="none" strike="noStrike" dirty="0">
                <a:solidFill>
                  <a:schemeClr val="bg1"/>
                </a:solidFill>
                <a:effectLst/>
                <a:latin typeface="Times New Roman" panose="02020603050405020304" pitchFamily="18" charset="0"/>
                <a:ea typeface="Liberation Serif Regular"/>
                <a:cs typeface="Roboto Regular"/>
                <a:hlinkClick r:id="rId4">
                  <a:extLst>
                    <a:ext uri="{A12FA001-AC4F-418D-AE19-62706E023703}">
                      <ahyp:hlinkClr xmlns:ahyp="http://schemas.microsoft.com/office/drawing/2018/hyperlinkcolor" val="tx"/>
                    </a:ext>
                  </a:extLst>
                </a:hlinkClick>
              </a:rPr>
              <a:t>cumbersome carry-on luggage</a:t>
            </a:r>
            <a:r>
              <a:rPr lang="en-IN" sz="1800" dirty="0">
                <a:solidFill>
                  <a:schemeClr val="bg1"/>
                </a:solidFill>
                <a:effectLst/>
                <a:latin typeface="Times New Roman" panose="02020603050405020304" pitchFamily="18" charset="0"/>
                <a:ea typeface="Liberation Serif Regular"/>
                <a:cs typeface="Roboto Regular"/>
              </a:rPr>
              <a:t>, airplane travel can stress even the most nomadic traveller. It’s easy to let the hassle get the best of people, but knowing how to manage airline obstacles will help relieve the tension and get you to your destination with minimal stress. </a:t>
            </a:r>
            <a:endParaRPr lang="en-IN" sz="1800" dirty="0">
              <a:solidFill>
                <a:schemeClr val="bg1"/>
              </a:solidFill>
              <a:effectLst/>
              <a:latin typeface="Roboto Regular"/>
              <a:ea typeface="Roboto Regular"/>
              <a:cs typeface="Roboto Regular"/>
            </a:endParaRPr>
          </a:p>
          <a:p>
            <a:pPr marL="285750" indent="-285750" algn="just">
              <a:lnSpc>
                <a:spcPct val="160000"/>
              </a:lnSpc>
              <a:buFont typeface="Wingdings" panose="05000000000000000000" pitchFamily="2" charset="2"/>
              <a:buChar char="Ø"/>
            </a:pPr>
            <a:r>
              <a:rPr lang="en-IN" sz="1800" dirty="0">
                <a:solidFill>
                  <a:schemeClr val="bg1"/>
                </a:solidFill>
                <a:effectLst/>
                <a:latin typeface="Times New Roman" panose="02020603050405020304" pitchFamily="18" charset="0"/>
                <a:ea typeface="Liberation Serif Regular"/>
                <a:cs typeface="Roboto Regular"/>
              </a:rPr>
              <a:t>To minimize time spent at the security checkpoint, be prepared and travel light, minimizing obstacles to safe, smooth travel. </a:t>
            </a:r>
            <a:r>
              <a:rPr lang="en-IN" sz="1800" u="none" strike="noStrike" dirty="0">
                <a:solidFill>
                  <a:schemeClr val="bg1"/>
                </a:solidFill>
                <a:effectLst/>
                <a:latin typeface="Times New Roman" panose="02020603050405020304" pitchFamily="18" charset="0"/>
                <a:ea typeface="Liberation Serif Regular"/>
                <a:cs typeface="Roboto Regular"/>
                <a:hlinkClick r:id="rId5">
                  <a:extLst>
                    <a:ext uri="{A12FA001-AC4F-418D-AE19-62706E023703}">
                      <ahyp:hlinkClr xmlns:ahyp="http://schemas.microsoft.com/office/drawing/2018/hyperlinkcolor" val="tx"/>
                    </a:ext>
                  </a:extLst>
                </a:hlinkClick>
              </a:rPr>
              <a:t>Make the security checkpoint go by quickly</a:t>
            </a:r>
            <a:r>
              <a:rPr lang="en-IN" sz="1800" dirty="0">
                <a:solidFill>
                  <a:schemeClr val="bg1"/>
                </a:solidFill>
                <a:effectLst/>
                <a:latin typeface="Times New Roman" panose="02020603050405020304" pitchFamily="18" charset="0"/>
                <a:ea typeface="Liberation Serif Regular"/>
                <a:cs typeface="Roboto Regular"/>
              </a:rPr>
              <a:t> by emptying pockets ahead of time, removing laptop from bags, and removing shoes and belts to not only make it faster for you, but for those behind you. Also make sure that all liquids are in the appropriately sized containers before heading to the airport.</a:t>
            </a:r>
            <a:endParaRPr lang="en-IN" sz="1800" dirty="0">
              <a:solidFill>
                <a:schemeClr val="bg1"/>
              </a:solidFill>
              <a:effectLst/>
              <a:latin typeface="Roboto Regular"/>
              <a:ea typeface="Roboto Regular"/>
              <a:cs typeface="Roboto Regular"/>
            </a:endParaRPr>
          </a:p>
          <a:p>
            <a:endParaRPr lang="en-IN" dirty="0"/>
          </a:p>
        </p:txBody>
      </p:sp>
    </p:spTree>
    <p:extLst>
      <p:ext uri="{BB962C8B-B14F-4D97-AF65-F5344CB8AC3E}">
        <p14:creationId xmlns:p14="http://schemas.microsoft.com/office/powerpoint/2010/main" val="349088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3C007-BB3E-4081-B07D-18E5AB27D5A1}"/>
              </a:ext>
            </a:extLst>
          </p:cNvPr>
          <p:cNvSpPr>
            <a:spLocks noGrp="1"/>
          </p:cNvSpPr>
          <p:nvPr>
            <p:ph type="ctrTitle"/>
          </p:nvPr>
        </p:nvSpPr>
        <p:spPr>
          <a:xfrm>
            <a:off x="3427412" y="375920"/>
            <a:ext cx="4568508" cy="624841"/>
          </a:xfrm>
        </p:spPr>
        <p:txBody>
          <a:bodyPr>
            <a:normAutofit fontScale="90000"/>
          </a:bodyPr>
          <a:lstStyle/>
          <a:p>
            <a:pPr algn="ctr"/>
            <a:r>
              <a:rPr lang="en-US" sz="4000" u="sng" dirty="0">
                <a:solidFill>
                  <a:schemeClr val="accent2">
                    <a:lumMod val="75000"/>
                  </a:schemeClr>
                </a:solidFill>
                <a:latin typeface="Algerian" panose="04020705040A02060702" pitchFamily="82" charset="0"/>
              </a:rPr>
              <a:t>PROPOSED SOLUTION</a:t>
            </a:r>
            <a:endParaRPr lang="en-IN" sz="4000" u="sng" dirty="0">
              <a:solidFill>
                <a:schemeClr val="accent2">
                  <a:lumMod val="75000"/>
                </a:schemeClr>
              </a:solidFill>
              <a:latin typeface="Algerian" panose="04020705040A02060702" pitchFamily="82" charset="0"/>
            </a:endParaRPr>
          </a:p>
        </p:txBody>
      </p:sp>
      <p:sp>
        <p:nvSpPr>
          <p:cNvPr id="3" name="Subtitle 2">
            <a:extLst>
              <a:ext uri="{FF2B5EF4-FFF2-40B4-BE49-F238E27FC236}">
                <a16:creationId xmlns:a16="http://schemas.microsoft.com/office/drawing/2014/main" id="{B4F25AA6-FF3F-4F5D-8D14-C5B1F8B13D48}"/>
              </a:ext>
            </a:extLst>
          </p:cNvPr>
          <p:cNvSpPr>
            <a:spLocks noGrp="1"/>
          </p:cNvSpPr>
          <p:nvPr>
            <p:ph type="subTitle" idx="1"/>
          </p:nvPr>
        </p:nvSpPr>
        <p:spPr>
          <a:xfrm>
            <a:off x="237172" y="1310640"/>
            <a:ext cx="11700828" cy="5171440"/>
          </a:xfrm>
        </p:spPr>
        <p:txBody>
          <a:bodyPr>
            <a:noAutofit/>
          </a:bodyPr>
          <a:lstStyle/>
          <a:p>
            <a:pPr marL="342900" indent="-342900" algn="just">
              <a:buFont typeface="Wingdings" panose="05000000000000000000" pitchFamily="2" charset="2"/>
              <a:buChar char="Ø"/>
            </a:pPr>
            <a:r>
              <a:rPr lang="en-US" sz="1800" dirty="0">
                <a:solidFill>
                  <a:schemeClr val="bg1"/>
                </a:solidFill>
                <a:latin typeface="Times New Roman" panose="02020603050405020304" pitchFamily="18" charset="0"/>
                <a:cs typeface="Times New Roman" panose="02020603050405020304" pitchFamily="18" charset="0"/>
              </a:rPr>
              <a:t>We use prophet library to build our model.</a:t>
            </a:r>
          </a:p>
          <a:p>
            <a:pPr marL="342900" indent="-342900" algn="just">
              <a:buFont typeface="Wingdings" panose="05000000000000000000" pitchFamily="2" charset="2"/>
              <a:buChar char="Ø"/>
            </a:pPr>
            <a:r>
              <a:rPr lang="en-US" sz="1800" dirty="0">
                <a:solidFill>
                  <a:schemeClr val="bg1"/>
                </a:solidFill>
                <a:latin typeface="Times New Roman" panose="02020603050405020304" pitchFamily="18" charset="0"/>
                <a:cs typeface="Times New Roman" panose="02020603050405020304" pitchFamily="18" charset="0"/>
              </a:rPr>
              <a:t>Facebook  prophet library is the third-party library that could all the fine-tuning part within, and we just need to feed the model .</a:t>
            </a:r>
          </a:p>
          <a:p>
            <a:pPr marL="342900" indent="-342900" algn="just">
              <a:buFont typeface="Wingdings" panose="05000000000000000000" pitchFamily="2" charset="2"/>
              <a:buChar char="Ø"/>
            </a:pPr>
            <a:r>
              <a:rPr lang="en-US" sz="1800" dirty="0">
                <a:solidFill>
                  <a:schemeClr val="bg1"/>
                </a:solidFill>
                <a:latin typeface="Times New Roman" panose="02020603050405020304" pitchFamily="18" charset="0"/>
                <a:cs typeface="Times New Roman" panose="02020603050405020304" pitchFamily="18" charset="0"/>
              </a:rPr>
              <a:t>The main idea of our project is to create an application for forecasting the passengers by using this library.</a:t>
            </a:r>
          </a:p>
          <a:p>
            <a:pPr marL="342900" indent="-342900" algn="just">
              <a:buFont typeface="Wingdings" panose="05000000000000000000" pitchFamily="2" charset="2"/>
              <a:buChar char="Ø"/>
            </a:pPr>
            <a:r>
              <a:rPr lang="en-IN" sz="1800" dirty="0">
                <a:solidFill>
                  <a:srgbClr val="000000"/>
                </a:solidFill>
                <a:effectLst/>
                <a:latin typeface="Times New Roman" panose="02020603050405020304" pitchFamily="18" charset="0"/>
                <a:ea typeface="Liberation Serif Regular"/>
              </a:rPr>
              <a:t>Today Facebook is </a:t>
            </a:r>
            <a:r>
              <a:rPr lang="en-IN" sz="1800" u="none" strike="noStrike" dirty="0">
                <a:solidFill>
                  <a:srgbClr val="000000"/>
                </a:solidFill>
                <a:effectLst/>
                <a:latin typeface="Times New Roman" panose="02020603050405020304" pitchFamily="18" charset="0"/>
                <a:ea typeface="Liberation Serif Regular"/>
                <a:cs typeface="Roboto Regular"/>
                <a:hlinkClick r:id="rId2"/>
              </a:rPr>
              <a:t>open sourcing Prophet</a:t>
            </a:r>
            <a:r>
              <a:rPr lang="en-IN" sz="1800" dirty="0">
                <a:solidFill>
                  <a:srgbClr val="000000"/>
                </a:solidFill>
                <a:effectLst/>
                <a:latin typeface="Times New Roman" panose="02020603050405020304" pitchFamily="18" charset="0"/>
                <a:ea typeface="Liberation Serif Regular"/>
              </a:rPr>
              <a:t>, a forecasting tool available in Python and R. </a:t>
            </a:r>
          </a:p>
          <a:p>
            <a:pPr marL="342900" indent="-342900" algn="just">
              <a:buFont typeface="Wingdings" panose="05000000000000000000" pitchFamily="2" charset="2"/>
              <a:buChar char="Ø"/>
            </a:pPr>
            <a:r>
              <a:rPr lang="en-IN" sz="1800" dirty="0">
                <a:solidFill>
                  <a:srgbClr val="000000"/>
                </a:solidFill>
                <a:effectLst/>
                <a:latin typeface="Times New Roman" panose="02020603050405020304" pitchFamily="18" charset="0"/>
                <a:ea typeface="Liberation Serif Regular"/>
              </a:rPr>
              <a:t>Forecasting is a data science task that is central to many activities within an organization. For instance, large organizations like Facebook must engage in capacity planning to efficiently allocate scarce resources and goal setting in order to measure performance relative to a baseline. </a:t>
            </a:r>
          </a:p>
          <a:p>
            <a:pPr marL="342900" indent="-342900" algn="just">
              <a:buFont typeface="Wingdings" panose="05000000000000000000" pitchFamily="2" charset="2"/>
              <a:buChar char="Ø"/>
            </a:pPr>
            <a:r>
              <a:rPr lang="en-IN" sz="1800" dirty="0">
                <a:solidFill>
                  <a:srgbClr val="000000"/>
                </a:solidFill>
                <a:effectLst/>
                <a:latin typeface="Times New Roman" panose="02020603050405020304" pitchFamily="18" charset="0"/>
                <a:ea typeface="Liberation Serif Regular"/>
              </a:rPr>
              <a:t>Producing high quality forecasts is not an easy problem for either machines or for most analysts.</a:t>
            </a:r>
            <a:endParaRPr lang="en-IN" sz="1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3525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F8D7B-3992-489C-9F22-825204D0087D}"/>
              </a:ext>
            </a:extLst>
          </p:cNvPr>
          <p:cNvSpPr>
            <a:spLocks noGrp="1"/>
          </p:cNvSpPr>
          <p:nvPr>
            <p:ph type="ctrTitle"/>
          </p:nvPr>
        </p:nvSpPr>
        <p:spPr>
          <a:xfrm>
            <a:off x="1385252" y="223520"/>
            <a:ext cx="9110028" cy="934720"/>
          </a:xfrm>
        </p:spPr>
        <p:txBody>
          <a:bodyPr>
            <a:normAutofit/>
          </a:bodyPr>
          <a:lstStyle/>
          <a:p>
            <a:pPr algn="ctr"/>
            <a:r>
              <a:rPr lang="en-US" sz="4000" u="sng" dirty="0">
                <a:solidFill>
                  <a:schemeClr val="accent2">
                    <a:lumMod val="75000"/>
                  </a:schemeClr>
                </a:solidFill>
                <a:latin typeface="Algerian" panose="04020705040A02060702" pitchFamily="82" charset="0"/>
              </a:rPr>
              <a:t>ADVANTAGES</a:t>
            </a:r>
            <a:r>
              <a:rPr lang="en-US" sz="4000" dirty="0">
                <a:solidFill>
                  <a:schemeClr val="accent2">
                    <a:lumMod val="75000"/>
                  </a:schemeClr>
                </a:solidFill>
                <a:latin typeface="Algerian" panose="04020705040A02060702" pitchFamily="82" charset="0"/>
              </a:rPr>
              <a:t> </a:t>
            </a:r>
            <a:endParaRPr lang="en-IN" sz="4000" dirty="0">
              <a:solidFill>
                <a:schemeClr val="accent2">
                  <a:lumMod val="75000"/>
                </a:schemeClr>
              </a:solidFill>
              <a:latin typeface="Algerian" panose="04020705040A02060702" pitchFamily="82" charset="0"/>
            </a:endParaRPr>
          </a:p>
        </p:txBody>
      </p:sp>
      <p:sp>
        <p:nvSpPr>
          <p:cNvPr id="3" name="Subtitle 2">
            <a:extLst>
              <a:ext uri="{FF2B5EF4-FFF2-40B4-BE49-F238E27FC236}">
                <a16:creationId xmlns:a16="http://schemas.microsoft.com/office/drawing/2014/main" id="{0AD132EE-56D7-4948-985B-68310E37FCAC}"/>
              </a:ext>
            </a:extLst>
          </p:cNvPr>
          <p:cNvSpPr>
            <a:spLocks noGrp="1"/>
          </p:cNvSpPr>
          <p:nvPr>
            <p:ph type="subTitle" idx="1"/>
          </p:nvPr>
        </p:nvSpPr>
        <p:spPr>
          <a:xfrm>
            <a:off x="684212" y="1280160"/>
            <a:ext cx="11172508" cy="5445760"/>
          </a:xfrm>
        </p:spPr>
        <p:txBody>
          <a:bodyPr>
            <a:normAutofit fontScale="62500" lnSpcReduction="20000"/>
          </a:bodyPr>
          <a:lstStyle/>
          <a:p>
            <a:pPr marL="342900" lvl="0" indent="-342900" algn="just">
              <a:lnSpc>
                <a:spcPct val="150000"/>
              </a:lnSpc>
              <a:buFont typeface="Arial" panose="020B0604020202020204" pitchFamily="34" charset="0"/>
              <a:buChar char="●"/>
            </a:pPr>
            <a:r>
              <a:rPr lang="en-IN" sz="3200" dirty="0">
                <a:solidFill>
                  <a:srgbClr val="000000"/>
                </a:solidFill>
                <a:effectLst/>
                <a:latin typeface="Times New Roman" panose="02020603050405020304" pitchFamily="18" charset="0"/>
                <a:ea typeface="Liberation Serif Regular"/>
                <a:cs typeface="Times New Roman" panose="02020603050405020304" pitchFamily="18" charset="0"/>
              </a:rPr>
              <a:t>Prophet makes it much more straightforward to create a reasonable, accurate forecast. The forecast package includes many different forecasting techniques (ARIMA, exponential smoothing, etc), each with their own strengths, weaknesses, and tuning parameters. We have found that choosing the wrong model or parameters can often yield poor results, and it is unlikely that even experienced analysts can choose the correct model and parameters efficiently given this array of choices.</a:t>
            </a:r>
            <a:endParaRPr lang="en-IN" sz="3200" dirty="0">
              <a:effectLst/>
              <a:latin typeface="Times New Roman" panose="02020603050405020304" pitchFamily="18" charset="0"/>
              <a:ea typeface="Roboto Regular"/>
              <a:cs typeface="Times New Roman" panose="02020603050405020304" pitchFamily="18" charset="0"/>
            </a:endParaRPr>
          </a:p>
          <a:p>
            <a:pPr marL="342900" lvl="0" indent="-342900" algn="just">
              <a:lnSpc>
                <a:spcPct val="150000"/>
              </a:lnSpc>
              <a:buFont typeface="Arial" panose="020B0604020202020204" pitchFamily="34" charset="0"/>
              <a:buChar char="●"/>
            </a:pPr>
            <a:r>
              <a:rPr lang="en-IN" sz="3200" dirty="0">
                <a:solidFill>
                  <a:srgbClr val="000000"/>
                </a:solidFill>
                <a:effectLst/>
                <a:latin typeface="Times New Roman" panose="02020603050405020304" pitchFamily="18" charset="0"/>
                <a:ea typeface="Liberation Serif Regular"/>
                <a:cs typeface="Times New Roman" panose="02020603050405020304" pitchFamily="18" charset="0"/>
              </a:rPr>
              <a:t>Prophet forecasts are customizable in ways that are intuitive to non-experts. There are smoothing parameters for seasonality that allow you to adjust how closely to fit historical cycles, as well as smoothing parameters for trends that allow you to adjust how aggressively to follow historical trend changes. For growth curves, you can manually specify “capacities” or the upper limit of the growth curve, allowing you to inject your own prior information about how your forecast will grow (or decline). Finally, you can specify irregular holidays to model like the dates of the Super Bowl, Thanksgiving and Black Friday.</a:t>
            </a:r>
            <a:endParaRPr lang="en-IN" sz="3200" dirty="0">
              <a:effectLst/>
              <a:latin typeface="Times New Roman" panose="02020603050405020304" pitchFamily="18" charset="0"/>
              <a:ea typeface="Roboto Regular"/>
              <a:cs typeface="Times New Roman" panose="02020603050405020304" pitchFamily="18" charset="0"/>
            </a:endParaRPr>
          </a:p>
          <a:p>
            <a:r>
              <a:rPr lang="en-IN" sz="1800" dirty="0">
                <a:solidFill>
                  <a:srgbClr val="000000"/>
                </a:solidFill>
                <a:effectLst/>
                <a:latin typeface="Times New Roman" panose="02020603050405020304" pitchFamily="18" charset="0"/>
                <a:ea typeface="Liberation Serif Regular"/>
                <a:cs typeface="Roboto Regular"/>
              </a:rPr>
              <a:t> </a:t>
            </a:r>
            <a:endParaRPr lang="en-IN" sz="1800" dirty="0">
              <a:effectLst/>
              <a:latin typeface="Roboto Regular"/>
              <a:ea typeface="Roboto Regular"/>
              <a:cs typeface="Roboto Regular"/>
            </a:endParaRPr>
          </a:p>
          <a:p>
            <a:endParaRPr lang="en-IN" dirty="0"/>
          </a:p>
        </p:txBody>
      </p:sp>
    </p:spTree>
    <p:extLst>
      <p:ext uri="{BB962C8B-B14F-4D97-AF65-F5344CB8AC3E}">
        <p14:creationId xmlns:p14="http://schemas.microsoft.com/office/powerpoint/2010/main" val="1304138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674C0-3ED1-4D94-9D0E-87BDBAE9F068}"/>
              </a:ext>
            </a:extLst>
          </p:cNvPr>
          <p:cNvSpPr>
            <a:spLocks noGrp="1"/>
          </p:cNvSpPr>
          <p:nvPr>
            <p:ph type="ctrTitle"/>
          </p:nvPr>
        </p:nvSpPr>
        <p:spPr>
          <a:xfrm>
            <a:off x="3275012" y="429260"/>
            <a:ext cx="5117148" cy="787400"/>
          </a:xfrm>
        </p:spPr>
        <p:txBody>
          <a:bodyPr>
            <a:normAutofit fontScale="90000"/>
          </a:bodyPr>
          <a:lstStyle/>
          <a:p>
            <a:pPr algn="ctr"/>
            <a:r>
              <a:rPr lang="en-US" sz="4800" dirty="0">
                <a:solidFill>
                  <a:schemeClr val="accent2">
                    <a:lumMod val="75000"/>
                  </a:schemeClr>
                </a:solidFill>
                <a:latin typeface="Algerian" panose="04020705040A02060702" pitchFamily="82" charset="0"/>
              </a:rPr>
              <a:t> </a:t>
            </a:r>
            <a:r>
              <a:rPr lang="en-US" sz="4800" dirty="0" err="1">
                <a:solidFill>
                  <a:schemeClr val="accent2">
                    <a:lumMod val="75000"/>
                  </a:schemeClr>
                </a:solidFill>
                <a:latin typeface="Algerian" panose="04020705040A02060702" pitchFamily="82" charset="0"/>
              </a:rPr>
              <a:t>disadavnAtages</a:t>
            </a:r>
            <a:endParaRPr lang="en-IN" dirty="0"/>
          </a:p>
        </p:txBody>
      </p:sp>
      <p:sp>
        <p:nvSpPr>
          <p:cNvPr id="3" name="Subtitle 2">
            <a:extLst>
              <a:ext uri="{FF2B5EF4-FFF2-40B4-BE49-F238E27FC236}">
                <a16:creationId xmlns:a16="http://schemas.microsoft.com/office/drawing/2014/main" id="{3EE82DCE-FC1C-4239-B487-B9F18860B154}"/>
              </a:ext>
            </a:extLst>
          </p:cNvPr>
          <p:cNvSpPr>
            <a:spLocks noGrp="1"/>
          </p:cNvSpPr>
          <p:nvPr>
            <p:ph type="subTitle" idx="1"/>
          </p:nvPr>
        </p:nvSpPr>
        <p:spPr>
          <a:xfrm>
            <a:off x="684212" y="1483360"/>
            <a:ext cx="11396028" cy="5100319"/>
          </a:xfrm>
        </p:spPr>
        <p:txBody>
          <a:bodyPr>
            <a:normAutofit fontScale="62500" lnSpcReduction="20000"/>
          </a:bodyPr>
          <a:lstStyle/>
          <a:p>
            <a:pPr marL="685800" lvl="0" indent="-685800" algn="just">
              <a:lnSpc>
                <a:spcPct val="150000"/>
              </a:lnSpc>
              <a:buFont typeface="Wingdings" panose="05000000000000000000" pitchFamily="2" charset="2"/>
              <a:buChar char="Ø"/>
            </a:pPr>
            <a:r>
              <a:rPr lang="en-IN" sz="5100" dirty="0">
                <a:solidFill>
                  <a:srgbClr val="000000"/>
                </a:solidFill>
                <a:effectLst/>
                <a:latin typeface="Times New Roman" panose="02020603050405020304" pitchFamily="18" charset="0"/>
                <a:ea typeface="Liberation Serif Regular"/>
                <a:cs typeface="Times New Roman" panose="02020603050405020304" pitchFamily="18" charset="0"/>
              </a:rPr>
              <a:t>Works well with only stationary data.</a:t>
            </a:r>
            <a:endParaRPr lang="en-IN" sz="5100" dirty="0">
              <a:effectLst/>
              <a:latin typeface="Times New Roman" panose="02020603050405020304" pitchFamily="18" charset="0"/>
              <a:ea typeface="Roboto Regular"/>
              <a:cs typeface="Times New Roman" panose="02020603050405020304" pitchFamily="18" charset="0"/>
            </a:endParaRPr>
          </a:p>
          <a:p>
            <a:pPr marL="685800" lvl="0" indent="-685800" algn="just">
              <a:lnSpc>
                <a:spcPct val="150000"/>
              </a:lnSpc>
              <a:buFont typeface="Wingdings" panose="05000000000000000000" pitchFamily="2" charset="2"/>
              <a:buChar char="Ø"/>
            </a:pPr>
            <a:r>
              <a:rPr lang="en-IN" sz="5100" dirty="0">
                <a:solidFill>
                  <a:srgbClr val="000000"/>
                </a:solidFill>
                <a:effectLst/>
                <a:latin typeface="Times New Roman" panose="02020603050405020304" pitchFamily="18" charset="0"/>
                <a:ea typeface="Liberation Serif Regular"/>
                <a:cs typeface="Times New Roman" panose="02020603050405020304" pitchFamily="18" charset="0"/>
              </a:rPr>
              <a:t>Prior knowledge is required.</a:t>
            </a:r>
            <a:endParaRPr lang="en-IN" sz="5100" dirty="0">
              <a:effectLst/>
              <a:latin typeface="Times New Roman" panose="02020603050405020304" pitchFamily="18" charset="0"/>
              <a:ea typeface="Roboto Regular"/>
              <a:cs typeface="Times New Roman" panose="02020603050405020304" pitchFamily="18" charset="0"/>
            </a:endParaRPr>
          </a:p>
          <a:p>
            <a:pPr marL="685800" lvl="0" indent="-685800" algn="just">
              <a:lnSpc>
                <a:spcPct val="150000"/>
              </a:lnSpc>
              <a:buFont typeface="Wingdings" panose="05000000000000000000" pitchFamily="2" charset="2"/>
              <a:buChar char="Ø"/>
            </a:pPr>
            <a:r>
              <a:rPr lang="en-IN" sz="5100" dirty="0">
                <a:solidFill>
                  <a:srgbClr val="000000"/>
                </a:solidFill>
                <a:effectLst/>
                <a:latin typeface="Times New Roman" panose="02020603050405020304" pitchFamily="18" charset="0"/>
                <a:ea typeface="Liberation Serif Regular"/>
                <a:cs typeface="Times New Roman" panose="02020603050405020304" pitchFamily="18" charset="0"/>
              </a:rPr>
              <a:t>Can’t handle data with seasonal components and irregularities.</a:t>
            </a:r>
            <a:endParaRPr lang="en-IN" sz="5100" dirty="0">
              <a:effectLst/>
              <a:latin typeface="Times New Roman" panose="02020603050405020304" pitchFamily="18" charset="0"/>
              <a:ea typeface="Roboto Regular"/>
              <a:cs typeface="Times New Roman" panose="02020603050405020304" pitchFamily="18" charset="0"/>
            </a:endParaRPr>
          </a:p>
          <a:p>
            <a:pPr marL="685800" lvl="0" indent="-685800" algn="just">
              <a:lnSpc>
                <a:spcPct val="150000"/>
              </a:lnSpc>
              <a:buFont typeface="Wingdings" panose="05000000000000000000" pitchFamily="2" charset="2"/>
              <a:buChar char="Ø"/>
            </a:pPr>
            <a:r>
              <a:rPr lang="en-IN" sz="5100" dirty="0">
                <a:solidFill>
                  <a:srgbClr val="000000"/>
                </a:solidFill>
                <a:effectLst/>
                <a:latin typeface="Times New Roman" panose="02020603050405020304" pitchFamily="18" charset="0"/>
                <a:ea typeface="Liberation Serif Regular"/>
                <a:cs typeface="Times New Roman" panose="02020603050405020304" pitchFamily="18" charset="0"/>
              </a:rPr>
              <a:t>Becomes complex and fails to predict accurately.</a:t>
            </a:r>
            <a:endParaRPr lang="en-IN" sz="5100" dirty="0">
              <a:effectLst/>
              <a:latin typeface="Times New Roman" panose="02020603050405020304" pitchFamily="18" charset="0"/>
              <a:ea typeface="Roboto Regular"/>
              <a:cs typeface="Times New Roman" panose="02020603050405020304" pitchFamily="18" charset="0"/>
            </a:endParaRPr>
          </a:p>
          <a:p>
            <a:pPr marL="685800" lvl="0" indent="-685800" algn="just">
              <a:lnSpc>
                <a:spcPct val="150000"/>
              </a:lnSpc>
              <a:buFont typeface="Wingdings" panose="05000000000000000000" pitchFamily="2" charset="2"/>
              <a:buChar char="Ø"/>
            </a:pPr>
            <a:r>
              <a:rPr lang="en-IN" sz="5100" dirty="0">
                <a:solidFill>
                  <a:srgbClr val="000000"/>
                </a:solidFill>
                <a:effectLst/>
                <a:latin typeface="Times New Roman" panose="02020603050405020304" pitchFamily="18" charset="0"/>
                <a:ea typeface="Liberation Serif Regular"/>
                <a:cs typeface="Times New Roman" panose="02020603050405020304" pitchFamily="18" charset="0"/>
              </a:rPr>
              <a:t>Real time data is often nonlinear. </a:t>
            </a:r>
            <a:endParaRPr lang="en-IN" sz="5100" dirty="0">
              <a:effectLst/>
              <a:latin typeface="Times New Roman" panose="02020603050405020304" pitchFamily="18" charset="0"/>
              <a:ea typeface="Roboto Regular"/>
              <a:cs typeface="Times New Roman" panose="02020603050405020304" pitchFamily="18" charset="0"/>
            </a:endParaRPr>
          </a:p>
          <a:p>
            <a:endParaRPr lang="en-IN" dirty="0"/>
          </a:p>
        </p:txBody>
      </p:sp>
    </p:spTree>
    <p:extLst>
      <p:ext uri="{BB962C8B-B14F-4D97-AF65-F5344CB8AC3E}">
        <p14:creationId xmlns:p14="http://schemas.microsoft.com/office/powerpoint/2010/main" val="495497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569E4-D35D-43CF-8E38-6EDABE2145BB}"/>
              </a:ext>
            </a:extLst>
          </p:cNvPr>
          <p:cNvSpPr>
            <a:spLocks noGrp="1"/>
          </p:cNvSpPr>
          <p:nvPr>
            <p:ph type="ctrTitle"/>
          </p:nvPr>
        </p:nvSpPr>
        <p:spPr>
          <a:xfrm>
            <a:off x="4321492" y="164960"/>
            <a:ext cx="2851468" cy="671484"/>
          </a:xfrm>
        </p:spPr>
        <p:txBody>
          <a:bodyPr>
            <a:normAutofit fontScale="90000"/>
          </a:bodyPr>
          <a:lstStyle/>
          <a:p>
            <a:pPr algn="ctr"/>
            <a:r>
              <a:rPr lang="en-US" sz="4000" u="sng" dirty="0">
                <a:solidFill>
                  <a:schemeClr val="accent2">
                    <a:lumMod val="75000"/>
                  </a:schemeClr>
                </a:solidFill>
                <a:latin typeface="Algerian" panose="04020705040A02060702" pitchFamily="82" charset="0"/>
              </a:rPr>
              <a:t>RESULT</a:t>
            </a:r>
            <a:endParaRPr lang="en-IN" sz="4000" u="sng" dirty="0">
              <a:solidFill>
                <a:schemeClr val="accent2">
                  <a:lumMod val="75000"/>
                </a:schemeClr>
              </a:solidFill>
              <a:latin typeface="Algerian" panose="04020705040A02060702" pitchFamily="82" charset="0"/>
            </a:endParaRPr>
          </a:p>
        </p:txBody>
      </p:sp>
      <p:pic>
        <p:nvPicPr>
          <p:cNvPr id="6" name="Picture 5" descr="Timeline&#10;&#10;Description automatically generated with medium confidence">
            <a:extLst>
              <a:ext uri="{FF2B5EF4-FFF2-40B4-BE49-F238E27FC236}">
                <a16:creationId xmlns:a16="http://schemas.microsoft.com/office/drawing/2014/main" id="{947B70EB-7E7D-4B16-88FF-92CC89A156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3858" y="3569110"/>
            <a:ext cx="8106734" cy="3123930"/>
          </a:xfrm>
          <a:prstGeom prst="rect">
            <a:avLst/>
          </a:prstGeom>
        </p:spPr>
      </p:pic>
      <p:pic>
        <p:nvPicPr>
          <p:cNvPr id="8" name="Picture 7" descr="A picture containing diagram&#10;&#10;Description automatically generated">
            <a:extLst>
              <a:ext uri="{FF2B5EF4-FFF2-40B4-BE49-F238E27FC236}">
                <a16:creationId xmlns:a16="http://schemas.microsoft.com/office/drawing/2014/main" id="{D1BE8734-43B6-41CD-9D09-739E9E495C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3858" y="836444"/>
            <a:ext cx="8106734" cy="2705735"/>
          </a:xfrm>
          <a:prstGeom prst="rect">
            <a:avLst/>
          </a:prstGeom>
        </p:spPr>
      </p:pic>
    </p:spTree>
    <p:extLst>
      <p:ext uri="{BB962C8B-B14F-4D97-AF65-F5344CB8AC3E}">
        <p14:creationId xmlns:p14="http://schemas.microsoft.com/office/powerpoint/2010/main" val="2001110631"/>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268</TotalTime>
  <Words>715</Words>
  <Application>Microsoft Office PowerPoint</Application>
  <PresentationFormat>Widescreen</PresentationFormat>
  <Paragraphs>47</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Algerian</vt:lpstr>
      <vt:lpstr>Arial</vt:lpstr>
      <vt:lpstr>Calibri</vt:lpstr>
      <vt:lpstr>Century Gothic</vt:lpstr>
      <vt:lpstr>Roboto Regular</vt:lpstr>
      <vt:lpstr>Times New Roman</vt:lpstr>
      <vt:lpstr>Wingdings</vt:lpstr>
      <vt:lpstr>Wingdings 3</vt:lpstr>
      <vt:lpstr>Slice</vt:lpstr>
      <vt:lpstr>FORECAST COMMUTERS INFLOW FOR AIRLINE INDUSTRY IBM CLOUD SERVICES</vt:lpstr>
      <vt:lpstr>CONTEXT</vt:lpstr>
      <vt:lpstr>INTRODUCTION</vt:lpstr>
      <vt:lpstr>BLOCK DIAGRAM</vt:lpstr>
      <vt:lpstr>EXISTING PROBLEM</vt:lpstr>
      <vt:lpstr>PROPOSED SOLUTION</vt:lpstr>
      <vt:lpstr>ADVANTAGES </vt:lpstr>
      <vt:lpstr> disadavnAtages</vt:lpstr>
      <vt:lpstr>RESULT</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FORECAST COMMUTERS INFLOW FOR AIRLINE         INDUSTRY  IBM CLOUD SERVICES</dc:title>
  <dc:creator>Lokesh</dc:creator>
  <cp:lastModifiedBy>Sai Revanth Mettela</cp:lastModifiedBy>
  <cp:revision>11</cp:revision>
  <dcterms:created xsi:type="dcterms:W3CDTF">2021-11-24T13:16:02Z</dcterms:created>
  <dcterms:modified xsi:type="dcterms:W3CDTF">2021-11-25T05:42:00Z</dcterms:modified>
</cp:coreProperties>
</file>