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2" r:id="rId15"/>
    <p:sldId id="273" r:id="rId16"/>
    <p:sldId id="274"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9CD29-A7D9-4A0A-B6F4-E3B4B3D27A84}" type="datetimeFigureOut">
              <a:rPr lang="en-IN" smtClean="0"/>
              <a:t>11-11-2021</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73191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9CD29-A7D9-4A0A-B6F4-E3B4B3D27A84}"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322331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9CD29-A7D9-4A0A-B6F4-E3B4B3D27A84}"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108674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9CD29-A7D9-4A0A-B6F4-E3B4B3D27A84}"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359490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9CD29-A7D9-4A0A-B6F4-E3B4B3D27A84}"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1530035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9CD29-A7D9-4A0A-B6F4-E3B4B3D27A84}"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365828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9CD29-A7D9-4A0A-B6F4-E3B4B3D27A84}"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120264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9CD29-A7D9-4A0A-B6F4-E3B4B3D27A84}" type="datetimeFigureOut">
              <a:rPr lang="en-IN" smtClean="0"/>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31789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9CD29-A7D9-4A0A-B6F4-E3B4B3D27A84}" type="datetimeFigureOut">
              <a:rPr lang="en-IN" smtClean="0"/>
              <a:t>11-11-2021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101005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9CD29-A7D9-4A0A-B6F4-E3B4B3D27A84}"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268761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EA9CD29-A7D9-4A0A-B6F4-E3B4B3D27A84}" type="datetimeFigureOut">
              <a:rPr lang="en-IN" smtClean="0"/>
              <a:t>11-11-2021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327268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A9CD29-A7D9-4A0A-B6F4-E3B4B3D27A84}" type="datetimeFigureOut">
              <a:rPr lang="en-IN" smtClean="0"/>
              <a:t>11-11-2021</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DDB2989-804A-4E73-8740-4365A4D4DE77}"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501453"/>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F003-EB91-44AD-87B9-9B67D8FC06C1}"/>
              </a:ext>
            </a:extLst>
          </p:cNvPr>
          <p:cNvSpPr>
            <a:spLocks noGrp="1"/>
          </p:cNvSpPr>
          <p:nvPr>
            <p:ph type="ctrTitle"/>
          </p:nvPr>
        </p:nvSpPr>
        <p:spPr>
          <a:xfrm>
            <a:off x="1774424" y="292963"/>
            <a:ext cx="8637073" cy="1322773"/>
          </a:xfrm>
        </p:spPr>
        <p:txBody>
          <a:bodyPr>
            <a:normAutofit/>
          </a:bodyPr>
          <a:lstStyle/>
          <a:p>
            <a:r>
              <a:rPr lang="en-US" sz="3600" dirty="0"/>
              <a:t>Future loan </a:t>
            </a:r>
            <a:r>
              <a:rPr lang="en-US" sz="3600" dirty="0" err="1"/>
              <a:t>eligibilty</a:t>
            </a:r>
            <a:r>
              <a:rPr lang="en-US" sz="3600" dirty="0"/>
              <a:t> prediction analytics using </a:t>
            </a:r>
            <a:r>
              <a:rPr lang="en-US" sz="3600" dirty="0" err="1"/>
              <a:t>ibm</a:t>
            </a:r>
            <a:r>
              <a:rPr lang="en-US" sz="3600" dirty="0"/>
              <a:t> </a:t>
            </a:r>
            <a:r>
              <a:rPr lang="en-US" sz="3600" dirty="0" err="1"/>
              <a:t>cognos</a:t>
            </a:r>
            <a:endParaRPr lang="en-IN" sz="3600" dirty="0"/>
          </a:p>
        </p:txBody>
      </p:sp>
      <p:sp>
        <p:nvSpPr>
          <p:cNvPr id="3" name="Subtitle 2">
            <a:extLst>
              <a:ext uri="{FF2B5EF4-FFF2-40B4-BE49-F238E27FC236}">
                <a16:creationId xmlns:a16="http://schemas.microsoft.com/office/drawing/2014/main" id="{DE7105C9-5E15-442F-8A16-750255FF4B41}"/>
              </a:ext>
            </a:extLst>
          </p:cNvPr>
          <p:cNvSpPr>
            <a:spLocks noGrp="1"/>
          </p:cNvSpPr>
          <p:nvPr>
            <p:ph type="subTitle" idx="1"/>
          </p:nvPr>
        </p:nvSpPr>
        <p:spPr>
          <a:xfrm>
            <a:off x="1774424" y="2130642"/>
            <a:ext cx="8637072" cy="3204838"/>
          </a:xfrm>
        </p:spPr>
        <p:txBody>
          <a:bodyPr>
            <a:normAutofit fontScale="92500" lnSpcReduction="10000"/>
          </a:bodyPr>
          <a:lstStyle/>
          <a:p>
            <a:r>
              <a:rPr lang="en-US" sz="2900" dirty="0">
                <a:solidFill>
                  <a:schemeClr val="bg1">
                    <a:lumMod val="95000"/>
                    <a:lumOff val="5000"/>
                  </a:schemeClr>
                </a:solidFill>
              </a:rPr>
              <a:t>Presented by:</a:t>
            </a:r>
          </a:p>
          <a:p>
            <a:r>
              <a:rPr lang="en-US" sz="2900" dirty="0">
                <a:solidFill>
                  <a:schemeClr val="bg1">
                    <a:lumMod val="95000"/>
                    <a:lumOff val="5000"/>
                  </a:schemeClr>
                </a:solidFill>
              </a:rPr>
              <a:t>   Team no:cse-004</a:t>
            </a:r>
          </a:p>
          <a:p>
            <a:r>
              <a:rPr lang="en-US" sz="2900" b="1" dirty="0">
                <a:solidFill>
                  <a:schemeClr val="accent1"/>
                </a:solidFill>
              </a:rPr>
              <a:t>    </a:t>
            </a:r>
            <a:r>
              <a:rPr lang="en-US" sz="2100" b="1" dirty="0"/>
              <a:t>18UK1A0594-Surya </a:t>
            </a:r>
            <a:r>
              <a:rPr lang="en-US" sz="2100" b="1" dirty="0" err="1"/>
              <a:t>teja</a:t>
            </a:r>
            <a:endParaRPr lang="en-US" sz="2100" b="1" dirty="0"/>
          </a:p>
          <a:p>
            <a:r>
              <a:rPr lang="en-US" sz="2100" b="1" dirty="0"/>
              <a:t>18UK1A0591-k.Navya</a:t>
            </a:r>
          </a:p>
          <a:p>
            <a:r>
              <a:rPr lang="en-US" sz="2100" b="1" dirty="0"/>
              <a:t>   18UK1A05c0-v.Vamshi</a:t>
            </a:r>
          </a:p>
          <a:p>
            <a:r>
              <a:rPr lang="en-US" sz="2100" b="1" dirty="0"/>
              <a:t>                 18UK1A0595-p.Sudeep </a:t>
            </a:r>
            <a:r>
              <a:rPr lang="en-US" sz="2100" b="1" dirty="0" err="1"/>
              <a:t>reddy</a:t>
            </a:r>
            <a:endParaRPr lang="en-IN" sz="2100" b="1" dirty="0"/>
          </a:p>
        </p:txBody>
      </p:sp>
    </p:spTree>
    <p:extLst>
      <p:ext uri="{BB962C8B-B14F-4D97-AF65-F5344CB8AC3E}">
        <p14:creationId xmlns:p14="http://schemas.microsoft.com/office/powerpoint/2010/main" val="319565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C1AF-832A-4D1D-8BC7-261A9BDEF73B}"/>
              </a:ext>
            </a:extLst>
          </p:cNvPr>
          <p:cNvSpPr>
            <a:spLocks noGrp="1"/>
          </p:cNvSpPr>
          <p:nvPr>
            <p:ph type="title"/>
          </p:nvPr>
        </p:nvSpPr>
        <p:spPr>
          <a:xfrm>
            <a:off x="228600" y="267337"/>
            <a:ext cx="5275555" cy="638186"/>
          </a:xfrm>
        </p:spPr>
        <p:txBody>
          <a:bodyPr>
            <a:normAutofit/>
          </a:bodyPr>
          <a:lstStyle/>
          <a:p>
            <a:r>
              <a:rPr lang="en-US" sz="2000" dirty="0"/>
              <a:t>DATA VISUALIZATION CHARTS</a:t>
            </a:r>
            <a:endParaRPr lang="en-IN" sz="2000" dirty="0"/>
          </a:p>
        </p:txBody>
      </p:sp>
      <p:sp>
        <p:nvSpPr>
          <p:cNvPr id="3" name="Content Placeholder 2">
            <a:extLst>
              <a:ext uri="{FF2B5EF4-FFF2-40B4-BE49-F238E27FC236}">
                <a16:creationId xmlns:a16="http://schemas.microsoft.com/office/drawing/2014/main" id="{8B427D02-0E6F-4B6F-A168-93975EFB2347}"/>
              </a:ext>
            </a:extLst>
          </p:cNvPr>
          <p:cNvSpPr>
            <a:spLocks noGrp="1"/>
          </p:cNvSpPr>
          <p:nvPr>
            <p:ph idx="1"/>
          </p:nvPr>
        </p:nvSpPr>
        <p:spPr>
          <a:xfrm>
            <a:off x="314781" y="1028161"/>
            <a:ext cx="5555689" cy="345061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Based On Dependents</a:t>
            </a:r>
            <a:endParaRPr kumimoji="0" lang="en-US" altLang="en-US" sz="20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by Number of Dependents.</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number of dependents.</a:t>
            </a:r>
            <a:r>
              <a:rPr kumimoji="0" lang="en-US" altLang="en-US" sz="1200" b="1" i="0" u="none" strike="noStrike" cap="none" normalizeH="0" baseline="0" dirty="0">
                <a:ln>
                  <a:noFill/>
                </a:ln>
                <a:effectLst/>
                <a:latin typeface="Open Sans" panose="020B0606030504020204" pitchFamily="34" charset="0"/>
                <a:ea typeface="Calibri" panose="020F0502020204030204" pitchFamily="34" charset="0"/>
                <a:cs typeface="Open Sans" panose="020B0606030504020204" pitchFamily="34" charset="0"/>
              </a:rPr>
              <a:t> </a:t>
            </a:r>
            <a:br>
              <a:rPr kumimoji="0" lang="en-US" altLang="en-US" sz="1200" b="1" i="0" u="none" strike="noStrike" cap="none" normalizeH="0" baseline="0" dirty="0">
                <a:ln>
                  <a:noFill/>
                </a:ln>
                <a:effectLst/>
                <a:latin typeface="Open Sans" panose="020B0606030504020204" pitchFamily="34" charset="0"/>
                <a:ea typeface="Calibri" panose="020F0502020204030204" pitchFamily="34" charset="0"/>
                <a:cs typeface="Open Sans" panose="020B0606030504020204" pitchFamily="34" charset="0"/>
              </a:rPr>
            </a:br>
            <a:br>
              <a:rPr kumimoji="0" lang="en-US" altLang="en-US" sz="1200" b="1" i="0" u="none" strike="noStrike" cap="none" normalizeH="0" baseline="0" dirty="0">
                <a:ln>
                  <a:noFill/>
                </a:ln>
                <a:solidFill>
                  <a:srgbClr val="000000"/>
                </a:solidFill>
                <a:effectLst/>
                <a:latin typeface="Open Sans" panose="020B0606030504020204" pitchFamily="34" charset="0"/>
                <a:ea typeface="Calibri" panose="020F0502020204030204" pitchFamily="34" charset="0"/>
                <a:cs typeface="Open Sans" panose="020B0606030504020204" pitchFamily="34" charset="0"/>
              </a:rPr>
            </a:b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5121" name="Picture 25" descr="Chart, bar chart&#10;&#10;Description automatically generated">
            <a:extLst>
              <a:ext uri="{FF2B5EF4-FFF2-40B4-BE49-F238E27FC236}">
                <a16:creationId xmlns:a16="http://schemas.microsoft.com/office/drawing/2014/main" id="{3EE14079-4DFF-4F3A-B4D4-022C19F27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650" y="1557584"/>
            <a:ext cx="4988948" cy="37335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D717526-666F-4968-9A3F-0224BE0CB1AF}"/>
              </a:ext>
            </a:extLst>
          </p:cNvPr>
          <p:cNvSpPr>
            <a:spLocks noChangeArrowheads="1"/>
          </p:cNvSpPr>
          <p:nvPr/>
        </p:nvSpPr>
        <p:spPr bwMode="auto">
          <a:xfrm>
            <a:off x="228600" y="2827338"/>
            <a:ext cx="72902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7119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971A-C1D5-45E0-8012-BD4E554F11F6}"/>
              </a:ext>
            </a:extLst>
          </p:cNvPr>
          <p:cNvSpPr>
            <a:spLocks noGrp="1"/>
          </p:cNvSpPr>
          <p:nvPr>
            <p:ph type="title"/>
          </p:nvPr>
        </p:nvSpPr>
        <p:spPr>
          <a:xfrm>
            <a:off x="-310718" y="204187"/>
            <a:ext cx="5388745" cy="1114141"/>
          </a:xfrm>
        </p:spPr>
        <p:txBody>
          <a:bodyPr>
            <a:normAutofit/>
          </a:bodyPr>
          <a:lstStyle/>
          <a:p>
            <a:r>
              <a:rPr lang="en-US" sz="2000" dirty="0"/>
              <a:t>Data visualization charts:</a:t>
            </a:r>
            <a:endParaRPr lang="en-IN" sz="2000" dirty="0"/>
          </a:p>
        </p:txBody>
      </p:sp>
      <p:sp>
        <p:nvSpPr>
          <p:cNvPr id="3" name="Content Placeholder 2">
            <a:extLst>
              <a:ext uri="{FF2B5EF4-FFF2-40B4-BE49-F238E27FC236}">
                <a16:creationId xmlns:a16="http://schemas.microsoft.com/office/drawing/2014/main" id="{6190532B-CA57-44B5-AF0F-222B185D4918}"/>
              </a:ext>
            </a:extLst>
          </p:cNvPr>
          <p:cNvSpPr>
            <a:spLocks noGrp="1"/>
          </p:cNvSpPr>
          <p:nvPr>
            <p:ph idx="1"/>
          </p:nvPr>
        </p:nvSpPr>
        <p:spPr>
          <a:xfrm>
            <a:off x="130638" y="1116908"/>
            <a:ext cx="6968970" cy="3986039"/>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Based On Self Employment Status</a:t>
            </a:r>
            <a:r>
              <a:rPr kumimoji="0" lang="en-US" altLang="en-US" sz="2400" b="1" i="0" u="none" strike="noStrike" cap="none" normalizeH="0" baseline="0" dirty="0">
                <a:ln>
                  <a:noFill/>
                </a:ln>
                <a:solidFill>
                  <a:srgbClr val="2D2828"/>
                </a:solidFill>
                <a:effectLst/>
                <a:latin typeface="Arial" panose="020B0604020202020204" pitchFamily="34" charset="0"/>
                <a:ea typeface="Times New Roman" panose="02020603050405020304" pitchFamily="18" charset="0"/>
              </a:rPr>
              <a:t>.</a:t>
            </a:r>
            <a:endPar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based on Self-Employment status.</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Self Employment Status.</a:t>
            </a:r>
            <a:endParaRPr kumimoji="0" lang="en-US" altLang="en-US" sz="1050" b="0" i="0" u="none" strike="noStrike" cap="none" normalizeH="0" baseline="0" dirty="0">
              <a:ln>
                <a:noFill/>
              </a:ln>
              <a:effectLst/>
            </a:endParaRPr>
          </a:p>
          <a:p>
            <a:endParaRPr lang="en-IN" b="1" dirty="0"/>
          </a:p>
        </p:txBody>
      </p:sp>
      <p:pic>
        <p:nvPicPr>
          <p:cNvPr id="1025" name="Picture 26" descr="Chart, bar chart&#10;&#10;Description automatically generated">
            <a:extLst>
              <a:ext uri="{FF2B5EF4-FFF2-40B4-BE49-F238E27FC236}">
                <a16:creationId xmlns:a16="http://schemas.microsoft.com/office/drawing/2014/main" id="{7ECE923B-CD4B-4C7D-A1BD-0AE51FDB6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9608" y="2038350"/>
            <a:ext cx="4128117" cy="2781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3B85A75-48B2-4B0F-AF66-30AD8A8A1EB6}"/>
              </a:ext>
            </a:extLst>
          </p:cNvPr>
          <p:cNvSpPr>
            <a:spLocks noChangeArrowheads="1"/>
          </p:cNvSpPr>
          <p:nvPr/>
        </p:nvSpPr>
        <p:spPr bwMode="auto">
          <a:xfrm>
            <a:off x="523782" y="3611948"/>
            <a:ext cx="874832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3824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C2EB-CC9D-40AF-8818-992F2286833C}"/>
              </a:ext>
            </a:extLst>
          </p:cNvPr>
          <p:cNvSpPr>
            <a:spLocks noGrp="1"/>
          </p:cNvSpPr>
          <p:nvPr>
            <p:ph type="title"/>
          </p:nvPr>
        </p:nvSpPr>
        <p:spPr>
          <a:xfrm>
            <a:off x="-337351" y="76812"/>
            <a:ext cx="6906827" cy="1049235"/>
          </a:xfrm>
        </p:spPr>
        <p:txBody>
          <a:bodyPr/>
          <a:lstStyle/>
          <a:p>
            <a:r>
              <a:rPr lang="en-US" dirty="0"/>
              <a:t>Data visualization charts:</a:t>
            </a:r>
            <a:endParaRPr lang="en-IN" dirty="0"/>
          </a:p>
        </p:txBody>
      </p:sp>
      <p:sp>
        <p:nvSpPr>
          <p:cNvPr id="3" name="Content Placeholder 2">
            <a:extLst>
              <a:ext uri="{FF2B5EF4-FFF2-40B4-BE49-F238E27FC236}">
                <a16:creationId xmlns:a16="http://schemas.microsoft.com/office/drawing/2014/main" id="{BD34D48C-A5C0-40D2-A230-C16032C7AD9C}"/>
              </a:ext>
            </a:extLst>
          </p:cNvPr>
          <p:cNvSpPr>
            <a:spLocks noGrp="1"/>
          </p:cNvSpPr>
          <p:nvPr>
            <p:ph idx="1"/>
          </p:nvPr>
        </p:nvSpPr>
        <p:spPr>
          <a:xfrm>
            <a:off x="228600" y="932656"/>
            <a:ext cx="6564778" cy="345061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Based On Property Area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based on Property-</a:t>
            </a:r>
            <a:r>
              <a:rPr kumimoji="0" lang="en-US" altLang="en-US" sz="1200" b="1" i="0" u="none" strike="noStrike" cap="none" normalizeH="0" baseline="0" dirty="0">
                <a:ln>
                  <a:noFill/>
                </a:ln>
                <a:effectLst/>
                <a:latin typeface="Montserrat" panose="00000500000000000000" pitchFamily="2" charset="0"/>
                <a:ea typeface="Calibri" panose="020F0502020204030204" pitchFamily="34" charset="0"/>
                <a:cs typeface="Times New Roman" panose="02020603050405020304" pitchFamily="18" charset="0"/>
              </a:rPr>
              <a:t> </a:t>
            </a: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Area.</a:t>
            </a: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b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br>
            <a:b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Property Area.</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Arial" panose="020B0604020202020204" pitchFamily="34" charset="0"/>
            </a:endParaRPr>
          </a:p>
          <a:p>
            <a:endParaRPr lang="en-IN" dirty="0"/>
          </a:p>
        </p:txBody>
      </p:sp>
      <p:pic>
        <p:nvPicPr>
          <p:cNvPr id="3073" name="Picture 27" descr="Chart, bar chart&#10;&#10;Description automatically generated">
            <a:extLst>
              <a:ext uri="{FF2B5EF4-FFF2-40B4-BE49-F238E27FC236}">
                <a16:creationId xmlns:a16="http://schemas.microsoft.com/office/drawing/2014/main" id="{AAF7520E-4C50-4AEF-8FF0-FAD10E15A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072" y="1358283"/>
            <a:ext cx="4376691" cy="3567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0AF9FEF-3A2E-4588-8D3F-D7AF4861709B}"/>
              </a:ext>
            </a:extLst>
          </p:cNvPr>
          <p:cNvSpPr>
            <a:spLocks noChangeArrowheads="1"/>
          </p:cNvSpPr>
          <p:nvPr/>
        </p:nvSpPr>
        <p:spPr bwMode="auto">
          <a:xfrm>
            <a:off x="228600" y="3070225"/>
            <a:ext cx="656477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5990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F5C6-A5E1-4109-B692-9BA5484F919B}"/>
              </a:ext>
            </a:extLst>
          </p:cNvPr>
          <p:cNvSpPr>
            <a:spLocks noGrp="1"/>
          </p:cNvSpPr>
          <p:nvPr>
            <p:ph type="title"/>
          </p:nvPr>
        </p:nvSpPr>
        <p:spPr>
          <a:xfrm>
            <a:off x="0" y="79877"/>
            <a:ext cx="4358936" cy="1049235"/>
          </a:xfrm>
        </p:spPr>
        <p:txBody>
          <a:bodyPr>
            <a:normAutofit/>
          </a:bodyPr>
          <a:lstStyle/>
          <a:p>
            <a:r>
              <a:rPr lang="en-US" sz="2000" dirty="0"/>
              <a:t>Data visualization charts:</a:t>
            </a:r>
            <a:endParaRPr lang="en-IN" sz="2000" dirty="0"/>
          </a:p>
        </p:txBody>
      </p:sp>
      <p:sp>
        <p:nvSpPr>
          <p:cNvPr id="3" name="Content Placeholder 2">
            <a:extLst>
              <a:ext uri="{FF2B5EF4-FFF2-40B4-BE49-F238E27FC236}">
                <a16:creationId xmlns:a16="http://schemas.microsoft.com/office/drawing/2014/main" id="{09C9B4B4-FEB2-46C6-BA75-051604F5EA05}"/>
              </a:ext>
            </a:extLst>
          </p:cNvPr>
          <p:cNvSpPr>
            <a:spLocks noGrp="1"/>
          </p:cNvSpPr>
          <p:nvPr>
            <p:ph idx="1"/>
          </p:nvPr>
        </p:nvSpPr>
        <p:spPr>
          <a:xfrm>
            <a:off x="192722" y="1056944"/>
            <a:ext cx="9291215" cy="345061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Based On Property Area And Loan Amount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based on Property Area and Loan Amount</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Property Area and Loan Amount. </a:t>
            </a:r>
            <a:endParaRPr kumimoji="0" lang="en-US" altLang="en-US" sz="2800" b="0" i="0" u="none" strike="noStrike" cap="none" normalizeH="0" baseline="0" dirty="0">
              <a:ln>
                <a:noFill/>
              </a:ln>
              <a:effectLst/>
              <a:latin typeface="Arial" panose="020B0604020202020204" pitchFamily="34" charset="0"/>
            </a:endParaRPr>
          </a:p>
          <a:p>
            <a:endParaRPr lang="en-IN" dirty="0"/>
          </a:p>
        </p:txBody>
      </p:sp>
      <p:pic>
        <p:nvPicPr>
          <p:cNvPr id="4097" name="Picture 28" descr="Chart, bar chart, waterfall chart&#10;&#10;Description automatically generated">
            <a:extLst>
              <a:ext uri="{FF2B5EF4-FFF2-40B4-BE49-F238E27FC236}">
                <a16:creationId xmlns:a16="http://schemas.microsoft.com/office/drawing/2014/main" id="{2C7DC887-75FF-4212-8F96-58E2415B0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790" y="2214979"/>
            <a:ext cx="4128117" cy="26971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002B627-CF14-42F1-8643-786F3177E78A}"/>
              </a:ext>
            </a:extLst>
          </p:cNvPr>
          <p:cNvSpPr>
            <a:spLocks noChangeArrowheads="1"/>
          </p:cNvSpPr>
          <p:nvPr/>
        </p:nvSpPr>
        <p:spPr bwMode="auto">
          <a:xfrm>
            <a:off x="0" y="315436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8037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AD6B-C6F2-430F-BD00-44668ABBF799}"/>
              </a:ext>
            </a:extLst>
          </p:cNvPr>
          <p:cNvSpPr>
            <a:spLocks noGrp="1"/>
          </p:cNvSpPr>
          <p:nvPr>
            <p:ph type="title"/>
          </p:nvPr>
        </p:nvSpPr>
        <p:spPr>
          <a:xfrm>
            <a:off x="-190789" y="65615"/>
            <a:ext cx="4617536" cy="1049235"/>
          </a:xfrm>
        </p:spPr>
        <p:txBody>
          <a:bodyPr>
            <a:normAutofit/>
          </a:bodyPr>
          <a:lstStyle/>
          <a:p>
            <a:r>
              <a:rPr lang="en-US" sz="2000" dirty="0"/>
              <a:t>Data visualization charts:</a:t>
            </a:r>
            <a:endParaRPr lang="en-IN" sz="2000" dirty="0"/>
          </a:p>
        </p:txBody>
      </p:sp>
      <p:sp>
        <p:nvSpPr>
          <p:cNvPr id="3" name="Content Placeholder 2">
            <a:extLst>
              <a:ext uri="{FF2B5EF4-FFF2-40B4-BE49-F238E27FC236}">
                <a16:creationId xmlns:a16="http://schemas.microsoft.com/office/drawing/2014/main" id="{D2B129BD-17CD-47EF-A8D7-FDEA962E96F6}"/>
              </a:ext>
            </a:extLst>
          </p:cNvPr>
          <p:cNvSpPr>
            <a:spLocks noGrp="1"/>
          </p:cNvSpPr>
          <p:nvPr>
            <p:ph idx="1"/>
          </p:nvPr>
        </p:nvSpPr>
        <p:spPr>
          <a:xfrm>
            <a:off x="307685" y="1114850"/>
            <a:ext cx="6270668" cy="3450613"/>
          </a:xfrm>
        </p:spPr>
        <p:txBody>
          <a:bodyPr>
            <a:normAutofit/>
          </a:bodyPr>
          <a:lstStyle/>
          <a:p>
            <a:pPr marL="0" indent="0">
              <a:spcBef>
                <a:spcPts val="1200"/>
              </a:spcBef>
              <a:spcAft>
                <a:spcPts val="750"/>
              </a:spcAft>
              <a:buNone/>
            </a:pPr>
            <a:r>
              <a:rPr lang="en-IN" sz="1800" b="1" dirty="0">
                <a:solidFill>
                  <a:schemeClr val="accent1"/>
                </a:solidFill>
                <a:effectLst/>
                <a:latin typeface="Times New Roman" panose="02020603050405020304" pitchFamily="18" charset="0"/>
                <a:ea typeface="Times New Roman" panose="02020603050405020304" pitchFamily="18" charset="0"/>
              </a:rPr>
              <a:t>Eligibility Based On Income &amp; Loan Amount</a:t>
            </a: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by Applicant Income by Loan Amount with points for Loan_ 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we will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loan eligibility based on Income &amp; Loan Amount.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ctr">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121" name="Picture 29" descr="Chart, scatter chart&#10;&#10;Description automatically generated">
            <a:extLst>
              <a:ext uri="{FF2B5EF4-FFF2-40B4-BE49-F238E27FC236}">
                <a16:creationId xmlns:a16="http://schemas.microsoft.com/office/drawing/2014/main" id="{899ECB07-C500-405F-8B0D-A28862E8C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7035" y="1017197"/>
            <a:ext cx="3833532" cy="42501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F421B68-9128-4585-9E73-6A5E4259B433}"/>
              </a:ext>
            </a:extLst>
          </p:cNvPr>
          <p:cNvSpPr>
            <a:spLocks noChangeArrowheads="1"/>
          </p:cNvSpPr>
          <p:nvPr/>
        </p:nvSpPr>
        <p:spPr bwMode="auto">
          <a:xfrm>
            <a:off x="1116367" y="3806482"/>
            <a:ext cx="605916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6333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0811-D7E9-41A9-A940-30D5E4C5F333}"/>
              </a:ext>
            </a:extLst>
          </p:cNvPr>
          <p:cNvSpPr>
            <a:spLocks noGrp="1"/>
          </p:cNvSpPr>
          <p:nvPr>
            <p:ph type="title"/>
          </p:nvPr>
        </p:nvSpPr>
        <p:spPr>
          <a:xfrm>
            <a:off x="262796" y="157764"/>
            <a:ext cx="4354417" cy="1049235"/>
          </a:xfrm>
        </p:spPr>
        <p:txBody>
          <a:bodyPr>
            <a:normAutofit/>
          </a:bodyPr>
          <a:lstStyle/>
          <a:p>
            <a:r>
              <a:rPr lang="en-US" sz="2000" dirty="0"/>
              <a:t>Data visualization charts:</a:t>
            </a:r>
            <a:endParaRPr lang="en-IN" sz="2000" dirty="0"/>
          </a:p>
        </p:txBody>
      </p:sp>
      <p:sp>
        <p:nvSpPr>
          <p:cNvPr id="3" name="Content Placeholder 2">
            <a:extLst>
              <a:ext uri="{FF2B5EF4-FFF2-40B4-BE49-F238E27FC236}">
                <a16:creationId xmlns:a16="http://schemas.microsoft.com/office/drawing/2014/main" id="{1B8328EF-4007-4507-AC55-327179B297C0}"/>
              </a:ext>
            </a:extLst>
          </p:cNvPr>
          <p:cNvSpPr>
            <a:spLocks noGrp="1"/>
          </p:cNvSpPr>
          <p:nvPr>
            <p:ph idx="1"/>
          </p:nvPr>
        </p:nvSpPr>
        <p:spPr>
          <a:xfrm>
            <a:off x="372863" y="1012055"/>
            <a:ext cx="7015006" cy="3948264"/>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Based On Applicant Income &amp; Property_ Area: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based on Applicant Income &amp; Property_ Area</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Applicant Income &amp; Property Area</a:t>
            </a:r>
            <a:r>
              <a:rPr kumimoji="0" lang="en-US" altLang="en-US" sz="2000" b="0" i="0" u="none" strike="noStrike" cap="none" normalizeH="0" baseline="0" dirty="0">
                <a:ln>
                  <a:noFill/>
                </a:ln>
                <a:effectLst/>
                <a:latin typeface="Open Sans" panose="020B0606030504020204" pitchFamily="34" charset="0"/>
                <a:ea typeface="Calibri" panose="020F0502020204030204" pitchFamily="34" charset="0"/>
                <a:cs typeface="Open Sans" panose="020B0606030504020204" pitchFamily="34" charset="0"/>
              </a:rPr>
              <a:t>.</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6145" name="Picture 30" descr="Chart, bar chart&#10;&#10;Description automatically generated">
            <a:extLst>
              <a:ext uri="{FF2B5EF4-FFF2-40B4-BE49-F238E27FC236}">
                <a16:creationId xmlns:a16="http://schemas.microsoft.com/office/drawing/2014/main" id="{3EA71C71-C391-4E6C-AD9B-4D2512D95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435" y="932155"/>
            <a:ext cx="3658339" cy="44841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8EF5C90-A49F-44BE-B96D-F92E8386DC5D}"/>
              </a:ext>
            </a:extLst>
          </p:cNvPr>
          <p:cNvSpPr>
            <a:spLocks noChangeArrowheads="1"/>
          </p:cNvSpPr>
          <p:nvPr/>
        </p:nvSpPr>
        <p:spPr bwMode="auto">
          <a:xfrm>
            <a:off x="1870969" y="4173446"/>
            <a:ext cx="660140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4502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C754-7B31-4BEF-A5C2-A38AA0ACB6DB}"/>
              </a:ext>
            </a:extLst>
          </p:cNvPr>
          <p:cNvSpPr>
            <a:spLocks noGrp="1"/>
          </p:cNvSpPr>
          <p:nvPr>
            <p:ph type="title"/>
          </p:nvPr>
        </p:nvSpPr>
        <p:spPr>
          <a:xfrm>
            <a:off x="155439" y="120938"/>
            <a:ext cx="4665135" cy="1049235"/>
          </a:xfrm>
        </p:spPr>
        <p:txBody>
          <a:bodyPr>
            <a:normAutofit/>
          </a:bodyPr>
          <a:lstStyle/>
          <a:p>
            <a:r>
              <a:rPr lang="en-US" sz="2000" dirty="0"/>
              <a:t>Data visualization charts:</a:t>
            </a:r>
            <a:endParaRPr lang="en-IN" sz="2000" dirty="0"/>
          </a:p>
        </p:txBody>
      </p:sp>
      <p:sp>
        <p:nvSpPr>
          <p:cNvPr id="3" name="Content Placeholder 2">
            <a:extLst>
              <a:ext uri="{FF2B5EF4-FFF2-40B4-BE49-F238E27FC236}">
                <a16:creationId xmlns:a16="http://schemas.microsoft.com/office/drawing/2014/main" id="{35629388-5EC4-4F8B-B4CB-E25BBD61443F}"/>
              </a:ext>
            </a:extLst>
          </p:cNvPr>
          <p:cNvSpPr>
            <a:spLocks noGrp="1"/>
          </p:cNvSpPr>
          <p:nvPr>
            <p:ph idx="1"/>
          </p:nvPr>
        </p:nvSpPr>
        <p:spPr>
          <a:xfrm>
            <a:off x="643182" y="1041669"/>
            <a:ext cx="4202749" cy="345061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Eligibility Based On Loan Amount &amp; Credit History.</a:t>
            </a:r>
            <a:endParaRPr kumimoji="0" lang="en-US" altLang="en-US" sz="1800" b="0" i="0" u="none" strike="noStrike" cap="none" normalizeH="0" baseline="0" dirty="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based on Loan Amount and Credit History.</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Loan Amount &amp; Credit History</a:t>
            </a:r>
            <a:r>
              <a:rPr kumimoji="0" lang="en-US" altLang="en-US" sz="1600" b="0" i="0" u="none" strike="noStrike" cap="none" normalizeH="0" baseline="0" dirty="0">
                <a:ln>
                  <a:noFill/>
                </a:ln>
                <a:effectLst/>
                <a:latin typeface="Open Sans" panose="020B0606030504020204" pitchFamily="34" charset="0"/>
                <a:ea typeface="Calibri" panose="020F0502020204030204" pitchFamily="34" charset="0"/>
                <a:cs typeface="Open Sans" panose="020B0606030504020204" pitchFamily="34" charset="0"/>
              </a:rPr>
              <a:t>.</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7169" name="Picture 31" descr="Chart, waterfall chart&#10;&#10;Description automatically generated">
            <a:extLst>
              <a:ext uri="{FF2B5EF4-FFF2-40B4-BE49-F238E27FC236}">
                <a16:creationId xmlns:a16="http://schemas.microsoft.com/office/drawing/2014/main" id="{6E4BA387-8AED-43B7-BD7E-FB9D3D95D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411" y="645730"/>
            <a:ext cx="3930717" cy="48985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7C8041A-31CC-476A-83A7-DFDE682ACC1F}"/>
              </a:ext>
            </a:extLst>
          </p:cNvPr>
          <p:cNvSpPr>
            <a:spLocks noChangeArrowheads="1"/>
          </p:cNvSpPr>
          <p:nvPr/>
        </p:nvSpPr>
        <p:spPr bwMode="auto">
          <a:xfrm>
            <a:off x="1906406" y="4035082"/>
            <a:ext cx="551487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4978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75C7-CF6E-482F-8C8C-663FBCE12DFC}"/>
              </a:ext>
            </a:extLst>
          </p:cNvPr>
          <p:cNvSpPr>
            <a:spLocks noGrp="1"/>
          </p:cNvSpPr>
          <p:nvPr>
            <p:ph type="title"/>
          </p:nvPr>
        </p:nvSpPr>
        <p:spPr>
          <a:xfrm>
            <a:off x="-390617" y="147571"/>
            <a:ext cx="4172505" cy="1049235"/>
          </a:xfrm>
        </p:spPr>
        <p:txBody>
          <a:bodyPr>
            <a:noAutofit/>
          </a:bodyPr>
          <a:lstStyle/>
          <a:p>
            <a:r>
              <a:rPr lang="en-US" sz="2000" dirty="0">
                <a:latin typeface="Times New Roman" panose="02020603050405020304" pitchFamily="18" charset="0"/>
                <a:cs typeface="Times New Roman" panose="02020603050405020304" pitchFamily="18" charset="0"/>
              </a:rPr>
              <a:t>DASHBOARD CREATION:</a:t>
            </a:r>
            <a:br>
              <a:rPr lang="en-US" sz="2000" dirty="0">
                <a:latin typeface="Times New Roman" panose="02020603050405020304" pitchFamily="18" charset="0"/>
                <a:cs typeface="Times New Roman" panose="02020603050405020304" pitchFamily="18" charset="0"/>
              </a:rPr>
            </a:br>
            <a:br>
              <a:rPr lang="en-US" sz="2000" dirty="0">
                <a:latin typeface="Candara" panose="020E0502030303020204" pitchFamily="34" charset="0"/>
              </a:rPr>
            </a:br>
            <a:endParaRPr lang="en-IN" sz="1000" dirty="0"/>
          </a:p>
        </p:txBody>
      </p:sp>
      <p:sp>
        <p:nvSpPr>
          <p:cNvPr id="3" name="Content Placeholder 2">
            <a:extLst>
              <a:ext uri="{FF2B5EF4-FFF2-40B4-BE49-F238E27FC236}">
                <a16:creationId xmlns:a16="http://schemas.microsoft.com/office/drawing/2014/main" id="{2BE97688-1F44-4CD4-9F4D-4878554ADCB4}"/>
              </a:ext>
            </a:extLst>
          </p:cNvPr>
          <p:cNvSpPr>
            <a:spLocks noGrp="1"/>
          </p:cNvSpPr>
          <p:nvPr>
            <p:ph idx="1"/>
          </p:nvPr>
        </p:nvSpPr>
        <p:spPr>
          <a:xfrm>
            <a:off x="0" y="817247"/>
            <a:ext cx="9291215" cy="3450613"/>
          </a:xfrm>
        </p:spPr>
        <p:txBody>
          <a:bodyPr/>
          <a:lstStyle/>
          <a:p>
            <a:r>
              <a:rPr lang="en-US" sz="2000" i="0" dirty="0">
                <a:solidFill>
                  <a:schemeClr val="tx1"/>
                </a:solidFill>
                <a:effectLst/>
                <a:latin typeface="Times New Roman" panose="02020603050405020304" pitchFamily="18" charset="0"/>
                <a:cs typeface="Times New Roman" panose="02020603050405020304" pitchFamily="18" charset="0"/>
              </a:rPr>
              <a:t>Once you’ve created views on different tabs in Cognos analytics, you can pull them into a dashboard</a:t>
            </a:r>
            <a:endParaRPr lang="en-IN" dirty="0"/>
          </a:p>
        </p:txBody>
      </p:sp>
      <p:pic>
        <p:nvPicPr>
          <p:cNvPr id="13" name="Picture 12">
            <a:extLst>
              <a:ext uri="{FF2B5EF4-FFF2-40B4-BE49-F238E27FC236}">
                <a16:creationId xmlns:a16="http://schemas.microsoft.com/office/drawing/2014/main" id="{6C3BD918-1912-4635-BB8D-8D9F2CD14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49" y="1678331"/>
            <a:ext cx="10821879" cy="3719293"/>
          </a:xfrm>
          <a:prstGeom prst="rect">
            <a:avLst/>
          </a:prstGeom>
        </p:spPr>
      </p:pic>
    </p:spTree>
    <p:extLst>
      <p:ext uri="{BB962C8B-B14F-4D97-AF65-F5344CB8AC3E}">
        <p14:creationId xmlns:p14="http://schemas.microsoft.com/office/powerpoint/2010/main" val="300846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596E-F4D7-48DA-B87B-DF88A629112B}"/>
              </a:ext>
            </a:extLst>
          </p:cNvPr>
          <p:cNvSpPr>
            <a:spLocks noGrp="1"/>
          </p:cNvSpPr>
          <p:nvPr>
            <p:ph type="title"/>
          </p:nvPr>
        </p:nvSpPr>
        <p:spPr>
          <a:xfrm>
            <a:off x="439526" y="165327"/>
            <a:ext cx="4531970" cy="1530308"/>
          </a:xfrm>
        </p:spPr>
        <p:txBody>
          <a:bodyPr>
            <a:normAutofit/>
          </a:bodyPr>
          <a:lstStyle/>
          <a:p>
            <a:r>
              <a:rPr lang="en-IN" sz="2200" dirty="0">
                <a:latin typeface="Times New Roman" panose="02020603050405020304" pitchFamily="18" charset="0"/>
                <a:cs typeface="Times New Roman" panose="02020603050405020304" pitchFamily="18" charset="0"/>
              </a:rPr>
              <a:t>SOFTWARE REQUIREMENTS:</a:t>
            </a:r>
            <a:br>
              <a:rPr lang="en-IN" sz="8800" dirty="0">
                <a:solidFill>
                  <a:schemeClr val="accent2">
                    <a:lumMod val="50000"/>
                  </a:schemeClr>
                </a:solidFill>
                <a:latin typeface="Candara" panose="020E0502030303020204" pitchFamily="34" charset="0"/>
              </a:rPr>
            </a:br>
            <a:br>
              <a:rPr lang="en-IN" sz="32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E144D6C-4369-44B8-B413-D03BDA413661}"/>
              </a:ext>
            </a:extLst>
          </p:cNvPr>
          <p:cNvSpPr>
            <a:spLocks noGrp="1"/>
          </p:cNvSpPr>
          <p:nvPr>
            <p:ph idx="1"/>
          </p:nvPr>
        </p:nvSpPr>
        <p:spPr>
          <a:xfrm>
            <a:off x="634833" y="930481"/>
            <a:ext cx="9291215" cy="3450613"/>
          </a:xfrm>
        </p:spPr>
        <p:txBody>
          <a:bodyPr/>
          <a:lstStyle/>
          <a:p>
            <a:r>
              <a:rPr lang="en-IN" sz="2000" b="1" dirty="0">
                <a:latin typeface="Times New Roman" panose="02020603050405020304" pitchFamily="18" charset="0"/>
                <a:cs typeface="Times New Roman" panose="02020603050405020304" pitchFamily="18" charset="0"/>
              </a:rPr>
              <a:t>IBM Congo's Analytics Dashboard</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IBM Account</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Visualization tools: </a:t>
            </a:r>
            <a:r>
              <a:rPr lang="en-IN" sz="2000" b="1" dirty="0" err="1">
                <a:latin typeface="Times New Roman" panose="02020603050405020304" pitchFamily="18" charset="0"/>
                <a:cs typeface="Times New Roman" panose="02020603050405020304" pitchFamily="18" charset="0"/>
              </a:rPr>
              <a:t>piechart,bars,bubble,bar</a:t>
            </a:r>
            <a:r>
              <a:rPr lang="en-IN" sz="2000" b="1" dirty="0">
                <a:latin typeface="Times New Roman" panose="02020603050405020304" pitchFamily="18" charset="0"/>
                <a:cs typeface="Times New Roman" panose="02020603050405020304" pitchFamily="18" charset="0"/>
              </a:rPr>
              <a:t>-graph etc,,</a:t>
            </a:r>
            <a:endParaRPr lang="en-IN" dirty="0"/>
          </a:p>
        </p:txBody>
      </p:sp>
    </p:spTree>
    <p:extLst>
      <p:ext uri="{BB962C8B-B14F-4D97-AF65-F5344CB8AC3E}">
        <p14:creationId xmlns:p14="http://schemas.microsoft.com/office/powerpoint/2010/main" val="2649140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3EDD-B7D3-411D-AFFB-A141B56EA715}"/>
              </a:ext>
            </a:extLst>
          </p:cNvPr>
          <p:cNvSpPr>
            <a:spLocks noGrp="1"/>
          </p:cNvSpPr>
          <p:nvPr>
            <p:ph type="title"/>
          </p:nvPr>
        </p:nvSpPr>
        <p:spPr>
          <a:xfrm>
            <a:off x="199829" y="227471"/>
            <a:ext cx="2108366" cy="1049235"/>
          </a:xfrm>
        </p:spPr>
        <p:txBody>
          <a:bodyPr>
            <a:normAutofit/>
          </a:bodyPr>
          <a:lstStyle/>
          <a:p>
            <a:r>
              <a:rPr lang="en-IN" sz="2200" dirty="0">
                <a:latin typeface="Times New Roman" panose="02020603050405020304" pitchFamily="18" charset="0"/>
                <a:cs typeface="Times New Roman" panose="02020603050405020304" pitchFamily="18" charset="0"/>
              </a:rPr>
              <a:t>CONCLUSION</a:t>
            </a:r>
            <a:r>
              <a:rPr lang="en-IN" sz="2200" dirty="0">
                <a:latin typeface="Candara" panose="020E0502030303020204" pitchFamily="34" charset="0"/>
              </a:rPr>
              <a:t>:</a:t>
            </a:r>
            <a:br>
              <a:rPr lang="en-IN" sz="8800" dirty="0">
                <a:solidFill>
                  <a:schemeClr val="accent2">
                    <a:lumMod val="50000"/>
                  </a:schemeClr>
                </a:solidFill>
                <a:latin typeface="Candara" panose="020E0502030303020204" pitchFamily="34" charset="0"/>
              </a:rPr>
            </a:br>
            <a:endParaRPr lang="en-IN" dirty="0"/>
          </a:p>
        </p:txBody>
      </p:sp>
      <p:sp>
        <p:nvSpPr>
          <p:cNvPr id="3" name="Content Placeholder 2">
            <a:extLst>
              <a:ext uri="{FF2B5EF4-FFF2-40B4-BE49-F238E27FC236}">
                <a16:creationId xmlns:a16="http://schemas.microsoft.com/office/drawing/2014/main" id="{1DF677EB-F9A6-4EE1-8E1D-F766F6627A0F}"/>
              </a:ext>
            </a:extLst>
          </p:cNvPr>
          <p:cNvSpPr>
            <a:spLocks noGrp="1"/>
          </p:cNvSpPr>
          <p:nvPr>
            <p:ph idx="1"/>
          </p:nvPr>
        </p:nvSpPr>
        <p:spPr>
          <a:xfrm>
            <a:off x="199829" y="826124"/>
            <a:ext cx="9291215" cy="3450613"/>
          </a:xfrm>
        </p:spPr>
        <p:txBody>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this project we have presented that </a:t>
            </a:r>
            <a:r>
              <a:rPr lang="en-US" sz="2000" b="1" i="0" dirty="0">
                <a:effectLst/>
                <a:latin typeface="Times New Roman" panose="02020603050405020304" pitchFamily="18" charset="0"/>
                <a:cs typeface="Times New Roman" panose="02020603050405020304" pitchFamily="18" charset="0"/>
              </a:rPr>
              <a:t>we will be analyzing some important visualizations, creating a dashboard and by going through these we will get most of the insights of the future loan eligibility prediction analytics .</a:t>
            </a:r>
          </a:p>
          <a:p>
            <a:endParaRPr lang="en-IN" dirty="0"/>
          </a:p>
        </p:txBody>
      </p:sp>
    </p:spTree>
    <p:extLst>
      <p:ext uri="{BB962C8B-B14F-4D97-AF65-F5344CB8AC3E}">
        <p14:creationId xmlns:p14="http://schemas.microsoft.com/office/powerpoint/2010/main" val="199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C93C-5960-4CE0-8B98-D51A1840379B}"/>
              </a:ext>
            </a:extLst>
          </p:cNvPr>
          <p:cNvSpPr>
            <a:spLocks noGrp="1"/>
          </p:cNvSpPr>
          <p:nvPr>
            <p:ph type="title"/>
          </p:nvPr>
        </p:nvSpPr>
        <p:spPr>
          <a:xfrm>
            <a:off x="102174" y="204186"/>
            <a:ext cx="2365819" cy="701837"/>
          </a:xfrm>
        </p:spPr>
        <p:txBody>
          <a:bodyPr>
            <a:normAutofit/>
          </a:bodyPr>
          <a:lstStyle/>
          <a:p>
            <a:r>
              <a:rPr lang="en-US" sz="2000" dirty="0"/>
              <a:t>Outline :</a:t>
            </a:r>
            <a:endParaRPr lang="en-IN" sz="2000" dirty="0"/>
          </a:p>
        </p:txBody>
      </p:sp>
      <p:sp>
        <p:nvSpPr>
          <p:cNvPr id="3" name="Content Placeholder 2">
            <a:extLst>
              <a:ext uri="{FF2B5EF4-FFF2-40B4-BE49-F238E27FC236}">
                <a16:creationId xmlns:a16="http://schemas.microsoft.com/office/drawing/2014/main" id="{3AC7CC46-91E2-4FA0-BD3A-52EE5965D645}"/>
              </a:ext>
            </a:extLst>
          </p:cNvPr>
          <p:cNvSpPr>
            <a:spLocks noGrp="1"/>
          </p:cNvSpPr>
          <p:nvPr>
            <p:ph idx="1"/>
          </p:nvPr>
        </p:nvSpPr>
        <p:spPr>
          <a:xfrm>
            <a:off x="466158" y="906023"/>
            <a:ext cx="9291215" cy="3450613"/>
          </a:xfrm>
        </p:spPr>
        <p:txBody>
          <a:bodyPr>
            <a:noAutofit/>
          </a:bodyPr>
          <a:lstStyle/>
          <a:p>
            <a:r>
              <a:rPr lang="en-US" sz="1600" dirty="0"/>
              <a:t>INTRODUCTION</a:t>
            </a:r>
          </a:p>
          <a:p>
            <a:r>
              <a:rPr lang="en-US" sz="1600" dirty="0"/>
              <a:t>OBJECTIVE</a:t>
            </a:r>
          </a:p>
          <a:p>
            <a:r>
              <a:rPr lang="en-US" sz="1600" dirty="0"/>
              <a:t>IBM CLOUD</a:t>
            </a:r>
          </a:p>
          <a:p>
            <a:r>
              <a:rPr lang="en-US" sz="1600" dirty="0"/>
              <a:t>IBM COGNOS ANALYTICS</a:t>
            </a:r>
          </a:p>
          <a:p>
            <a:r>
              <a:rPr lang="en-US" sz="1600" dirty="0"/>
              <a:t>WORKING WITH THE DATASET</a:t>
            </a:r>
          </a:p>
          <a:p>
            <a:r>
              <a:rPr lang="en-US" sz="1600" dirty="0"/>
              <a:t>DATA VISUALIZATION CHARTS</a:t>
            </a:r>
          </a:p>
          <a:p>
            <a:r>
              <a:rPr lang="en-US" sz="1600" dirty="0"/>
              <a:t>CREATING  DASHBOARD</a:t>
            </a:r>
          </a:p>
          <a:p>
            <a:r>
              <a:rPr lang="en-US" sz="1600" dirty="0"/>
              <a:t>EXPORT THE ANALYSIS</a:t>
            </a:r>
          </a:p>
          <a:p>
            <a:r>
              <a:rPr lang="en-US" sz="1600" dirty="0"/>
              <a:t>CONCLUSION</a:t>
            </a:r>
            <a:endParaRPr lang="en-IN" sz="1600" dirty="0"/>
          </a:p>
        </p:txBody>
      </p:sp>
    </p:spTree>
    <p:extLst>
      <p:ext uri="{BB962C8B-B14F-4D97-AF65-F5344CB8AC3E}">
        <p14:creationId xmlns:p14="http://schemas.microsoft.com/office/powerpoint/2010/main" val="390620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9AD2-716E-4A0D-80C8-DC2EEFCE8C55}"/>
              </a:ext>
            </a:extLst>
          </p:cNvPr>
          <p:cNvSpPr>
            <a:spLocks noGrp="1"/>
          </p:cNvSpPr>
          <p:nvPr>
            <p:ph type="title"/>
          </p:nvPr>
        </p:nvSpPr>
        <p:spPr>
          <a:xfrm>
            <a:off x="1451580" y="804519"/>
            <a:ext cx="2277042" cy="1049235"/>
          </a:xfrm>
        </p:spPr>
        <p:txBody>
          <a:bodyPr>
            <a:normAutofit/>
          </a:bodyPr>
          <a:lstStyle/>
          <a:p>
            <a:r>
              <a:rPr lang="en-US" sz="2000" dirty="0"/>
              <a:t>introduction</a:t>
            </a:r>
            <a:endParaRPr lang="en-IN" sz="2000" dirty="0"/>
          </a:p>
        </p:txBody>
      </p:sp>
      <p:sp>
        <p:nvSpPr>
          <p:cNvPr id="3" name="Content Placeholder 2">
            <a:extLst>
              <a:ext uri="{FF2B5EF4-FFF2-40B4-BE49-F238E27FC236}">
                <a16:creationId xmlns:a16="http://schemas.microsoft.com/office/drawing/2014/main" id="{3355AB56-C037-4978-9D02-AFB235FAA527}"/>
              </a:ext>
            </a:extLst>
          </p:cNvPr>
          <p:cNvSpPr>
            <a:spLocks noGrp="1"/>
          </p:cNvSpPr>
          <p:nvPr>
            <p:ph idx="1"/>
          </p:nvPr>
        </p:nvSpPr>
        <p:spPr>
          <a:xfrm>
            <a:off x="1740023" y="1518083"/>
            <a:ext cx="9002771" cy="4057094"/>
          </a:xfrm>
        </p:spPr>
        <p:txBody>
          <a:bodyPr/>
          <a:lstStyle/>
          <a:p>
            <a:r>
              <a:rPr lang="en-IN" sz="1800" dirty="0">
                <a:effectLst/>
                <a:latin typeface="Montserrat" panose="020B0604020202020204" pitchFamily="2" charset="0"/>
                <a:ea typeface="Times New Roman" panose="02020603050405020304" pitchFamily="18" charset="0"/>
                <a:cs typeface="Times New Roman" panose="02020603050405020304" pitchFamily="18" charset="0"/>
              </a:rPr>
              <a:t>Dream Housing Finance company deals in all home loans.   They have a presence across all urban, semi-urban, and rural areas.  </a:t>
            </a:r>
          </a:p>
          <a:p>
            <a:r>
              <a:rPr lang="en-IN" sz="1800" dirty="0">
                <a:effectLst/>
                <a:latin typeface="Montserrat" panose="020B0604020202020204" pitchFamily="2" charset="0"/>
                <a:ea typeface="Times New Roman" panose="02020603050405020304" pitchFamily="18" charset="0"/>
                <a:cs typeface="Times New Roman" panose="02020603050405020304" pitchFamily="18" charset="0"/>
              </a:rPr>
              <a:t>Customer – First applies for a Home Loan, after that company validates the eligibility by building own model to predict the eligibility.</a:t>
            </a:r>
          </a:p>
          <a:p>
            <a:r>
              <a:rPr lang="en-IN" sz="1800" dirty="0">
                <a:effectLst/>
                <a:latin typeface="Montserrat" panose="020B0604020202020204" pitchFamily="2" charset="0"/>
                <a:ea typeface="Times New Roman" panose="02020603050405020304" pitchFamily="18" charset="0"/>
                <a:cs typeface="Times New Roman" panose="02020603050405020304" pitchFamily="18" charset="0"/>
              </a:rPr>
              <a:t>Company wants to automate the Loan Eligibility Process in a real time scenario with the detail provided while applying application for home loan.</a:t>
            </a:r>
          </a:p>
          <a:p>
            <a:r>
              <a:rPr lang="en-IN" sz="1800" dirty="0">
                <a:effectLst/>
                <a:latin typeface="Montserrat" panose="020B0604020202020204" pitchFamily="2" charset="0"/>
                <a:ea typeface="Times New Roman" panose="02020603050405020304" pitchFamily="18" charset="0"/>
                <a:cs typeface="Times New Roman" panose="02020603050405020304" pitchFamily="18" charset="0"/>
              </a:rPr>
              <a:t>We  will try to build a model using data from loan applications.  </a:t>
            </a:r>
          </a:p>
          <a:p>
            <a:r>
              <a:rPr lang="en-IN" sz="1800" dirty="0">
                <a:latin typeface="Montserrat" panose="020B0604020202020204" pitchFamily="2" charset="0"/>
                <a:ea typeface="Times New Roman" panose="02020603050405020304" pitchFamily="18" charset="0"/>
                <a:cs typeface="Times New Roman" panose="02020603050405020304" pitchFamily="18" charset="0"/>
              </a:rPr>
              <a:t>As per this project we will </a:t>
            </a:r>
            <a:r>
              <a:rPr lang="en-IN" sz="1800" dirty="0" err="1">
                <a:latin typeface="Montserrat" panose="020B0604020202020204" pitchFamily="2" charset="0"/>
                <a:ea typeface="Times New Roman" panose="02020603050405020304" pitchFamily="18" charset="0"/>
                <a:cs typeface="Times New Roman" panose="02020603050405020304" pitchFamily="18" charset="0"/>
              </a:rPr>
              <a:t>analyzing</a:t>
            </a:r>
            <a:r>
              <a:rPr lang="en-IN" sz="1800" dirty="0">
                <a:latin typeface="Montserrat" panose="020B0604020202020204" pitchFamily="2" charset="0"/>
                <a:ea typeface="Times New Roman" panose="02020603050405020304" pitchFamily="18" charset="0"/>
                <a:cs typeface="Times New Roman" panose="02020603050405020304" pitchFamily="18" charset="0"/>
              </a:rPr>
              <a:t> some important visualizations creating a dashboard and by going through these we will get most of the insights of future loan eligibility prediction analytics.</a:t>
            </a:r>
            <a:endParaRPr lang="en-IN" sz="1800" dirty="0">
              <a:effectLst/>
              <a:latin typeface="Montserrat" panose="020B0604020202020204" pitchFamily="2"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916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11FA-547E-4C15-A767-57972C45B59B}"/>
              </a:ext>
            </a:extLst>
          </p:cNvPr>
          <p:cNvSpPr>
            <a:spLocks noGrp="1"/>
          </p:cNvSpPr>
          <p:nvPr>
            <p:ph type="title"/>
          </p:nvPr>
        </p:nvSpPr>
        <p:spPr>
          <a:xfrm>
            <a:off x="1451579" y="804520"/>
            <a:ext cx="1620095" cy="784584"/>
          </a:xfrm>
        </p:spPr>
        <p:txBody>
          <a:bodyPr>
            <a:normAutofit/>
          </a:bodyPr>
          <a:lstStyle/>
          <a:p>
            <a:r>
              <a:rPr lang="en-US" sz="2000" dirty="0"/>
              <a:t>objective</a:t>
            </a:r>
            <a:endParaRPr lang="en-IN" sz="2000" dirty="0"/>
          </a:p>
        </p:txBody>
      </p:sp>
      <p:sp>
        <p:nvSpPr>
          <p:cNvPr id="3" name="Content Placeholder 2">
            <a:extLst>
              <a:ext uri="{FF2B5EF4-FFF2-40B4-BE49-F238E27FC236}">
                <a16:creationId xmlns:a16="http://schemas.microsoft.com/office/drawing/2014/main" id="{6790905A-8396-4775-B8E4-03FEF8E65B15}"/>
              </a:ext>
            </a:extLst>
          </p:cNvPr>
          <p:cNvSpPr>
            <a:spLocks noGrp="1"/>
          </p:cNvSpPr>
          <p:nvPr>
            <p:ph idx="1"/>
          </p:nvPr>
        </p:nvSpPr>
        <p:spPr>
          <a:xfrm>
            <a:off x="1451579" y="1455938"/>
            <a:ext cx="9291215" cy="4010407"/>
          </a:xfrm>
        </p:spPr>
        <p:txBody>
          <a:bodyPr>
            <a:normAutofit/>
          </a:bodyPr>
          <a:lstStyle/>
          <a:p>
            <a:r>
              <a:rPr lang="en-US" b="0" i="0" dirty="0">
                <a:effectLst/>
                <a:latin typeface="arial" panose="020B0604020202020204" pitchFamily="34" charset="0"/>
              </a:rPr>
              <a:t>Loan Prediction is very helpful for employee of banks as well as for the applicant also. </a:t>
            </a:r>
          </a:p>
          <a:p>
            <a:r>
              <a:rPr lang="en-US" b="0" i="0" dirty="0">
                <a:effectLst/>
                <a:latin typeface="arial" panose="020B0604020202020204" pitchFamily="34" charset="0"/>
              </a:rPr>
              <a:t>The aim of this Project is </a:t>
            </a:r>
            <a:r>
              <a:rPr lang="en-US" b="1" i="0" dirty="0">
                <a:effectLst/>
                <a:latin typeface="arial" panose="020B0604020202020204" pitchFamily="34" charset="0"/>
              </a:rPr>
              <a:t>to provide quick, immediate and easy way to choose the deserving applicants</a:t>
            </a:r>
            <a:r>
              <a:rPr lang="en-US" b="0" i="0" dirty="0">
                <a:effectLst/>
                <a:latin typeface="arial" panose="020B0604020202020204" pitchFamily="34" charset="0"/>
              </a:rPr>
              <a:t>. ..</a:t>
            </a:r>
          </a:p>
          <a:p>
            <a:r>
              <a:rPr lang="en-US" b="0" i="0" dirty="0">
                <a:effectLst/>
                <a:latin typeface="arial" panose="020B0604020202020204" pitchFamily="34" charset="0"/>
              </a:rPr>
              <a:t> A time limit can be set for the applicant to check whether his/her loan can be sanctioned or not.</a:t>
            </a:r>
          </a:p>
          <a:p>
            <a:r>
              <a:rPr lang="en-US" b="0" i="0" dirty="0">
                <a:effectLst/>
                <a:latin typeface="Segoe UI" panose="020B0502040204020203" pitchFamily="34" charset="0"/>
              </a:rPr>
              <a:t>The objective of the problem is to pick out which customer will be able to pay the debt and which customer is likely will not be able to pay the debts. We have </a:t>
            </a:r>
            <a:r>
              <a:rPr lang="en-US" dirty="0">
                <a:latin typeface="Segoe UI" panose="020B0502040204020203" pitchFamily="34" charset="0"/>
              </a:rPr>
              <a:t>used the </a:t>
            </a:r>
            <a:r>
              <a:rPr lang="en-US" dirty="0" err="1">
                <a:latin typeface="Segoe UI" panose="020B0502040204020203" pitchFamily="34" charset="0"/>
              </a:rPr>
              <a:t>ibm</a:t>
            </a:r>
            <a:r>
              <a:rPr lang="en-US" dirty="0">
                <a:latin typeface="Segoe UI" panose="020B0502040204020203" pitchFamily="34" charset="0"/>
              </a:rPr>
              <a:t> </a:t>
            </a:r>
            <a:r>
              <a:rPr lang="en-US" dirty="0" err="1">
                <a:latin typeface="Segoe UI" panose="020B0502040204020203" pitchFamily="34" charset="0"/>
              </a:rPr>
              <a:t>cognos</a:t>
            </a:r>
            <a:r>
              <a:rPr lang="en-US" dirty="0">
                <a:latin typeface="Segoe UI" panose="020B0502040204020203" pitchFamily="34" charset="0"/>
              </a:rPr>
              <a:t> to solve this.</a:t>
            </a:r>
            <a:endParaRPr lang="en-IN" dirty="0"/>
          </a:p>
        </p:txBody>
      </p:sp>
    </p:spTree>
    <p:extLst>
      <p:ext uri="{BB962C8B-B14F-4D97-AF65-F5344CB8AC3E}">
        <p14:creationId xmlns:p14="http://schemas.microsoft.com/office/powerpoint/2010/main" val="392152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103C-51F6-4BAB-8BC9-C6B36739955F}"/>
              </a:ext>
            </a:extLst>
          </p:cNvPr>
          <p:cNvSpPr>
            <a:spLocks noGrp="1"/>
          </p:cNvSpPr>
          <p:nvPr>
            <p:ph type="title"/>
          </p:nvPr>
        </p:nvSpPr>
        <p:spPr>
          <a:xfrm>
            <a:off x="1384917" y="195309"/>
            <a:ext cx="1189608" cy="976543"/>
          </a:xfrm>
        </p:spPr>
        <p:txBody>
          <a:bodyPr>
            <a:normAutofit/>
          </a:bodyPr>
          <a:lstStyle/>
          <a:p>
            <a:r>
              <a:rPr lang="en-US" sz="2000" dirty="0"/>
              <a:t>Data :</a:t>
            </a:r>
            <a:endParaRPr lang="en-IN" sz="2000" dirty="0"/>
          </a:p>
        </p:txBody>
      </p:sp>
      <p:sp>
        <p:nvSpPr>
          <p:cNvPr id="3" name="Content Placeholder 2">
            <a:extLst>
              <a:ext uri="{FF2B5EF4-FFF2-40B4-BE49-F238E27FC236}">
                <a16:creationId xmlns:a16="http://schemas.microsoft.com/office/drawing/2014/main" id="{70BCDC06-6A9C-44BC-8ECE-5B56F7ED20EB}"/>
              </a:ext>
            </a:extLst>
          </p:cNvPr>
          <p:cNvSpPr>
            <a:spLocks noGrp="1"/>
          </p:cNvSpPr>
          <p:nvPr>
            <p:ph idx="1"/>
          </p:nvPr>
        </p:nvSpPr>
        <p:spPr>
          <a:xfrm>
            <a:off x="1384917" y="878889"/>
            <a:ext cx="7732450" cy="5060272"/>
          </a:xfrm>
        </p:spPr>
        <p:txBody>
          <a:bodyPr>
            <a:normAutofit fontScale="25000" lnSpcReduction="20000"/>
          </a:bodyPr>
          <a:lstStyle/>
          <a:p>
            <a:pPr marL="0" indent="0">
              <a:buNone/>
            </a:pPr>
            <a:r>
              <a:rPr lang="en-US" sz="7200" dirty="0"/>
              <a:t>F</a:t>
            </a:r>
            <a:r>
              <a:rPr lang="en-IN" sz="7200" dirty="0" err="1"/>
              <a:t>uture</a:t>
            </a:r>
            <a:r>
              <a:rPr lang="en-IN" sz="7200" dirty="0"/>
              <a:t> loan Eligibility prediction analytics using IBM Cognos  </a:t>
            </a:r>
            <a:r>
              <a:rPr lang="en-US" sz="7200" b="1" u="sng" dirty="0">
                <a:latin typeface="Times New Roman" panose="02020603050405020304" pitchFamily="18" charset="0"/>
                <a:cs typeface="Times New Roman" panose="02020603050405020304" pitchFamily="18" charset="0"/>
              </a:rPr>
              <a:t>Dataset consists of :</a:t>
            </a:r>
          </a:p>
          <a:p>
            <a:pPr marL="0" indent="0">
              <a:buNone/>
            </a:pPr>
            <a:r>
              <a:rPr lang="en-US" sz="6400" b="1" i="0" dirty="0">
                <a:effectLst/>
                <a:latin typeface="Times New Roman" panose="02020603050405020304" pitchFamily="18" charset="0"/>
                <a:cs typeface="Times New Roman" panose="02020603050405020304" pitchFamily="18" charset="0"/>
              </a:rPr>
              <a:t>It has 1,025 data points (rows) and 8 features (columns) describing</a:t>
            </a:r>
          </a:p>
          <a:p>
            <a:pPr marL="0" indent="0">
              <a:buNone/>
            </a:pPr>
            <a:r>
              <a:rPr lang="en-US" sz="6400" b="1" dirty="0">
                <a:latin typeface="Times New Roman" panose="02020603050405020304" pitchFamily="18" charset="0"/>
                <a:cs typeface="Times New Roman" panose="02020603050405020304" pitchFamily="18" charset="0"/>
              </a:rPr>
              <a:t>T</a:t>
            </a:r>
            <a:r>
              <a:rPr lang="en-US" sz="6400" b="1" i="0" dirty="0">
                <a:effectLst/>
                <a:latin typeface="Times New Roman" panose="02020603050405020304" pitchFamily="18" charset="0"/>
                <a:cs typeface="Times New Roman" panose="02020603050405020304" pitchFamily="18" charset="0"/>
              </a:rPr>
              <a:t>he results of loan eligibility predic</a:t>
            </a:r>
            <a:r>
              <a:rPr lang="en-US" sz="6400" b="1" dirty="0">
                <a:latin typeface="Times New Roman" panose="02020603050405020304" pitchFamily="18" charset="0"/>
                <a:cs typeface="Times New Roman" panose="02020603050405020304" pitchFamily="18" charset="0"/>
              </a:rPr>
              <a:t>tion analytics</a:t>
            </a:r>
          </a:p>
          <a:p>
            <a:r>
              <a:rPr kumimoji="0" lang="en-US" altLang="en-US" sz="64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Eligibility By Gender</a:t>
            </a:r>
          </a:p>
          <a:p>
            <a:r>
              <a:rPr kumimoji="0" lang="en-US" altLang="en-US" sz="6400" b="1" i="0" u="none" strike="noStrike" cap="none" normalizeH="0" baseline="0" dirty="0">
                <a:ln>
                  <a:noFill/>
                </a:ln>
                <a:effectLst/>
                <a:latin typeface="Arial" panose="020B0604020202020204" pitchFamily="34" charset="0"/>
                <a:ea typeface="Times New Roman" panose="02020603050405020304" pitchFamily="18" charset="0"/>
              </a:rPr>
              <a:t>Eligibility By Marital Status</a:t>
            </a:r>
          </a:p>
          <a:p>
            <a:r>
              <a:rPr kumimoji="0" lang="en-US" altLang="en-US" sz="6400" b="1" i="0" u="none" strike="noStrike" cap="none" normalizeH="0" baseline="0" dirty="0">
                <a:ln>
                  <a:noFill/>
                </a:ln>
                <a:effectLst/>
                <a:latin typeface="Arial" panose="020B0604020202020204" pitchFamily="34" charset="0"/>
                <a:ea typeface="Times New Roman" panose="02020603050405020304" pitchFamily="18" charset="0"/>
              </a:rPr>
              <a:t>Eligibility By Educational Status</a:t>
            </a:r>
          </a:p>
          <a:p>
            <a:r>
              <a:rPr kumimoji="0" lang="en-US" altLang="en-US" sz="6400" b="1" i="0" u="none" strike="noStrike" cap="none" normalizeH="0" baseline="0" dirty="0">
                <a:ln>
                  <a:noFill/>
                </a:ln>
                <a:effectLst/>
                <a:latin typeface="Arial" panose="020B0604020202020204" pitchFamily="34" charset="0"/>
                <a:ea typeface="Times New Roman" panose="02020603050405020304" pitchFamily="18" charset="0"/>
              </a:rPr>
              <a:t>Eligibility Based On Dependents</a:t>
            </a:r>
          </a:p>
          <a:p>
            <a:r>
              <a:rPr kumimoji="0" lang="en-US" altLang="en-US" sz="6400" b="1" i="0" u="none" strike="noStrike" cap="none" normalizeH="0" baseline="0" dirty="0">
                <a:ln>
                  <a:noFill/>
                </a:ln>
                <a:effectLst/>
                <a:latin typeface="Arial" panose="020B0604020202020204" pitchFamily="34" charset="0"/>
                <a:ea typeface="Times New Roman" panose="02020603050405020304" pitchFamily="18" charset="0"/>
              </a:rPr>
              <a:t>Eligibility Based On Self Employment Status.</a:t>
            </a:r>
          </a:p>
          <a:p>
            <a:r>
              <a:rPr kumimoji="0" lang="en-US" altLang="en-US" sz="6400" b="1" i="0" u="none" strike="noStrike" cap="none" normalizeH="0" baseline="0" dirty="0">
                <a:ln>
                  <a:noFill/>
                </a:ln>
                <a:effectLst/>
                <a:latin typeface="Arial" panose="020B0604020202020204" pitchFamily="34" charset="0"/>
                <a:ea typeface="Times New Roman" panose="02020603050405020304" pitchFamily="18" charset="0"/>
              </a:rPr>
              <a:t>Eligibility Based On Property Area</a:t>
            </a:r>
          </a:p>
          <a:p>
            <a:r>
              <a:rPr kumimoji="0" lang="en-US" altLang="en-US" sz="6400" b="1" i="0" u="none" strike="noStrike" cap="none" normalizeH="0" baseline="0" dirty="0">
                <a:ln>
                  <a:noFill/>
                </a:ln>
                <a:effectLst/>
                <a:latin typeface="Arial" panose="020B0604020202020204" pitchFamily="34" charset="0"/>
                <a:ea typeface="Times New Roman" panose="02020603050405020304" pitchFamily="18" charset="0"/>
              </a:rPr>
              <a:t>Eligibility Based On Property Area And Loan Amount</a:t>
            </a:r>
          </a:p>
          <a:p>
            <a:r>
              <a:rPr lang="en-IN" sz="6400" b="1" dirty="0">
                <a:effectLst/>
                <a:latin typeface="Times New Roman" panose="02020603050405020304" pitchFamily="18" charset="0"/>
                <a:ea typeface="Times New Roman" panose="02020603050405020304" pitchFamily="18" charset="0"/>
              </a:rPr>
              <a:t>Eligibility Based On Income &amp; Loan Amount</a:t>
            </a:r>
          </a:p>
          <a:p>
            <a:r>
              <a:rPr kumimoji="0" lang="en-US" altLang="en-US" sz="6400" b="1" i="0" u="none" strike="noStrike" cap="none" normalizeH="0" baseline="0" dirty="0">
                <a:ln>
                  <a:noFill/>
                </a:ln>
                <a:effectLst/>
                <a:latin typeface="Arial" panose="020B0604020202020204" pitchFamily="34" charset="0"/>
                <a:ea typeface="Times New Roman" panose="02020603050405020304" pitchFamily="18" charset="0"/>
              </a:rPr>
              <a:t>Eligibility Based On Applicant Income &amp; Property_ Area</a:t>
            </a:r>
            <a:endParaRPr lang="en-IN" sz="6400" b="1" dirty="0">
              <a:effectLst/>
              <a:latin typeface="Times New Roman" panose="02020603050405020304" pitchFamily="18" charset="0"/>
              <a:ea typeface="Times New Roman" panose="02020603050405020304" pitchFamily="18" charset="0"/>
            </a:endParaRPr>
          </a:p>
          <a:p>
            <a:r>
              <a:rPr kumimoji="0" lang="en-US" altLang="en-US" sz="64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Eligibility Based On Loan Amount &amp; Credit History.</a:t>
            </a:r>
            <a:endParaRPr kumimoji="0" lang="en-US" altLang="en-US" sz="6400" b="0" i="0" u="none" strike="noStrike" cap="none" normalizeH="0" baseline="0" dirty="0">
              <a:ln>
                <a:noFill/>
              </a:ln>
              <a:effectLst/>
            </a:endParaRPr>
          </a:p>
          <a:p>
            <a:endParaRPr kumimoji="0" lang="en-US" altLang="en-US" sz="49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endParaRPr>
          </a:p>
          <a:p>
            <a:endParaRPr kumimoji="0" lang="en-US" altLang="en-US" sz="49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endParaRPr>
          </a:p>
          <a:p>
            <a:endParaRPr kumimoji="0" lang="en-US" altLang="en-US" sz="49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endParaRPr kumimoji="0" lang="en-US" altLang="en-US" sz="49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endParaRPr>
          </a:p>
          <a:p>
            <a:endParaRPr kumimoji="0" lang="en-US" altLang="en-US" sz="1000" b="0" i="0" u="none" strike="noStrike" cap="none" normalizeH="0" baseline="0" dirty="0">
              <a:ln>
                <a:noFill/>
              </a:ln>
              <a:solidFill>
                <a:schemeClr val="tx1"/>
              </a:solidFill>
              <a:effectLst/>
            </a:endParaRPr>
          </a:p>
          <a:p>
            <a:endParaRPr lang="en-I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source: Internet</a:t>
            </a:r>
            <a:endParaRPr lang="en-IN" sz="2000" b="1" dirty="0">
              <a:latin typeface="Times New Roman" panose="02020603050405020304" pitchFamily="18" charset="0"/>
              <a:cs typeface="Times New Roman" panose="02020603050405020304" pitchFamily="18" charset="0"/>
            </a:endParaRPr>
          </a:p>
          <a:p>
            <a:pPr marL="0" indent="0">
              <a:buNone/>
            </a:pPr>
            <a:endParaRPr lang="en-US" dirty="0"/>
          </a:p>
        </p:txBody>
      </p:sp>
      <p:graphicFrame>
        <p:nvGraphicFramePr>
          <p:cNvPr id="5" name="Table 4">
            <a:extLst>
              <a:ext uri="{FF2B5EF4-FFF2-40B4-BE49-F238E27FC236}">
                <a16:creationId xmlns:a16="http://schemas.microsoft.com/office/drawing/2014/main" id="{1FBB801C-1A7C-4F8C-ABAD-DD73F0CC7321}"/>
              </a:ext>
            </a:extLst>
          </p:cNvPr>
          <p:cNvGraphicFramePr>
            <a:graphicFrameLocks noGrp="1"/>
          </p:cNvGraphicFramePr>
          <p:nvPr/>
        </p:nvGraphicFramePr>
        <p:xfrm>
          <a:off x="0" y="0"/>
          <a:ext cx="334412" cy="30213870"/>
        </p:xfrm>
        <a:graphic>
          <a:graphicData uri="http://schemas.openxmlformats.org/drawingml/2006/table">
            <a:tbl>
              <a:tblPr>
                <a:tableStyleId>{5C22544A-7EE6-4342-B048-85BDC9FD1C3A}</a:tableStyleId>
              </a:tblPr>
              <a:tblGrid>
                <a:gridCol w="25724">
                  <a:extLst>
                    <a:ext uri="{9D8B030D-6E8A-4147-A177-3AD203B41FA5}">
                      <a16:colId xmlns:a16="http://schemas.microsoft.com/office/drawing/2014/main" val="1577351680"/>
                    </a:ext>
                  </a:extLst>
                </a:gridCol>
                <a:gridCol w="25724">
                  <a:extLst>
                    <a:ext uri="{9D8B030D-6E8A-4147-A177-3AD203B41FA5}">
                      <a16:colId xmlns:a16="http://schemas.microsoft.com/office/drawing/2014/main" val="775030076"/>
                    </a:ext>
                  </a:extLst>
                </a:gridCol>
                <a:gridCol w="25724">
                  <a:extLst>
                    <a:ext uri="{9D8B030D-6E8A-4147-A177-3AD203B41FA5}">
                      <a16:colId xmlns:a16="http://schemas.microsoft.com/office/drawing/2014/main" val="4057136297"/>
                    </a:ext>
                  </a:extLst>
                </a:gridCol>
                <a:gridCol w="25724">
                  <a:extLst>
                    <a:ext uri="{9D8B030D-6E8A-4147-A177-3AD203B41FA5}">
                      <a16:colId xmlns:a16="http://schemas.microsoft.com/office/drawing/2014/main" val="2350257521"/>
                    </a:ext>
                  </a:extLst>
                </a:gridCol>
                <a:gridCol w="25724">
                  <a:extLst>
                    <a:ext uri="{9D8B030D-6E8A-4147-A177-3AD203B41FA5}">
                      <a16:colId xmlns:a16="http://schemas.microsoft.com/office/drawing/2014/main" val="2234397613"/>
                    </a:ext>
                  </a:extLst>
                </a:gridCol>
                <a:gridCol w="25724">
                  <a:extLst>
                    <a:ext uri="{9D8B030D-6E8A-4147-A177-3AD203B41FA5}">
                      <a16:colId xmlns:a16="http://schemas.microsoft.com/office/drawing/2014/main" val="638420361"/>
                    </a:ext>
                  </a:extLst>
                </a:gridCol>
                <a:gridCol w="25724">
                  <a:extLst>
                    <a:ext uri="{9D8B030D-6E8A-4147-A177-3AD203B41FA5}">
                      <a16:colId xmlns:a16="http://schemas.microsoft.com/office/drawing/2014/main" val="4274220945"/>
                    </a:ext>
                  </a:extLst>
                </a:gridCol>
                <a:gridCol w="25724">
                  <a:extLst>
                    <a:ext uri="{9D8B030D-6E8A-4147-A177-3AD203B41FA5}">
                      <a16:colId xmlns:a16="http://schemas.microsoft.com/office/drawing/2014/main" val="4150840325"/>
                    </a:ext>
                  </a:extLst>
                </a:gridCol>
                <a:gridCol w="25724">
                  <a:extLst>
                    <a:ext uri="{9D8B030D-6E8A-4147-A177-3AD203B41FA5}">
                      <a16:colId xmlns:a16="http://schemas.microsoft.com/office/drawing/2014/main" val="2513159314"/>
                    </a:ext>
                  </a:extLst>
                </a:gridCol>
                <a:gridCol w="25724">
                  <a:extLst>
                    <a:ext uri="{9D8B030D-6E8A-4147-A177-3AD203B41FA5}">
                      <a16:colId xmlns:a16="http://schemas.microsoft.com/office/drawing/2014/main" val="1139099387"/>
                    </a:ext>
                  </a:extLst>
                </a:gridCol>
                <a:gridCol w="25724">
                  <a:extLst>
                    <a:ext uri="{9D8B030D-6E8A-4147-A177-3AD203B41FA5}">
                      <a16:colId xmlns:a16="http://schemas.microsoft.com/office/drawing/2014/main" val="2622108441"/>
                    </a:ext>
                  </a:extLst>
                </a:gridCol>
                <a:gridCol w="25724">
                  <a:extLst>
                    <a:ext uri="{9D8B030D-6E8A-4147-A177-3AD203B41FA5}">
                      <a16:colId xmlns:a16="http://schemas.microsoft.com/office/drawing/2014/main" val="336601299"/>
                    </a:ext>
                  </a:extLst>
                </a:gridCol>
                <a:gridCol w="25724">
                  <a:extLst>
                    <a:ext uri="{9D8B030D-6E8A-4147-A177-3AD203B41FA5}">
                      <a16:colId xmlns:a16="http://schemas.microsoft.com/office/drawing/2014/main" val="4249510045"/>
                    </a:ext>
                  </a:extLst>
                </a:gridCol>
              </a:tblGrid>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Gender</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Married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Dependents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Education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Self_Employed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ApplicantIncome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CoapplicantIncome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LoanAmount</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Loan_Amount_Term</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Credit_History</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Property_Area</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Loan_Status</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060180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5849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737781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793915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639213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18237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2172822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165043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327154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2266531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87572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10968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124086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127787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948148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3494570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4446443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424627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8889960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928654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0574431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45416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040734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7660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027094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5955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497971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7273802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639518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778052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8365128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1055220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70146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328821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41071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283170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265468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038152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541858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707073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529998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395992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0470737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7210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869277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62416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075717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5121322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770857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8398032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107200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241880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5649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414743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5821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271628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8576663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469902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2901985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71944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294059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0319719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0702158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340899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794652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464194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164922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72943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126253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0667249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3449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052733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630257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603791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395395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8444056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352429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214070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679965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9025524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5827132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7322502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4750842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5266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189520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775721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0923514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904997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567006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390465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1475658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7137319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901734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4749632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572087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152612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659259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796285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8566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785511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40623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116375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155123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3572935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8041762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1897112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969564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131380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1977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997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450722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2137591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6269601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18526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4843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3919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9676146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1909938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22231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708632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326187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gridSpan="2">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hMerge="1">
                  <a:txBody>
                    <a:bodyPr/>
                    <a:lstStyle/>
                    <a:p>
                      <a:endParaRPr lang="en-IN"/>
                    </a:p>
                  </a:txBody>
                  <a:tcPr/>
                </a:tc>
                <a:tc>
                  <a:txBody>
                    <a:bodyPr/>
                    <a:lstStyle/>
                    <a:p>
                      <a:pPr algn="r" fontAlgn="b"/>
                      <a:r>
                        <a:rPr lang="en-IN" sz="100" u="none" strike="noStrike">
                          <a:effectLst/>
                        </a:rPr>
                        <a:t>7333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322250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6727266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897255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5316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479442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082129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885341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7451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986772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380600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169564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8965531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1893391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8501212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3506513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180016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8794172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8980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590537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776452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3077189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7779513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23803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736290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624281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10513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685838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13348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0221522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082205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369441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751895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3802108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5779509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25332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089343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14999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5857251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409842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9501760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3144180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6950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9919149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022110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11757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0921503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0951754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14866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0826375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50892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07475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0668795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6277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1912664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2577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817834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522227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829965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7385688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39999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834054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7493523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2985471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378462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5862357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331471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7933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7516359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3089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0868075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236221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755402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065234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9635369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934274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33840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759810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gridSpan="2">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hMerge="1">
                  <a:txBody>
                    <a:bodyPr/>
                    <a:lstStyle/>
                    <a:p>
                      <a:endParaRPr lang="en-IN"/>
                    </a:p>
                  </a:txBody>
                  <a:tcPr/>
                </a:tc>
                <a:tc>
                  <a:txBody>
                    <a:bodyPr/>
                    <a:lstStyle/>
                    <a:p>
                      <a:pPr algn="r" fontAlgn="b"/>
                      <a:r>
                        <a:rPr lang="en-IN" sz="100" u="none" strike="noStrike">
                          <a:effectLst/>
                        </a:rPr>
                        <a:t>1820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1379243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51763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5928172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82817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630614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228311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3497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870864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1619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013078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8671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400104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844132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638555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3975327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1263074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33846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6527240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27104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39147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984519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7896406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974307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5296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696526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6570424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9149594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7895416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66475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33199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908038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23109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2507661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4918943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186720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936404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9203196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816833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375508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4564046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8674118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0011010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535817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68611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197394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1789654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7907321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539719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7787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529597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294533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3021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512198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97496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512932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127636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218395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042170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2221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575126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8313148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342017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156038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482562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7653702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402442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658486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580199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458406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907009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119409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3189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367593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89875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659365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699952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6843680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829215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729313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8268300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5819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3443593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550338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532889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717645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2966020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6427174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9703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200127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4589639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1843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1256692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123270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5584736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486955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6937226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2661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2419614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55969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25507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387619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294486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14683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768260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077969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139146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5557969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4242114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053428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9525186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2710465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1214159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428066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051916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962307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831238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11146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4987877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323700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1025626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603734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259963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3027984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676096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2197423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62455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5249106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7010921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373651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806374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0298180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4275375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0561603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6916004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272611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560498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779874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986232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094134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5501046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8770841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808444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6875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809229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850704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071022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2662060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8480961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0459779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869771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712578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1025311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7961774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832517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554186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20233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7962436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1454421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66589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595353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6824915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9113005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1843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2384133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369349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552713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079390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856561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340925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768561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090157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9594498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9250868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265444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167350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030809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12614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8000216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25780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172577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099543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731859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63337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79003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5258734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402016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6215949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310521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158076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054378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87796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455551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949394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6833313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1462521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676638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212334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7082798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4125014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5416383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4269965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533184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3871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544581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1273435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483557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812388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960362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6850156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079422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7775410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480959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919613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933585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6822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607967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268662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508953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0027073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6325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3177963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19730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5266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641400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15759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602399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5185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659956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7873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832227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231726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1814141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579393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496651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478490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885820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5391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8124375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6538159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5941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058693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83108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649963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6860938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633426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639924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08856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021854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5488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1665460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054669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0381413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3158849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6564210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3851410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187320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488646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669122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7967725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981791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2889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9694461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846214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110948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1202468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7441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361367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305415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8361649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5311384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478672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372870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8564130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6256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616719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5280445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9577083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2149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700530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3968421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563151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372173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945835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971566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630745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946247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1719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166567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770762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14880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242580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071209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460428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5935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821697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065248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1357684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8624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748044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815444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60016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2706266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313961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9667537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972364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432329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9491827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2975703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3335772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7901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780703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345894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37719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5036591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950173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6050770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622256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343633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938705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5495097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16259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131496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209049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517356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7189219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438111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661619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7447938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7839829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700306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369783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7740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1941701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948068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gridSpan="2">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hMerge="1">
                  <a:txBody>
                    <a:bodyPr/>
                    <a:lstStyle/>
                    <a:p>
                      <a:endParaRPr lang="en-IN"/>
                    </a:p>
                  </a:txBody>
                  <a:tcPr/>
                </a:tc>
                <a:tc>
                  <a:txBody>
                    <a:bodyPr/>
                    <a:lstStyle/>
                    <a:p>
                      <a:pPr algn="r" fontAlgn="b"/>
                      <a:r>
                        <a:rPr lang="en-IN" sz="100" u="none" strike="noStrike">
                          <a:effectLst/>
                        </a:rPr>
                        <a:t>5191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887820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142737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9884391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9276310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368424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gridSpan="2">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hMerge="1">
                  <a:txBody>
                    <a:bodyPr/>
                    <a:lstStyle/>
                    <a:p>
                      <a:endParaRPr lang="en-IN"/>
                    </a:p>
                  </a:txBody>
                  <a:tcPr/>
                </a:tc>
                <a:tc>
                  <a:txBody>
                    <a:bodyPr/>
                    <a:lstStyle/>
                    <a:p>
                      <a:pPr algn="r" fontAlgn="b"/>
                      <a:r>
                        <a:rPr lang="en-IN" sz="100" u="none" strike="noStrike">
                          <a:effectLst/>
                        </a:rPr>
                        <a:t>210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45309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3457576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294275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157158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424703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652381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1402239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16525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594198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763592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057600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779001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07748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897881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513232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7803152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639035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0584809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802057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5213276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291560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1855876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647797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144381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8802476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634354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17263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836927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3597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7472554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123856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254286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8622318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000404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4500986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474075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873492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850774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5302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463924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7830686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70358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413837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813948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0155830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4615769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032788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9216585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4343513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880633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1415403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246054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467192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520469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448658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0545678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324563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348138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5677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351193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7948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535965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2966692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3748952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410500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5285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1476640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358728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521843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213111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4514361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6048583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2060554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18165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707374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gridSpan="2">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hMerge="1">
                  <a:txBody>
                    <a:bodyPr/>
                    <a:lstStyle/>
                    <a:p>
                      <a:endParaRPr lang="en-IN"/>
                    </a:p>
                  </a:txBody>
                  <a:tcPr/>
                </a:tc>
                <a:tc>
                  <a:txBody>
                    <a:bodyPr/>
                    <a:lstStyle/>
                    <a:p>
                      <a:pPr algn="r" fontAlgn="b"/>
                      <a:r>
                        <a:rPr lang="en-IN" sz="100" u="none" strike="noStrike">
                          <a:effectLst/>
                        </a:rPr>
                        <a:t>2550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165592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750219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82202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283688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6272768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5594535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353862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848118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999290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193594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5399268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035467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406639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559349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823445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974047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278134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903836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6025578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800068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5468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564977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8142165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10139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38103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854548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169555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60771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19484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3260222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5923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146196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8268926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8799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390114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6515512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282240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8632592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094025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308813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945615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1343493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463938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7896004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6406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571477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286885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693990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481534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7092234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716483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6540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424854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33837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408564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07399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4860111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4793190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072219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2297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1586008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315237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845270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2629344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613377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7460476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8462530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7271344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0124789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305217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6383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3918453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227270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9963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1060275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034626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6265897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gridSpan="2">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hMerge="1">
                  <a:txBody>
                    <a:bodyPr/>
                    <a:lstStyle/>
                    <a:p>
                      <a:endParaRPr lang="en-IN"/>
                    </a:p>
                  </a:txBody>
                  <a:tcPr/>
                </a:tc>
                <a:tc>
                  <a:txBody>
                    <a:bodyPr/>
                    <a:lstStyle/>
                    <a:p>
                      <a:pPr algn="r" fontAlgn="b"/>
                      <a:r>
                        <a:rPr lang="en-IN" sz="100" u="none" strike="noStrike">
                          <a:effectLst/>
                        </a:rPr>
                        <a:t>2894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544528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63937431"/>
                  </a:ext>
                </a:extLst>
              </a:tr>
              <a:tr h="0">
                <a:tc>
                  <a:txBody>
                    <a:bodyPr/>
                    <a:lstStyle/>
                    <a:p>
                      <a:pPr algn="l" fontAlgn="b"/>
                      <a:r>
                        <a:rPr lang="en-IN" sz="100" u="none" strike="noStrike">
                          <a:effectLst/>
                        </a:rPr>
                        <a:t>LP002958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2564992"/>
                  </a:ext>
                </a:extLst>
              </a:tr>
              <a:tr h="0">
                <a:tc>
                  <a:txBody>
                    <a:bodyPr/>
                    <a:lstStyle/>
                    <a:p>
                      <a:pPr algn="l" fontAlgn="b"/>
                      <a:r>
                        <a:rPr lang="en-IN" sz="100" u="none" strike="noStrike">
                          <a:effectLst/>
                        </a:rPr>
                        <a:t>LP002959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98521885"/>
                  </a:ext>
                </a:extLst>
              </a:tr>
              <a:tr h="0">
                <a:tc>
                  <a:txBody>
                    <a:bodyPr/>
                    <a:lstStyle/>
                    <a:p>
                      <a:pPr algn="l" fontAlgn="b"/>
                      <a:r>
                        <a:rPr lang="en-IN" sz="100" u="none" strike="noStrike">
                          <a:effectLst/>
                        </a:rPr>
                        <a:t>LP002960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28843902"/>
                  </a:ext>
                </a:extLst>
              </a:tr>
              <a:tr h="0">
                <a:tc>
                  <a:txBody>
                    <a:bodyPr/>
                    <a:lstStyle/>
                    <a:p>
                      <a:pPr algn="l" fontAlgn="b"/>
                      <a:r>
                        <a:rPr lang="en-IN" sz="100" u="none" strike="noStrike">
                          <a:effectLst/>
                        </a:rPr>
                        <a:t>LP002961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03609337"/>
                  </a:ext>
                </a:extLst>
              </a:tr>
              <a:tr h="0">
                <a:tc>
                  <a:txBody>
                    <a:bodyPr/>
                    <a:lstStyle/>
                    <a:p>
                      <a:pPr algn="l" fontAlgn="b"/>
                      <a:r>
                        <a:rPr lang="en-IN" sz="100" u="none" strike="noStrike">
                          <a:effectLst/>
                        </a:rPr>
                        <a:t>LP002964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38881760"/>
                  </a:ext>
                </a:extLst>
              </a:tr>
              <a:tr h="0">
                <a:tc>
                  <a:txBody>
                    <a:bodyPr/>
                    <a:lstStyle/>
                    <a:p>
                      <a:pPr algn="l" fontAlgn="b"/>
                      <a:r>
                        <a:rPr lang="en-IN" sz="100" u="none" strike="noStrike">
                          <a:effectLst/>
                        </a:rPr>
                        <a:t>LP002974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7995958"/>
                  </a:ext>
                </a:extLst>
              </a:tr>
              <a:tr h="0">
                <a:tc>
                  <a:txBody>
                    <a:bodyPr/>
                    <a:lstStyle/>
                    <a:p>
                      <a:pPr algn="l" fontAlgn="b"/>
                      <a:r>
                        <a:rPr lang="en-IN" sz="100" u="none" strike="noStrike">
                          <a:effectLst/>
                        </a:rPr>
                        <a:t>LP002978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624430"/>
                  </a:ext>
                </a:extLst>
              </a:tr>
              <a:tr h="0">
                <a:tc>
                  <a:txBody>
                    <a:bodyPr/>
                    <a:lstStyle/>
                    <a:p>
                      <a:pPr algn="l" fontAlgn="b"/>
                      <a:r>
                        <a:rPr lang="en-IN" sz="100" u="none" strike="noStrike">
                          <a:effectLst/>
                        </a:rPr>
                        <a:t>LP002979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67817412"/>
                  </a:ext>
                </a:extLst>
              </a:tr>
              <a:tr h="0">
                <a:tc>
                  <a:txBody>
                    <a:bodyPr/>
                    <a:lstStyle/>
                    <a:p>
                      <a:pPr algn="l" fontAlgn="b"/>
                      <a:r>
                        <a:rPr lang="en-IN" sz="100" u="none" strike="noStrike">
                          <a:effectLst/>
                        </a:rPr>
                        <a:t>LP002983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91964114"/>
                  </a:ext>
                </a:extLst>
              </a:tr>
              <a:tr h="0">
                <a:tc>
                  <a:txBody>
                    <a:bodyPr/>
                    <a:lstStyle/>
                    <a:p>
                      <a:pPr algn="l" fontAlgn="b"/>
                      <a:r>
                        <a:rPr lang="en-IN" sz="100" u="none" strike="noStrike">
                          <a:effectLst/>
                        </a:rPr>
                        <a:t>LP002984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42401011"/>
                  </a:ext>
                </a:extLst>
              </a:tr>
              <a:tr h="0">
                <a:tc>
                  <a:txBody>
                    <a:bodyPr/>
                    <a:lstStyle/>
                    <a:p>
                      <a:pPr algn="l" fontAlgn="b"/>
                      <a:r>
                        <a:rPr lang="en-IN" sz="100" u="none" strike="noStrike">
                          <a:effectLst/>
                        </a:rPr>
                        <a:t>LP002990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dirty="0">
                          <a:effectLst/>
                        </a:rPr>
                        <a:t>N</a:t>
                      </a:r>
                      <a:endParaRPr lang="en-IN" sz="100" b="0" i="0" u="none" strike="noStrike" dirty="0">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55752691"/>
                  </a:ext>
                </a:extLst>
              </a:tr>
            </a:tbl>
          </a:graphicData>
        </a:graphic>
      </p:graphicFrame>
      <p:pic>
        <p:nvPicPr>
          <p:cNvPr id="6" name="Picture 5">
            <a:extLst>
              <a:ext uri="{FF2B5EF4-FFF2-40B4-BE49-F238E27FC236}">
                <a16:creationId xmlns:a16="http://schemas.microsoft.com/office/drawing/2014/main" id="{83233E3F-78FF-4701-95BC-967C83969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9387" y="1487151"/>
            <a:ext cx="4543886" cy="4265579"/>
          </a:xfrm>
          <a:prstGeom prst="rect">
            <a:avLst/>
          </a:prstGeom>
        </p:spPr>
      </p:pic>
    </p:spTree>
    <p:extLst>
      <p:ext uri="{BB962C8B-B14F-4D97-AF65-F5344CB8AC3E}">
        <p14:creationId xmlns:p14="http://schemas.microsoft.com/office/powerpoint/2010/main" val="310168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C7174-18F5-452E-ADF8-A30891E0D52E}"/>
              </a:ext>
            </a:extLst>
          </p:cNvPr>
          <p:cNvSpPr>
            <a:spLocks noGrp="1"/>
          </p:cNvSpPr>
          <p:nvPr>
            <p:ph type="title"/>
          </p:nvPr>
        </p:nvSpPr>
        <p:spPr>
          <a:xfrm>
            <a:off x="186432" y="88778"/>
            <a:ext cx="3009530" cy="1056442"/>
          </a:xfrm>
        </p:spPr>
        <p:txBody>
          <a:bodyPr>
            <a:normAutofit/>
          </a:bodyPr>
          <a:lstStyle/>
          <a:p>
            <a:r>
              <a:rPr lang="en-US" sz="1800" dirty="0">
                <a:latin typeface="Times New Roman" panose="02020603050405020304" pitchFamily="18" charset="0"/>
                <a:cs typeface="Times New Roman" panose="02020603050405020304" pitchFamily="18" charset="0"/>
              </a:rPr>
              <a:t>DATA VISUALISATION: </a:t>
            </a:r>
            <a:endParaRPr lang="en-IN" sz="1800" dirty="0"/>
          </a:p>
        </p:txBody>
      </p:sp>
      <p:sp>
        <p:nvSpPr>
          <p:cNvPr id="3" name="Content Placeholder 2">
            <a:extLst>
              <a:ext uri="{FF2B5EF4-FFF2-40B4-BE49-F238E27FC236}">
                <a16:creationId xmlns:a16="http://schemas.microsoft.com/office/drawing/2014/main" id="{C39CD5C7-1CD3-45FE-B79E-0B182FACA98E}"/>
              </a:ext>
            </a:extLst>
          </p:cNvPr>
          <p:cNvSpPr>
            <a:spLocks noGrp="1"/>
          </p:cNvSpPr>
          <p:nvPr>
            <p:ph idx="1"/>
          </p:nvPr>
        </p:nvSpPr>
        <p:spPr>
          <a:xfrm>
            <a:off x="88777" y="745725"/>
            <a:ext cx="8114190" cy="4702866"/>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Data visualization is where a given dataset is presented in a graphical format. It helps the detection of patterns, trends and correlations that might go undetected in text-based data.</a:t>
            </a:r>
          </a:p>
          <a:p>
            <a:r>
              <a:rPr lang="en-US" sz="1800" b="1" i="0" dirty="0">
                <a:effectLst/>
                <a:latin typeface="Times New Roman" panose="02020603050405020304" pitchFamily="18" charset="0"/>
                <a:cs typeface="Times New Roman" panose="02020603050405020304" pitchFamily="18" charset="0"/>
              </a:rPr>
              <a:t> Using the future loan eligibility loan prediction analytics  dataset, we plan to create various graphs and charts to highlight the insights and visualizations.</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To visualize the dataset we need IBM Congo's analytics Dashboard .These Dashboard contains Different  Visualizations such as </a:t>
            </a:r>
            <a:r>
              <a:rPr lang="en-US" sz="1800" b="1" dirty="0" err="1">
                <a:latin typeface="Times New Roman" panose="02020603050405020304" pitchFamily="18" charset="0"/>
                <a:cs typeface="Times New Roman" panose="02020603050405020304" pitchFamily="18" charset="0"/>
              </a:rPr>
              <a:t>Area,Bar,Box</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plot,Bubble,Column,Dataplayer</a:t>
            </a:r>
            <a:r>
              <a:rPr lang="en-US" sz="1800" b="1" dirty="0">
                <a:latin typeface="Times New Roman" panose="02020603050405020304" pitchFamily="18" charset="0"/>
                <a:cs typeface="Times New Roman" panose="02020603050405020304" pitchFamily="18" charset="0"/>
              </a:rPr>
              <a:t>, Decision tree, Driver </a:t>
            </a:r>
            <a:r>
              <a:rPr lang="en-US" sz="1800" b="1" dirty="0" err="1">
                <a:latin typeface="Times New Roman" panose="02020603050405020304" pitchFamily="18" charset="0"/>
                <a:cs typeface="Times New Roman" panose="02020603050405020304" pitchFamily="18" charset="0"/>
              </a:rPr>
              <a:t>analysis,Heatmap,Hierarchy</a:t>
            </a:r>
            <a:r>
              <a:rPr lang="en-US" sz="1800" b="1" dirty="0">
                <a:latin typeface="Times New Roman" panose="02020603050405020304" pitchFamily="18" charset="0"/>
                <a:cs typeface="Times New Roman" panose="02020603050405020304" pitchFamily="18" charset="0"/>
              </a:rPr>
              <a:t> bubble etc.</a:t>
            </a:r>
          </a:p>
          <a:p>
            <a:endParaRPr lang="en-IN" dirty="0"/>
          </a:p>
        </p:txBody>
      </p:sp>
      <p:pic>
        <p:nvPicPr>
          <p:cNvPr id="4" name="Picture 3">
            <a:extLst>
              <a:ext uri="{FF2B5EF4-FFF2-40B4-BE49-F238E27FC236}">
                <a16:creationId xmlns:a16="http://schemas.microsoft.com/office/drawing/2014/main" id="{1F280128-B4E0-410C-B5B9-AE82AD7B0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377" y="1438181"/>
            <a:ext cx="3563210" cy="3733331"/>
          </a:xfrm>
          <a:prstGeom prst="rect">
            <a:avLst/>
          </a:prstGeom>
        </p:spPr>
      </p:pic>
    </p:spTree>
    <p:extLst>
      <p:ext uri="{BB962C8B-B14F-4D97-AF65-F5344CB8AC3E}">
        <p14:creationId xmlns:p14="http://schemas.microsoft.com/office/powerpoint/2010/main" val="15308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92C3-E15C-42E1-A1BA-776D44AF60F8}"/>
              </a:ext>
            </a:extLst>
          </p:cNvPr>
          <p:cNvSpPr>
            <a:spLocks noGrp="1"/>
          </p:cNvSpPr>
          <p:nvPr>
            <p:ph type="title"/>
          </p:nvPr>
        </p:nvSpPr>
        <p:spPr>
          <a:xfrm>
            <a:off x="583892" y="191871"/>
            <a:ext cx="4308148" cy="1049235"/>
          </a:xfrm>
        </p:spPr>
        <p:txBody>
          <a:bodyPr>
            <a:normAutofit/>
          </a:bodyPr>
          <a:lstStyle/>
          <a:p>
            <a:r>
              <a:rPr lang="en-US" sz="2000" dirty="0"/>
              <a:t>DATA VISUALISATION  CHARTS </a:t>
            </a:r>
            <a:r>
              <a:rPr lang="en-US" sz="1800" dirty="0"/>
              <a:t>:</a:t>
            </a:r>
            <a:endParaRPr lang="en-IN" sz="1800" dirty="0"/>
          </a:p>
        </p:txBody>
      </p:sp>
      <p:sp>
        <p:nvSpPr>
          <p:cNvPr id="3" name="Content Placeholder 2">
            <a:extLst>
              <a:ext uri="{FF2B5EF4-FFF2-40B4-BE49-F238E27FC236}">
                <a16:creationId xmlns:a16="http://schemas.microsoft.com/office/drawing/2014/main" id="{C53511BE-9DE8-4695-9B78-740FB4D6CD3E}"/>
              </a:ext>
            </a:extLst>
          </p:cNvPr>
          <p:cNvSpPr>
            <a:spLocks noGrp="1"/>
          </p:cNvSpPr>
          <p:nvPr>
            <p:ph idx="1"/>
          </p:nvPr>
        </p:nvSpPr>
        <p:spPr>
          <a:xfrm>
            <a:off x="656051" y="1003362"/>
            <a:ext cx="5744417" cy="2014159"/>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Eligibility By Gender</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Distribution of Loan Eligibility Status based on Gender.</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gender.</a:t>
            </a:r>
            <a:endParaRPr kumimoji="0" lang="en-US" altLang="en-US" sz="1050" b="0" i="0" u="none" strike="noStrike" cap="none" normalizeH="0" baseline="0" dirty="0">
              <a:ln>
                <a:noFill/>
              </a:ln>
              <a:effectLst/>
            </a:endParaRPr>
          </a:p>
          <a:p>
            <a:endParaRPr lang="en-IN" dirty="0"/>
          </a:p>
        </p:txBody>
      </p:sp>
      <p:pic>
        <p:nvPicPr>
          <p:cNvPr id="2049" name="Picture 2" descr="Chart, bar chart&#10;&#10;Description automatically generated">
            <a:extLst>
              <a:ext uri="{FF2B5EF4-FFF2-40B4-BE49-F238E27FC236}">
                <a16:creationId xmlns:a16="http://schemas.microsoft.com/office/drawing/2014/main" id="{D6D34499-B066-4BDB-AFD2-A0C5EAAB9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76" y="2709969"/>
            <a:ext cx="8095268" cy="30509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6814EEF-A8D5-470C-BF4D-DD1022CE5EB6}"/>
              </a:ext>
            </a:extLst>
          </p:cNvPr>
          <p:cNvSpPr>
            <a:spLocks noChangeArrowheads="1"/>
          </p:cNvSpPr>
          <p:nvPr/>
        </p:nvSpPr>
        <p:spPr bwMode="auto">
          <a:xfrm>
            <a:off x="2186989" y="5678610"/>
            <a:ext cx="500019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1" i="0" u="none" strike="noStrike" cap="none" normalizeH="0" baseline="0">
                <a:ln>
                  <a:noFill/>
                </a:ln>
                <a:solidFill>
                  <a:srgbClr val="000000"/>
                </a:solidFill>
                <a:effectLst/>
                <a:latin typeface="Open Sans" panose="020B0606030504020204" pitchFamily="34" charset="0"/>
                <a:ea typeface="Calibri" panose="020F0502020204030204" pitchFamily="34" charset="0"/>
                <a:cs typeface="Open Sans" panose="020B0606030504020204" pitchFamily="34" charset="0"/>
              </a:rPr>
            </a:br>
            <a:br>
              <a:rPr kumimoji="0" lang="en-US" altLang="en-US" sz="1000" b="1" i="0" u="none" strike="noStrike" cap="none" normalizeH="0" baseline="0">
                <a:ln>
                  <a:noFill/>
                </a:ln>
                <a:solidFill>
                  <a:srgbClr val="000000"/>
                </a:solidFill>
                <a:effectLst/>
                <a:latin typeface="Open Sans" panose="020B0606030504020204" pitchFamily="34" charset="0"/>
                <a:ea typeface="Calibri" panose="020F0502020204030204" pitchFamily="34" charset="0"/>
                <a:cs typeface="Open Sans" panose="020B0606030504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108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FF00-2237-44D2-BE77-EEAB8784EB4B}"/>
              </a:ext>
            </a:extLst>
          </p:cNvPr>
          <p:cNvSpPr>
            <a:spLocks noGrp="1"/>
          </p:cNvSpPr>
          <p:nvPr>
            <p:ph type="title"/>
          </p:nvPr>
        </p:nvSpPr>
        <p:spPr>
          <a:xfrm flipH="1">
            <a:off x="94490" y="241078"/>
            <a:ext cx="5670706" cy="566789"/>
          </a:xfrm>
        </p:spPr>
        <p:txBody>
          <a:bodyPr>
            <a:normAutofit fontScale="90000"/>
          </a:bodyPr>
          <a:lstStyle/>
          <a:p>
            <a:r>
              <a:rPr lang="en-US" dirty="0"/>
              <a:t>DATA VISUALIZATION CHARTS</a:t>
            </a:r>
            <a:endParaRPr lang="en-IN" dirty="0"/>
          </a:p>
        </p:txBody>
      </p:sp>
      <p:sp>
        <p:nvSpPr>
          <p:cNvPr id="3" name="Content Placeholder 2">
            <a:extLst>
              <a:ext uri="{FF2B5EF4-FFF2-40B4-BE49-F238E27FC236}">
                <a16:creationId xmlns:a16="http://schemas.microsoft.com/office/drawing/2014/main" id="{1BFE4FE7-9199-4A87-B5D6-509EA5E11363}"/>
              </a:ext>
            </a:extLst>
          </p:cNvPr>
          <p:cNvSpPr>
            <a:spLocks noGrp="1"/>
          </p:cNvSpPr>
          <p:nvPr>
            <p:ph idx="1"/>
          </p:nvPr>
        </p:nvSpPr>
        <p:spPr>
          <a:xfrm>
            <a:off x="469747" y="896634"/>
            <a:ext cx="5295449" cy="3070932"/>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By Marital Status:</a:t>
            </a:r>
            <a:endParaRPr kumimoji="0" lang="en-US" altLang="en-US" sz="20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Status based on Marital Status and Gender.</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marital status and Gender.</a:t>
            </a:r>
            <a:endParaRPr kumimoji="0" lang="en-US" altLang="en-US" sz="1050" b="0" i="0" u="none" strike="noStrike" cap="none" normalizeH="0" baseline="0" dirty="0">
              <a:ln>
                <a:noFill/>
              </a:ln>
              <a:effectLst/>
            </a:endParaRPr>
          </a:p>
          <a:p>
            <a:endParaRPr lang="en-IN" dirty="0"/>
          </a:p>
        </p:txBody>
      </p:sp>
      <p:pic>
        <p:nvPicPr>
          <p:cNvPr id="3073" name="Picture 12" descr="Chart, bar chart&#10;&#10;Description automatically generated">
            <a:extLst>
              <a:ext uri="{FF2B5EF4-FFF2-40B4-BE49-F238E27FC236}">
                <a16:creationId xmlns:a16="http://schemas.microsoft.com/office/drawing/2014/main" id="{75C4DC23-78CB-47C8-88F7-78A0678B6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6804" y="1091953"/>
            <a:ext cx="4313617" cy="45071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CE93051-B8B2-465B-A879-AEDF6E37C035}"/>
              </a:ext>
            </a:extLst>
          </p:cNvPr>
          <p:cNvSpPr>
            <a:spLocks noChangeArrowheads="1"/>
          </p:cNvSpPr>
          <p:nvPr/>
        </p:nvSpPr>
        <p:spPr bwMode="auto">
          <a:xfrm>
            <a:off x="228600" y="2895600"/>
            <a:ext cx="46341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3310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7EB8-1F9D-422F-92A7-8AFCEFB39C96}"/>
              </a:ext>
            </a:extLst>
          </p:cNvPr>
          <p:cNvSpPr>
            <a:spLocks noGrp="1"/>
          </p:cNvSpPr>
          <p:nvPr>
            <p:ph type="title"/>
          </p:nvPr>
        </p:nvSpPr>
        <p:spPr>
          <a:xfrm>
            <a:off x="-634674" y="0"/>
            <a:ext cx="9291215" cy="1049235"/>
          </a:xfrm>
        </p:spPr>
        <p:txBody>
          <a:bodyPr/>
          <a:lstStyle/>
          <a:p>
            <a:r>
              <a:rPr lang="en-US" dirty="0"/>
              <a:t>DATA VISUALIZATION CHARTS</a:t>
            </a:r>
            <a:endParaRPr lang="en-IN" dirty="0"/>
          </a:p>
        </p:txBody>
      </p:sp>
      <p:sp>
        <p:nvSpPr>
          <p:cNvPr id="3" name="Content Placeholder 2">
            <a:extLst>
              <a:ext uri="{FF2B5EF4-FFF2-40B4-BE49-F238E27FC236}">
                <a16:creationId xmlns:a16="http://schemas.microsoft.com/office/drawing/2014/main" id="{E62E95C3-1296-4594-A80F-9FE4A6EC5D3F}"/>
              </a:ext>
            </a:extLst>
          </p:cNvPr>
          <p:cNvSpPr>
            <a:spLocks noGrp="1"/>
          </p:cNvSpPr>
          <p:nvPr>
            <p:ph idx="1"/>
          </p:nvPr>
        </p:nvSpPr>
        <p:spPr>
          <a:xfrm>
            <a:off x="1091953" y="861134"/>
            <a:ext cx="4793942" cy="356773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By Educational Status:</a:t>
            </a:r>
            <a:endParaRPr kumimoji="0" lang="en-US" altLang="en-US" sz="20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by Educational Status.</a:t>
            </a:r>
            <a:endParaRPr kumimoji="0" lang="en-US" altLang="en-US" sz="1050" b="0" i="0" u="none" strike="noStrike" cap="none" normalizeH="0" baseline="0" dirty="0">
              <a:ln>
                <a:noFill/>
              </a:ln>
              <a:effectLst/>
            </a:endParaRPr>
          </a:p>
          <a:p>
            <a:endParaRPr lang="en-IN" dirty="0"/>
          </a:p>
        </p:txBody>
      </p:sp>
      <p:pic>
        <p:nvPicPr>
          <p:cNvPr id="4097" name="Picture 24" descr="Chart, bar chart&#10;&#10;Description automatically generated">
            <a:extLst>
              <a:ext uri="{FF2B5EF4-FFF2-40B4-BE49-F238E27FC236}">
                <a16:creationId xmlns:a16="http://schemas.microsoft.com/office/drawing/2014/main" id="{C3F6B633-18BA-4F5F-AA40-7EF42DBC4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806" y="861134"/>
            <a:ext cx="4651899" cy="41534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07C4855-0A8E-473E-8DCA-1B200CF24BAD}"/>
              </a:ext>
            </a:extLst>
          </p:cNvPr>
          <p:cNvSpPr>
            <a:spLocks noChangeArrowheads="1"/>
          </p:cNvSpPr>
          <p:nvPr/>
        </p:nvSpPr>
        <p:spPr bwMode="auto">
          <a:xfrm>
            <a:off x="1561391" y="3523595"/>
            <a:ext cx="37937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475476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221</TotalTime>
  <Words>10156</Words>
  <Application>Microsoft Office PowerPoint</Application>
  <PresentationFormat>Widescreen</PresentationFormat>
  <Paragraphs>7949</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vt:lpstr>
      <vt:lpstr>Calibri</vt:lpstr>
      <vt:lpstr>Candara</vt:lpstr>
      <vt:lpstr>Montserrat</vt:lpstr>
      <vt:lpstr>Open Sans</vt:lpstr>
      <vt:lpstr>Rockwell</vt:lpstr>
      <vt:lpstr>Segoe UI</vt:lpstr>
      <vt:lpstr>Times New Roman</vt:lpstr>
      <vt:lpstr>Gallery</vt:lpstr>
      <vt:lpstr>Future loan eligibilty prediction analytics using ibm cognos</vt:lpstr>
      <vt:lpstr>Outline :</vt:lpstr>
      <vt:lpstr>introduction</vt:lpstr>
      <vt:lpstr>objective</vt:lpstr>
      <vt:lpstr>Data :</vt:lpstr>
      <vt:lpstr>DATA VISUALISATION: </vt:lpstr>
      <vt:lpstr>DATA VISUALISATION  CHARTS :</vt:lpstr>
      <vt:lpstr>DATA VISUALIZATION CHARTS</vt:lpstr>
      <vt:lpstr>DATA VISUALIZATION CHARTS</vt:lpstr>
      <vt:lpstr>DATA VISUALIZATION CHARTS</vt:lpstr>
      <vt:lpstr>Data visualization charts:</vt:lpstr>
      <vt:lpstr>Data visualization charts:</vt:lpstr>
      <vt:lpstr>Data visualization charts:</vt:lpstr>
      <vt:lpstr>Data visualization charts:</vt:lpstr>
      <vt:lpstr>Data visualization charts:</vt:lpstr>
      <vt:lpstr>Data visualization charts:</vt:lpstr>
      <vt:lpstr>DASHBOARD CREATION:  </vt:lpstr>
      <vt:lpstr>SOFTWARE REQUIREMENTS: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loan eligibilty prediction analytics using ibm cognos</dc:title>
  <dc:creator>Vynala</dc:creator>
  <cp:lastModifiedBy>Vynala</cp:lastModifiedBy>
  <cp:revision>8</cp:revision>
  <dcterms:created xsi:type="dcterms:W3CDTF">2021-10-28T16:45:42Z</dcterms:created>
  <dcterms:modified xsi:type="dcterms:W3CDTF">2021-11-11T07:04:43Z</dcterms:modified>
</cp:coreProperties>
</file>